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1" r:id="rId6"/>
    <p:sldId id="263" r:id="rId7"/>
    <p:sldId id="264" r:id="rId8"/>
    <p:sldId id="262" r:id="rId9"/>
    <p:sldId id="260"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2" d="100"/>
          <a:sy n="82" d="100"/>
        </p:scale>
        <p:origin x="691"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27F9EE7C-2662-44D0-91E8-251B35566BE5}" type="datetimeFigureOut">
              <a:rPr lang="uk-UA" smtClean="0"/>
              <a:t>12.10.2025</a:t>
            </a:fld>
            <a:endParaRPr lang="uk-UA"/>
          </a:p>
        </p:txBody>
      </p:sp>
      <p:sp>
        <p:nvSpPr>
          <p:cNvPr id="5" name="Footer Placeholder 4"/>
          <p:cNvSpPr>
            <a:spLocks noGrp="1"/>
          </p:cNvSpPr>
          <p:nvPr>
            <p:ph type="ftr" sz="quarter" idx="11"/>
          </p:nvPr>
        </p:nvSpPr>
        <p:spPr/>
        <p:txBody>
          <a:bodyPr/>
          <a:lstStyle/>
          <a:p>
            <a:endParaRPr lang="uk-UA"/>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A9465A9-0E88-4D7F-914B-86D322BE5DC2}" type="slidenum">
              <a:rPr lang="uk-UA" smtClean="0"/>
              <a:t>‹#›</a:t>
            </a:fld>
            <a:endParaRPr lang="uk-UA"/>
          </a:p>
        </p:txBody>
      </p:sp>
    </p:spTree>
    <p:extLst>
      <p:ext uri="{BB962C8B-B14F-4D97-AF65-F5344CB8AC3E}">
        <p14:creationId xmlns:p14="http://schemas.microsoft.com/office/powerpoint/2010/main" val="30396923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27F9EE7C-2662-44D0-91E8-251B35566BE5}" type="datetimeFigureOut">
              <a:rPr lang="uk-UA" smtClean="0"/>
              <a:t>12.10.2025</a:t>
            </a:fld>
            <a:endParaRPr lang="uk-UA"/>
          </a:p>
        </p:txBody>
      </p:sp>
      <p:sp>
        <p:nvSpPr>
          <p:cNvPr id="5" name="Footer Placeholder 4"/>
          <p:cNvSpPr>
            <a:spLocks noGrp="1"/>
          </p:cNvSpPr>
          <p:nvPr>
            <p:ph type="ftr" sz="quarter" idx="11"/>
          </p:nvPr>
        </p:nvSpPr>
        <p:spPr/>
        <p:txBody>
          <a:bodyPr/>
          <a:lstStyle/>
          <a:p>
            <a:endParaRPr lang="uk-UA"/>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A9465A9-0E88-4D7F-914B-86D322BE5DC2}" type="slidenum">
              <a:rPr lang="uk-UA" smtClean="0"/>
              <a:t>‹#›</a:t>
            </a:fld>
            <a:endParaRPr lang="uk-UA"/>
          </a:p>
        </p:txBody>
      </p:sp>
    </p:spTree>
    <p:extLst>
      <p:ext uri="{BB962C8B-B14F-4D97-AF65-F5344CB8AC3E}">
        <p14:creationId xmlns:p14="http://schemas.microsoft.com/office/powerpoint/2010/main" val="12095500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27F9EE7C-2662-44D0-91E8-251B35566BE5}" type="datetimeFigureOut">
              <a:rPr lang="uk-UA" smtClean="0"/>
              <a:t>12.10.2025</a:t>
            </a:fld>
            <a:endParaRPr lang="uk-UA"/>
          </a:p>
        </p:txBody>
      </p:sp>
      <p:sp>
        <p:nvSpPr>
          <p:cNvPr id="5" name="Footer Placeholder 4"/>
          <p:cNvSpPr>
            <a:spLocks noGrp="1"/>
          </p:cNvSpPr>
          <p:nvPr>
            <p:ph type="ftr" sz="quarter" idx="11"/>
          </p:nvPr>
        </p:nvSpPr>
        <p:spPr/>
        <p:txBody>
          <a:bodyPr/>
          <a:lstStyle/>
          <a:p>
            <a:endParaRPr lang="uk-UA"/>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A9465A9-0E88-4D7F-914B-86D322BE5DC2}" type="slidenum">
              <a:rPr lang="uk-UA" smtClean="0"/>
              <a:t>‹#›</a:t>
            </a:fld>
            <a:endParaRPr lang="uk-UA"/>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8651457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27F9EE7C-2662-44D0-91E8-251B35566BE5}" type="datetimeFigureOut">
              <a:rPr lang="uk-UA" smtClean="0"/>
              <a:t>12.10.2025</a:t>
            </a:fld>
            <a:endParaRPr lang="uk-UA"/>
          </a:p>
        </p:txBody>
      </p:sp>
      <p:sp>
        <p:nvSpPr>
          <p:cNvPr id="6" name="Footer Placeholder 5"/>
          <p:cNvSpPr>
            <a:spLocks noGrp="1"/>
          </p:cNvSpPr>
          <p:nvPr>
            <p:ph type="ftr" sz="quarter" idx="11"/>
          </p:nvPr>
        </p:nvSpPr>
        <p:spPr/>
        <p:txBody>
          <a:bodyPr/>
          <a:lstStyle/>
          <a:p>
            <a:endParaRPr lang="uk-UA"/>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A9465A9-0E88-4D7F-914B-86D322BE5DC2}" type="slidenum">
              <a:rPr lang="uk-UA" smtClean="0"/>
              <a:t>‹#›</a:t>
            </a:fld>
            <a:endParaRPr lang="uk-UA"/>
          </a:p>
        </p:txBody>
      </p:sp>
    </p:spTree>
    <p:extLst>
      <p:ext uri="{BB962C8B-B14F-4D97-AF65-F5344CB8AC3E}">
        <p14:creationId xmlns:p14="http://schemas.microsoft.com/office/powerpoint/2010/main" val="4813128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27F9EE7C-2662-44D0-91E8-251B35566BE5}" type="datetimeFigureOut">
              <a:rPr lang="uk-UA" smtClean="0"/>
              <a:t>12.10.2025</a:t>
            </a:fld>
            <a:endParaRPr lang="uk-UA"/>
          </a:p>
        </p:txBody>
      </p:sp>
      <p:sp>
        <p:nvSpPr>
          <p:cNvPr id="6" name="Footer Placeholder 5"/>
          <p:cNvSpPr>
            <a:spLocks noGrp="1"/>
          </p:cNvSpPr>
          <p:nvPr>
            <p:ph type="ftr" sz="quarter" idx="11"/>
          </p:nvPr>
        </p:nvSpPr>
        <p:spPr/>
        <p:txBody>
          <a:bodyPr/>
          <a:lstStyle/>
          <a:p>
            <a:endParaRPr lang="uk-UA"/>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A9465A9-0E88-4D7F-914B-86D322BE5DC2}" type="slidenum">
              <a:rPr lang="uk-UA" smtClean="0"/>
              <a:t>‹#›</a:t>
            </a:fld>
            <a:endParaRPr lang="uk-UA"/>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5432958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27F9EE7C-2662-44D0-91E8-251B35566BE5}" type="datetimeFigureOut">
              <a:rPr lang="uk-UA" smtClean="0"/>
              <a:t>12.10.2025</a:t>
            </a:fld>
            <a:endParaRPr lang="uk-UA"/>
          </a:p>
        </p:txBody>
      </p:sp>
      <p:sp>
        <p:nvSpPr>
          <p:cNvPr id="6" name="Footer Placeholder 5"/>
          <p:cNvSpPr>
            <a:spLocks noGrp="1"/>
          </p:cNvSpPr>
          <p:nvPr>
            <p:ph type="ftr" sz="quarter" idx="11"/>
          </p:nvPr>
        </p:nvSpPr>
        <p:spPr/>
        <p:txBody>
          <a:bodyPr/>
          <a:lstStyle/>
          <a:p>
            <a:endParaRPr lang="uk-UA"/>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A9465A9-0E88-4D7F-914B-86D322BE5DC2}" type="slidenum">
              <a:rPr lang="uk-UA" smtClean="0"/>
              <a:t>‹#›</a:t>
            </a:fld>
            <a:endParaRPr lang="uk-UA"/>
          </a:p>
        </p:txBody>
      </p:sp>
    </p:spTree>
    <p:extLst>
      <p:ext uri="{BB962C8B-B14F-4D97-AF65-F5344CB8AC3E}">
        <p14:creationId xmlns:p14="http://schemas.microsoft.com/office/powerpoint/2010/main" val="2862130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27F9EE7C-2662-44D0-91E8-251B35566BE5}" type="datetimeFigureOut">
              <a:rPr lang="uk-UA" smtClean="0"/>
              <a:t>12.10.2025</a:t>
            </a:fld>
            <a:endParaRPr lang="uk-UA"/>
          </a:p>
        </p:txBody>
      </p:sp>
      <p:sp>
        <p:nvSpPr>
          <p:cNvPr id="5" name="Footer Placeholder 4"/>
          <p:cNvSpPr>
            <a:spLocks noGrp="1"/>
          </p:cNvSpPr>
          <p:nvPr>
            <p:ph type="ftr" sz="quarter" idx="11"/>
          </p:nvPr>
        </p:nvSpPr>
        <p:spPr/>
        <p:txBody>
          <a:bodyPr/>
          <a:lstStyle/>
          <a:p>
            <a:endParaRPr lang="uk-UA"/>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A9465A9-0E88-4D7F-914B-86D322BE5DC2}" type="slidenum">
              <a:rPr lang="uk-UA" smtClean="0"/>
              <a:t>‹#›</a:t>
            </a:fld>
            <a:endParaRPr lang="uk-UA"/>
          </a:p>
        </p:txBody>
      </p:sp>
    </p:spTree>
    <p:extLst>
      <p:ext uri="{BB962C8B-B14F-4D97-AF65-F5344CB8AC3E}">
        <p14:creationId xmlns:p14="http://schemas.microsoft.com/office/powerpoint/2010/main" val="154871864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27F9EE7C-2662-44D0-91E8-251B35566BE5}" type="datetimeFigureOut">
              <a:rPr lang="uk-UA" smtClean="0"/>
              <a:t>12.10.2025</a:t>
            </a:fld>
            <a:endParaRPr lang="uk-UA"/>
          </a:p>
        </p:txBody>
      </p:sp>
      <p:sp>
        <p:nvSpPr>
          <p:cNvPr id="5" name="Footer Placeholder 4"/>
          <p:cNvSpPr>
            <a:spLocks noGrp="1"/>
          </p:cNvSpPr>
          <p:nvPr>
            <p:ph type="ftr" sz="quarter" idx="11"/>
          </p:nvPr>
        </p:nvSpPr>
        <p:spPr/>
        <p:txBody>
          <a:bodyPr/>
          <a:lstStyle/>
          <a:p>
            <a:endParaRPr lang="uk-UA"/>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A9465A9-0E88-4D7F-914B-86D322BE5DC2}" type="slidenum">
              <a:rPr lang="uk-UA" smtClean="0"/>
              <a:t>‹#›</a:t>
            </a:fld>
            <a:endParaRPr lang="uk-UA"/>
          </a:p>
        </p:txBody>
      </p:sp>
    </p:spTree>
    <p:extLst>
      <p:ext uri="{BB962C8B-B14F-4D97-AF65-F5344CB8AC3E}">
        <p14:creationId xmlns:p14="http://schemas.microsoft.com/office/powerpoint/2010/main" val="13515676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27F9EE7C-2662-44D0-91E8-251B35566BE5}" type="datetimeFigureOut">
              <a:rPr lang="uk-UA" smtClean="0"/>
              <a:t>12.10.2025</a:t>
            </a:fld>
            <a:endParaRPr lang="uk-UA"/>
          </a:p>
        </p:txBody>
      </p:sp>
      <p:sp>
        <p:nvSpPr>
          <p:cNvPr id="5" name="Footer Placeholder 4"/>
          <p:cNvSpPr>
            <a:spLocks noGrp="1"/>
          </p:cNvSpPr>
          <p:nvPr>
            <p:ph type="ftr" sz="quarter" idx="11"/>
          </p:nvPr>
        </p:nvSpPr>
        <p:spPr/>
        <p:txBody>
          <a:bodyPr/>
          <a:lstStyle/>
          <a:p>
            <a:endParaRPr lang="uk-UA"/>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A9465A9-0E88-4D7F-914B-86D322BE5DC2}" type="slidenum">
              <a:rPr lang="uk-UA" smtClean="0"/>
              <a:t>‹#›</a:t>
            </a:fld>
            <a:endParaRPr lang="uk-UA"/>
          </a:p>
        </p:txBody>
      </p:sp>
    </p:spTree>
    <p:extLst>
      <p:ext uri="{BB962C8B-B14F-4D97-AF65-F5344CB8AC3E}">
        <p14:creationId xmlns:p14="http://schemas.microsoft.com/office/powerpoint/2010/main" val="35037217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27F9EE7C-2662-44D0-91E8-251B35566BE5}" type="datetimeFigureOut">
              <a:rPr lang="uk-UA" smtClean="0"/>
              <a:t>12.10.2025</a:t>
            </a:fld>
            <a:endParaRPr lang="uk-UA"/>
          </a:p>
        </p:txBody>
      </p:sp>
      <p:sp>
        <p:nvSpPr>
          <p:cNvPr id="5" name="Footer Placeholder 4"/>
          <p:cNvSpPr>
            <a:spLocks noGrp="1"/>
          </p:cNvSpPr>
          <p:nvPr>
            <p:ph type="ftr" sz="quarter" idx="11"/>
          </p:nvPr>
        </p:nvSpPr>
        <p:spPr/>
        <p:txBody>
          <a:bodyPr/>
          <a:lstStyle/>
          <a:p>
            <a:endParaRPr lang="uk-UA"/>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A9465A9-0E88-4D7F-914B-86D322BE5DC2}" type="slidenum">
              <a:rPr lang="uk-UA" smtClean="0"/>
              <a:t>‹#›</a:t>
            </a:fld>
            <a:endParaRPr lang="uk-UA"/>
          </a:p>
        </p:txBody>
      </p:sp>
    </p:spTree>
    <p:extLst>
      <p:ext uri="{BB962C8B-B14F-4D97-AF65-F5344CB8AC3E}">
        <p14:creationId xmlns:p14="http://schemas.microsoft.com/office/powerpoint/2010/main" val="36839905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27F9EE7C-2662-44D0-91E8-251B35566BE5}" type="datetimeFigureOut">
              <a:rPr lang="uk-UA" smtClean="0"/>
              <a:t>12.10.2025</a:t>
            </a:fld>
            <a:endParaRPr lang="uk-UA"/>
          </a:p>
        </p:txBody>
      </p:sp>
      <p:sp>
        <p:nvSpPr>
          <p:cNvPr id="6" name="Footer Placeholder 5"/>
          <p:cNvSpPr>
            <a:spLocks noGrp="1"/>
          </p:cNvSpPr>
          <p:nvPr>
            <p:ph type="ftr" sz="quarter" idx="11"/>
          </p:nvPr>
        </p:nvSpPr>
        <p:spPr/>
        <p:txBody>
          <a:bodyPr/>
          <a:lstStyle/>
          <a:p>
            <a:endParaRPr lang="uk-UA"/>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A9465A9-0E88-4D7F-914B-86D322BE5DC2}" type="slidenum">
              <a:rPr lang="uk-UA" smtClean="0"/>
              <a:t>‹#›</a:t>
            </a:fld>
            <a:endParaRPr lang="uk-UA"/>
          </a:p>
        </p:txBody>
      </p:sp>
    </p:spTree>
    <p:extLst>
      <p:ext uri="{BB962C8B-B14F-4D97-AF65-F5344CB8AC3E}">
        <p14:creationId xmlns:p14="http://schemas.microsoft.com/office/powerpoint/2010/main" val="37187670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27F9EE7C-2662-44D0-91E8-251B35566BE5}" type="datetimeFigureOut">
              <a:rPr lang="uk-UA" smtClean="0"/>
              <a:t>12.10.2025</a:t>
            </a:fld>
            <a:endParaRPr lang="uk-UA"/>
          </a:p>
        </p:txBody>
      </p:sp>
      <p:sp>
        <p:nvSpPr>
          <p:cNvPr id="8" name="Footer Placeholder 7"/>
          <p:cNvSpPr>
            <a:spLocks noGrp="1"/>
          </p:cNvSpPr>
          <p:nvPr>
            <p:ph type="ftr" sz="quarter" idx="11"/>
          </p:nvPr>
        </p:nvSpPr>
        <p:spPr/>
        <p:txBody>
          <a:bodyPr/>
          <a:lstStyle/>
          <a:p>
            <a:endParaRPr lang="uk-UA"/>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A9465A9-0E88-4D7F-914B-86D322BE5DC2}" type="slidenum">
              <a:rPr lang="uk-UA" smtClean="0"/>
              <a:t>‹#›</a:t>
            </a:fld>
            <a:endParaRPr lang="uk-UA"/>
          </a:p>
        </p:txBody>
      </p:sp>
    </p:spTree>
    <p:extLst>
      <p:ext uri="{BB962C8B-B14F-4D97-AF65-F5344CB8AC3E}">
        <p14:creationId xmlns:p14="http://schemas.microsoft.com/office/powerpoint/2010/main" val="2948557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27F9EE7C-2662-44D0-91E8-251B35566BE5}" type="datetimeFigureOut">
              <a:rPr lang="uk-UA" smtClean="0"/>
              <a:t>12.10.2025</a:t>
            </a:fld>
            <a:endParaRPr lang="uk-UA"/>
          </a:p>
        </p:txBody>
      </p:sp>
      <p:sp>
        <p:nvSpPr>
          <p:cNvPr id="4" name="Footer Placeholder 3"/>
          <p:cNvSpPr>
            <a:spLocks noGrp="1"/>
          </p:cNvSpPr>
          <p:nvPr>
            <p:ph type="ftr" sz="quarter" idx="11"/>
          </p:nvPr>
        </p:nvSpPr>
        <p:spPr/>
        <p:txBody>
          <a:bodyPr/>
          <a:lstStyle/>
          <a:p>
            <a:endParaRPr lang="uk-UA"/>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A9465A9-0E88-4D7F-914B-86D322BE5DC2}" type="slidenum">
              <a:rPr lang="uk-UA" smtClean="0"/>
              <a:t>‹#›</a:t>
            </a:fld>
            <a:endParaRPr lang="uk-UA"/>
          </a:p>
        </p:txBody>
      </p:sp>
    </p:spTree>
    <p:extLst>
      <p:ext uri="{BB962C8B-B14F-4D97-AF65-F5344CB8AC3E}">
        <p14:creationId xmlns:p14="http://schemas.microsoft.com/office/powerpoint/2010/main" val="10339140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7F9EE7C-2662-44D0-91E8-251B35566BE5}" type="datetimeFigureOut">
              <a:rPr lang="uk-UA" smtClean="0"/>
              <a:t>12.10.2025</a:t>
            </a:fld>
            <a:endParaRPr lang="uk-UA"/>
          </a:p>
        </p:txBody>
      </p:sp>
      <p:sp>
        <p:nvSpPr>
          <p:cNvPr id="3" name="Footer Placeholder 2"/>
          <p:cNvSpPr>
            <a:spLocks noGrp="1"/>
          </p:cNvSpPr>
          <p:nvPr>
            <p:ph type="ftr" sz="quarter" idx="11"/>
          </p:nvPr>
        </p:nvSpPr>
        <p:spPr/>
        <p:txBody>
          <a:bodyPr/>
          <a:lstStyle/>
          <a:p>
            <a:endParaRPr lang="uk-UA"/>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A9465A9-0E88-4D7F-914B-86D322BE5DC2}" type="slidenum">
              <a:rPr lang="uk-UA" smtClean="0"/>
              <a:t>‹#›</a:t>
            </a:fld>
            <a:endParaRPr lang="uk-UA"/>
          </a:p>
        </p:txBody>
      </p:sp>
    </p:spTree>
    <p:extLst>
      <p:ext uri="{BB962C8B-B14F-4D97-AF65-F5344CB8AC3E}">
        <p14:creationId xmlns:p14="http://schemas.microsoft.com/office/powerpoint/2010/main" val="40264114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27F9EE7C-2662-44D0-91E8-251B35566BE5}" type="datetimeFigureOut">
              <a:rPr lang="uk-UA" smtClean="0"/>
              <a:t>12.10.2025</a:t>
            </a:fld>
            <a:endParaRPr lang="uk-UA"/>
          </a:p>
        </p:txBody>
      </p:sp>
      <p:sp>
        <p:nvSpPr>
          <p:cNvPr id="6" name="Footer Placeholder 5"/>
          <p:cNvSpPr>
            <a:spLocks noGrp="1"/>
          </p:cNvSpPr>
          <p:nvPr>
            <p:ph type="ftr" sz="quarter" idx="11"/>
          </p:nvPr>
        </p:nvSpPr>
        <p:spPr/>
        <p:txBody>
          <a:bodyPr/>
          <a:lstStyle/>
          <a:p>
            <a:endParaRPr lang="uk-UA"/>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A9465A9-0E88-4D7F-914B-86D322BE5DC2}" type="slidenum">
              <a:rPr lang="uk-UA" smtClean="0"/>
              <a:t>‹#›</a:t>
            </a:fld>
            <a:endParaRPr lang="uk-UA"/>
          </a:p>
        </p:txBody>
      </p:sp>
    </p:spTree>
    <p:extLst>
      <p:ext uri="{BB962C8B-B14F-4D97-AF65-F5344CB8AC3E}">
        <p14:creationId xmlns:p14="http://schemas.microsoft.com/office/powerpoint/2010/main" val="24542709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27F9EE7C-2662-44D0-91E8-251B35566BE5}" type="datetimeFigureOut">
              <a:rPr lang="uk-UA" smtClean="0"/>
              <a:t>12.10.2025</a:t>
            </a:fld>
            <a:endParaRPr lang="uk-UA"/>
          </a:p>
        </p:txBody>
      </p:sp>
      <p:sp>
        <p:nvSpPr>
          <p:cNvPr id="6" name="Footer Placeholder 5"/>
          <p:cNvSpPr>
            <a:spLocks noGrp="1"/>
          </p:cNvSpPr>
          <p:nvPr>
            <p:ph type="ftr" sz="quarter" idx="11"/>
          </p:nvPr>
        </p:nvSpPr>
        <p:spPr/>
        <p:txBody>
          <a:bodyPr/>
          <a:lstStyle/>
          <a:p>
            <a:endParaRPr lang="uk-UA"/>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A9465A9-0E88-4D7F-914B-86D322BE5DC2}" type="slidenum">
              <a:rPr lang="uk-UA" smtClean="0"/>
              <a:t>‹#›</a:t>
            </a:fld>
            <a:endParaRPr lang="uk-UA"/>
          </a:p>
        </p:txBody>
      </p:sp>
    </p:spTree>
    <p:extLst>
      <p:ext uri="{BB962C8B-B14F-4D97-AF65-F5344CB8AC3E}">
        <p14:creationId xmlns:p14="http://schemas.microsoft.com/office/powerpoint/2010/main" val="3818178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27F9EE7C-2662-44D0-91E8-251B35566BE5}" type="datetimeFigureOut">
              <a:rPr lang="uk-UA" smtClean="0"/>
              <a:t>12.10.2025</a:t>
            </a:fld>
            <a:endParaRPr lang="uk-UA"/>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uk-UA"/>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A9465A9-0E88-4D7F-914B-86D322BE5DC2}" type="slidenum">
              <a:rPr lang="uk-UA" smtClean="0"/>
              <a:t>‹#›</a:t>
            </a:fld>
            <a:endParaRPr lang="uk-UA"/>
          </a:p>
        </p:txBody>
      </p:sp>
    </p:spTree>
    <p:extLst>
      <p:ext uri="{BB962C8B-B14F-4D97-AF65-F5344CB8AC3E}">
        <p14:creationId xmlns:p14="http://schemas.microsoft.com/office/powerpoint/2010/main" val="124620873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2C75292-0346-AA3E-2C7A-3A615C37D10F}"/>
              </a:ext>
            </a:extLst>
          </p:cNvPr>
          <p:cNvSpPr txBox="1"/>
          <p:nvPr/>
        </p:nvSpPr>
        <p:spPr>
          <a:xfrm>
            <a:off x="2507601" y="1090136"/>
            <a:ext cx="8735786" cy="4524315"/>
          </a:xfrm>
          <a:prstGeom prst="rect">
            <a:avLst/>
          </a:prstGeom>
          <a:noFill/>
        </p:spPr>
        <p:txBody>
          <a:bodyPr wrap="square">
            <a:spAutoFit/>
          </a:bodyPr>
          <a:lstStyle/>
          <a:p>
            <a:pPr algn="ctr"/>
            <a:r>
              <a:rPr lang="uk-UA" sz="3600" b="1" u="none" strike="noStrike" dirty="0">
                <a:solidFill>
                  <a:srgbClr val="000000"/>
                </a:solidFill>
                <a:effectLst/>
                <a:latin typeface="Times New Roman" panose="02020603050405020304" pitchFamily="18" charset="0"/>
              </a:rPr>
              <a:t>Нові інформаційні технології в наукових дослідженнях. Теорія та практика обробки даних з використанням інформаційних технологій. Комп’ютерні та інформаційні мережі. Телеконференції. Новітні технології обміну інформацією. Електронні бібліотеки</a:t>
            </a:r>
            <a:endParaRPr lang="uk-UA" sz="3600" b="1" dirty="0"/>
          </a:p>
        </p:txBody>
      </p:sp>
      <p:sp>
        <p:nvSpPr>
          <p:cNvPr id="6" name="TextBox 5">
            <a:extLst>
              <a:ext uri="{FF2B5EF4-FFF2-40B4-BE49-F238E27FC236}">
                <a16:creationId xmlns:a16="http://schemas.microsoft.com/office/drawing/2014/main" id="{1C079B0C-25D5-A52F-2D7E-0B65C7DAE9C1}"/>
              </a:ext>
            </a:extLst>
          </p:cNvPr>
          <p:cNvSpPr txBox="1"/>
          <p:nvPr/>
        </p:nvSpPr>
        <p:spPr>
          <a:xfrm>
            <a:off x="10177366" y="5583198"/>
            <a:ext cx="1505553" cy="369332"/>
          </a:xfrm>
          <a:prstGeom prst="rect">
            <a:avLst/>
          </a:prstGeom>
          <a:noFill/>
        </p:spPr>
        <p:txBody>
          <a:bodyPr wrap="square">
            <a:spAutoFit/>
          </a:bodyPr>
          <a:lstStyle/>
          <a:p>
            <a:r>
              <a:rPr lang="uk-UA" dirty="0"/>
              <a:t>Лекція 5</a:t>
            </a:r>
          </a:p>
        </p:txBody>
      </p:sp>
    </p:spTree>
    <p:extLst>
      <p:ext uri="{BB962C8B-B14F-4D97-AF65-F5344CB8AC3E}">
        <p14:creationId xmlns:p14="http://schemas.microsoft.com/office/powerpoint/2010/main" val="21734618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58558FE-D9AD-7F99-F023-1828536D67B8}"/>
              </a:ext>
            </a:extLst>
          </p:cNvPr>
          <p:cNvSpPr txBox="1"/>
          <p:nvPr/>
        </p:nvSpPr>
        <p:spPr>
          <a:xfrm>
            <a:off x="2162369" y="637889"/>
            <a:ext cx="9631524" cy="954107"/>
          </a:xfrm>
          <a:prstGeom prst="rect">
            <a:avLst/>
          </a:prstGeom>
          <a:noFill/>
        </p:spPr>
        <p:txBody>
          <a:bodyPr wrap="square">
            <a:spAutoFit/>
          </a:bodyPr>
          <a:lstStyle/>
          <a:p>
            <a:pPr algn="ctr"/>
            <a:r>
              <a:rPr lang="uk-UA" sz="2800" b="1" noProof="0" dirty="0"/>
              <a:t>Значення інформаційних технологій у сучасних наукових дослідженнях</a:t>
            </a:r>
          </a:p>
        </p:txBody>
      </p:sp>
      <p:sp>
        <p:nvSpPr>
          <p:cNvPr id="7" name="TextBox 6">
            <a:extLst>
              <a:ext uri="{FF2B5EF4-FFF2-40B4-BE49-F238E27FC236}">
                <a16:creationId xmlns:a16="http://schemas.microsoft.com/office/drawing/2014/main" id="{78404193-EE84-E178-31AF-5A2DF7570202}"/>
              </a:ext>
            </a:extLst>
          </p:cNvPr>
          <p:cNvSpPr txBox="1"/>
          <p:nvPr/>
        </p:nvSpPr>
        <p:spPr>
          <a:xfrm>
            <a:off x="1695837" y="2867333"/>
            <a:ext cx="10228684" cy="1631216"/>
          </a:xfrm>
          <a:prstGeom prst="rect">
            <a:avLst/>
          </a:prstGeom>
          <a:noFill/>
        </p:spPr>
        <p:txBody>
          <a:bodyPr wrap="square">
            <a:spAutoFit/>
          </a:bodyPr>
          <a:lstStyle/>
          <a:p>
            <a:r>
              <a:rPr lang="uk-UA" sz="2000" dirty="0"/>
              <a:t>Сучасна наука зазнала значних змін завдяки впровадженню інформаційних технологій (ІТ). Вони сприяють автоматизації досліджень, обробці великих масивів даних, дистанційній співпраці та глобальному доступу до наукових ресурсів. Вплив ІТ можна простежити в усіх галузях науки: від медицини та фізики до соціології та гуманітарних досліджень.</a:t>
            </a:r>
          </a:p>
        </p:txBody>
      </p:sp>
    </p:spTree>
    <p:extLst>
      <p:ext uri="{BB962C8B-B14F-4D97-AF65-F5344CB8AC3E}">
        <p14:creationId xmlns:p14="http://schemas.microsoft.com/office/powerpoint/2010/main" val="26312095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DF386C88-23FA-CA2E-17B5-E775E55DEFFF}"/>
              </a:ext>
            </a:extLst>
          </p:cNvPr>
          <p:cNvSpPr txBox="1"/>
          <p:nvPr/>
        </p:nvSpPr>
        <p:spPr>
          <a:xfrm>
            <a:off x="3879202" y="263203"/>
            <a:ext cx="6097554" cy="400110"/>
          </a:xfrm>
          <a:prstGeom prst="rect">
            <a:avLst/>
          </a:prstGeom>
          <a:noFill/>
        </p:spPr>
        <p:txBody>
          <a:bodyPr wrap="square">
            <a:spAutoFit/>
          </a:bodyPr>
          <a:lstStyle/>
          <a:p>
            <a:r>
              <a:rPr lang="uk-UA" sz="2000" b="1" noProof="0"/>
              <a:t>Роль інформаційних технологій у науці</a:t>
            </a:r>
          </a:p>
        </p:txBody>
      </p:sp>
      <p:sp>
        <p:nvSpPr>
          <p:cNvPr id="9" name="TextBox 8">
            <a:extLst>
              <a:ext uri="{FF2B5EF4-FFF2-40B4-BE49-F238E27FC236}">
                <a16:creationId xmlns:a16="http://schemas.microsoft.com/office/drawing/2014/main" id="{5B684AB6-CC96-1D4B-34B3-A7230F83AAF8}"/>
              </a:ext>
            </a:extLst>
          </p:cNvPr>
          <p:cNvSpPr txBox="1"/>
          <p:nvPr/>
        </p:nvSpPr>
        <p:spPr>
          <a:xfrm>
            <a:off x="1586205" y="770005"/>
            <a:ext cx="9983754" cy="5632311"/>
          </a:xfrm>
          <a:prstGeom prst="rect">
            <a:avLst/>
          </a:prstGeom>
          <a:noFill/>
        </p:spPr>
        <p:txBody>
          <a:bodyPr wrap="square">
            <a:spAutoFit/>
          </a:bodyPr>
          <a:lstStyle/>
          <a:p>
            <a:pPr algn="just">
              <a:buNone/>
            </a:pPr>
            <a:r>
              <a:rPr lang="uk-UA" b="1" dirty="0"/>
              <a:t>1. Автоматизація наукових досліджень</a:t>
            </a:r>
          </a:p>
          <a:p>
            <a:pPr algn="just">
              <a:buNone/>
            </a:pPr>
            <a:r>
              <a:rPr lang="uk-UA" dirty="0"/>
              <a:t>ІТ дозволяють автоматизувати значну частину дослідницького процесу:</a:t>
            </a:r>
          </a:p>
          <a:p>
            <a:pPr algn="just">
              <a:buFont typeface="Arial" panose="020B0604020202020204" pitchFamily="34" charset="0"/>
              <a:buChar char="•"/>
            </a:pPr>
            <a:r>
              <a:rPr lang="uk-UA" dirty="0"/>
              <a:t>Використання алгоритмів машинного навчання для аналізу великих обсягів даних.</a:t>
            </a:r>
          </a:p>
          <a:p>
            <a:pPr algn="just">
              <a:buFont typeface="Arial" panose="020B0604020202020204" pitchFamily="34" charset="0"/>
              <a:buChar char="•"/>
            </a:pPr>
            <a:r>
              <a:rPr lang="uk-UA" dirty="0"/>
              <a:t>Застосування роботизованих систем у лабораторних дослідженнях.</a:t>
            </a:r>
          </a:p>
          <a:p>
            <a:pPr algn="just">
              <a:buFont typeface="Arial" panose="020B0604020202020204" pitchFamily="34" charset="0"/>
              <a:buChar char="•"/>
            </a:pPr>
            <a:r>
              <a:rPr lang="uk-UA" dirty="0"/>
              <a:t>Використання штучного інтелекту (ШІ) для створення моделей та прогнозування результатів.</a:t>
            </a:r>
          </a:p>
          <a:p>
            <a:pPr algn="just">
              <a:buNone/>
            </a:pPr>
            <a:endParaRPr lang="uk-UA" b="1" dirty="0"/>
          </a:p>
          <a:p>
            <a:pPr algn="just">
              <a:buNone/>
            </a:pPr>
            <a:r>
              <a:rPr lang="uk-UA" b="1" dirty="0"/>
              <a:t>2. Обробка великих даних (</a:t>
            </a:r>
            <a:r>
              <a:rPr lang="en-US" b="1" dirty="0"/>
              <a:t>Big Data)</a:t>
            </a:r>
          </a:p>
          <a:p>
            <a:pPr algn="just">
              <a:buFont typeface="Arial" panose="020B0604020202020204" pitchFamily="34" charset="0"/>
              <a:buChar char="•"/>
            </a:pPr>
            <a:r>
              <a:rPr lang="uk-UA" dirty="0"/>
              <a:t>Сучасні наукові експерименти генерують величезні обсяги даних (Великий адронний колайдер).</a:t>
            </a:r>
          </a:p>
          <a:p>
            <a:pPr algn="just">
              <a:buFont typeface="Arial" panose="020B0604020202020204" pitchFamily="34" charset="0"/>
              <a:buChar char="•"/>
            </a:pPr>
            <a:r>
              <a:rPr lang="uk-UA" dirty="0"/>
              <a:t>Хмарні технології забезпечують швидкий доступ до даних і їхню обробку без необхідності локальних обчислювальних ресурсів.</a:t>
            </a:r>
          </a:p>
          <a:p>
            <a:pPr algn="just">
              <a:buFont typeface="Arial" panose="020B0604020202020204" pitchFamily="34" charset="0"/>
              <a:buChar char="•"/>
            </a:pPr>
            <a:r>
              <a:rPr lang="uk-UA" dirty="0"/>
              <a:t>Інструменти аналізу (</a:t>
            </a:r>
            <a:r>
              <a:rPr lang="en-US" dirty="0"/>
              <a:t>Python, MATLAB) </a:t>
            </a:r>
            <a:r>
              <a:rPr lang="uk-UA" dirty="0"/>
              <a:t>дозволяють ефективно працювати з масивами інформації.</a:t>
            </a:r>
          </a:p>
          <a:p>
            <a:pPr algn="just">
              <a:buNone/>
            </a:pPr>
            <a:endParaRPr lang="uk-UA" b="1" dirty="0"/>
          </a:p>
          <a:p>
            <a:pPr algn="just">
              <a:buNone/>
            </a:pPr>
            <a:r>
              <a:rPr lang="uk-UA" b="1" dirty="0"/>
              <a:t>3. Дистанційна співпраця та комунікація</a:t>
            </a:r>
          </a:p>
          <a:p>
            <a:pPr algn="just">
              <a:buFont typeface="Arial" panose="020B0604020202020204" pitchFamily="34" charset="0"/>
              <a:buChar char="•"/>
            </a:pPr>
            <a:r>
              <a:rPr lang="uk-UA" dirty="0"/>
              <a:t>Використання телеконференцій та платформ (</a:t>
            </a:r>
            <a:r>
              <a:rPr lang="en-US" dirty="0"/>
              <a:t>Zoom, Microsoft Teams) </a:t>
            </a:r>
            <a:r>
              <a:rPr lang="uk-UA" dirty="0"/>
              <a:t>для обговорення наукових проєктів.</a:t>
            </a:r>
          </a:p>
          <a:p>
            <a:pPr algn="just">
              <a:buFont typeface="Arial" panose="020B0604020202020204" pitchFamily="34" charset="0"/>
              <a:buChar char="•"/>
            </a:pPr>
            <a:r>
              <a:rPr lang="uk-UA" dirty="0"/>
              <a:t>Спільні наукові дослідження через хмарні середовища (</a:t>
            </a:r>
            <a:r>
              <a:rPr lang="en-US" dirty="0"/>
              <a:t>Google Drive, GitHub).</a:t>
            </a:r>
          </a:p>
          <a:p>
            <a:pPr algn="just">
              <a:buFont typeface="Arial" panose="020B0604020202020204" pitchFamily="34" charset="0"/>
              <a:buChar char="•"/>
            </a:pPr>
            <a:r>
              <a:rPr lang="uk-UA" dirty="0"/>
              <a:t>Публікація результатів у відкритих базах даних (</a:t>
            </a:r>
            <a:r>
              <a:rPr lang="en-US" dirty="0"/>
              <a:t>arXiv, ResearchGate).</a:t>
            </a:r>
          </a:p>
        </p:txBody>
      </p:sp>
    </p:spTree>
    <p:extLst>
      <p:ext uri="{BB962C8B-B14F-4D97-AF65-F5344CB8AC3E}">
        <p14:creationId xmlns:p14="http://schemas.microsoft.com/office/powerpoint/2010/main" val="14262601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F3A16D3-E8AF-A223-9775-4133F655137A}"/>
              </a:ext>
            </a:extLst>
          </p:cNvPr>
          <p:cNvSpPr txBox="1"/>
          <p:nvPr/>
        </p:nvSpPr>
        <p:spPr>
          <a:xfrm>
            <a:off x="1763486" y="178685"/>
            <a:ext cx="9694506" cy="5355312"/>
          </a:xfrm>
          <a:prstGeom prst="rect">
            <a:avLst/>
          </a:prstGeom>
          <a:noFill/>
        </p:spPr>
        <p:txBody>
          <a:bodyPr wrap="square">
            <a:spAutoFit/>
          </a:bodyPr>
          <a:lstStyle/>
          <a:p>
            <a:pPr algn="ctr">
              <a:buNone/>
            </a:pPr>
            <a:r>
              <a:rPr lang="uk-UA" b="1" dirty="0"/>
              <a:t>Основні напрямки використання ІТ у наукових дослідженнях</a:t>
            </a:r>
          </a:p>
          <a:p>
            <a:pPr algn="just">
              <a:buNone/>
            </a:pPr>
            <a:endParaRPr lang="uk-UA" b="1" dirty="0"/>
          </a:p>
          <a:p>
            <a:pPr algn="just">
              <a:buNone/>
            </a:pPr>
            <a:r>
              <a:rPr lang="uk-UA" b="1" dirty="0"/>
              <a:t>1. Штучний інтелект і машинне навчання</a:t>
            </a:r>
          </a:p>
          <a:p>
            <a:pPr algn="just">
              <a:buFont typeface="Arial" panose="020B0604020202020204" pitchFamily="34" charset="0"/>
              <a:buChar char="•"/>
            </a:pPr>
            <a:r>
              <a:rPr lang="uk-UA" dirty="0"/>
              <a:t>Аналіз та прогнозування в медицині (діагностика захворювань, персоналізована медицина).</a:t>
            </a:r>
          </a:p>
          <a:p>
            <a:pPr algn="just">
              <a:buFont typeface="Arial" panose="020B0604020202020204" pitchFamily="34" charset="0"/>
              <a:buChar char="•"/>
            </a:pPr>
            <a:r>
              <a:rPr lang="uk-UA" dirty="0"/>
              <a:t>Автоматизована перевірка наукових гіпотез.</a:t>
            </a:r>
          </a:p>
          <a:p>
            <a:pPr algn="just">
              <a:buFont typeface="Arial" panose="020B0604020202020204" pitchFamily="34" charset="0"/>
              <a:buChar char="•"/>
            </a:pPr>
            <a:r>
              <a:rPr lang="uk-UA" dirty="0"/>
              <a:t>Розпізнавання образів у астрономії, геології, біології.</a:t>
            </a:r>
          </a:p>
          <a:p>
            <a:pPr algn="just">
              <a:buNone/>
            </a:pPr>
            <a:endParaRPr lang="uk-UA" b="1" dirty="0"/>
          </a:p>
          <a:p>
            <a:pPr algn="just">
              <a:buNone/>
            </a:pPr>
            <a:r>
              <a:rPr lang="uk-UA" b="1" dirty="0"/>
              <a:t>2. Хмарні технології</a:t>
            </a:r>
          </a:p>
          <a:p>
            <a:pPr algn="just">
              <a:buFont typeface="Arial" panose="020B0604020202020204" pitchFamily="34" charset="0"/>
              <a:buChar char="•"/>
            </a:pPr>
            <a:r>
              <a:rPr lang="uk-UA" dirty="0"/>
              <a:t>Використання віддалених серверів для зберігання та обробки даних.</a:t>
            </a:r>
          </a:p>
          <a:p>
            <a:pPr algn="just">
              <a:buFont typeface="Arial" panose="020B0604020202020204" pitchFamily="34" charset="0"/>
              <a:buChar char="•"/>
            </a:pPr>
            <a:r>
              <a:rPr lang="uk-UA" dirty="0"/>
              <a:t>Співпраця вчених у реальному часі без потреби в потужних локальних ресурсах.</a:t>
            </a:r>
          </a:p>
          <a:p>
            <a:pPr algn="just">
              <a:buNone/>
            </a:pPr>
            <a:endParaRPr lang="uk-UA" b="1" dirty="0"/>
          </a:p>
          <a:p>
            <a:pPr algn="just">
              <a:buNone/>
            </a:pPr>
            <a:r>
              <a:rPr lang="uk-UA" b="1" dirty="0"/>
              <a:t>3. Інтернет речей (</a:t>
            </a:r>
            <a:r>
              <a:rPr lang="en-US" b="1" dirty="0"/>
              <a:t>IoT)</a:t>
            </a:r>
          </a:p>
          <a:p>
            <a:pPr algn="just">
              <a:buFont typeface="Arial" panose="020B0604020202020204" pitchFamily="34" charset="0"/>
              <a:buChar char="•"/>
            </a:pPr>
            <a:r>
              <a:rPr lang="uk-UA" dirty="0"/>
              <a:t>Використання сенсорів у польових дослідженнях (метеорологія, екологія).</a:t>
            </a:r>
          </a:p>
          <a:p>
            <a:pPr algn="just">
              <a:buFont typeface="Arial" panose="020B0604020202020204" pitchFamily="34" charset="0"/>
              <a:buChar char="•"/>
            </a:pPr>
            <a:r>
              <a:rPr lang="uk-UA" dirty="0"/>
              <a:t>Автоматизований моніторинг лабораторних процесів.</a:t>
            </a:r>
          </a:p>
          <a:p>
            <a:pPr algn="just">
              <a:buNone/>
            </a:pPr>
            <a:endParaRPr lang="uk-UA" b="1" dirty="0"/>
          </a:p>
          <a:p>
            <a:pPr algn="just">
              <a:buNone/>
            </a:pPr>
            <a:r>
              <a:rPr lang="uk-UA" b="1" dirty="0"/>
              <a:t>4. Квантові обчислення</a:t>
            </a:r>
          </a:p>
          <a:p>
            <a:pPr algn="just">
              <a:buFont typeface="Arial" panose="020B0604020202020204" pitchFamily="34" charset="0"/>
              <a:buChar char="•"/>
            </a:pPr>
            <a:r>
              <a:rPr lang="uk-UA" dirty="0"/>
              <a:t>Використання надпотужних алгоритмів для розв’язання складних наукових задач.</a:t>
            </a:r>
          </a:p>
          <a:p>
            <a:pPr algn="just">
              <a:buFont typeface="Arial" panose="020B0604020202020204" pitchFamily="34" charset="0"/>
              <a:buChar char="•"/>
            </a:pPr>
            <a:r>
              <a:rPr lang="uk-UA" dirty="0"/>
              <a:t>Розвиток криптографії та захищених систем передачі даних.</a:t>
            </a:r>
          </a:p>
        </p:txBody>
      </p:sp>
      <p:sp>
        <p:nvSpPr>
          <p:cNvPr id="9" name="TextBox 8">
            <a:extLst>
              <a:ext uri="{FF2B5EF4-FFF2-40B4-BE49-F238E27FC236}">
                <a16:creationId xmlns:a16="http://schemas.microsoft.com/office/drawing/2014/main" id="{A5D7D109-E7B5-E06C-F80B-1A6E6E147534}"/>
              </a:ext>
            </a:extLst>
          </p:cNvPr>
          <p:cNvSpPr txBox="1"/>
          <p:nvPr/>
        </p:nvSpPr>
        <p:spPr>
          <a:xfrm>
            <a:off x="1763486" y="5617973"/>
            <a:ext cx="9498563" cy="923330"/>
          </a:xfrm>
          <a:prstGeom prst="rect">
            <a:avLst/>
          </a:prstGeom>
          <a:noFill/>
        </p:spPr>
        <p:txBody>
          <a:bodyPr wrap="square">
            <a:spAutoFit/>
          </a:bodyPr>
          <a:lstStyle/>
          <a:p>
            <a:pPr algn="just"/>
            <a:r>
              <a:rPr lang="uk-UA" noProof="0"/>
              <a:t>Блокчейн у науці: верифікація результатів досліджень, забезпечення прозорості.</a:t>
            </a:r>
          </a:p>
          <a:p>
            <a:pPr algn="just"/>
            <a:endParaRPr lang="uk-UA" noProof="0" dirty="0"/>
          </a:p>
          <a:p>
            <a:pPr algn="just"/>
            <a:r>
              <a:rPr lang="uk-UA" noProof="0" dirty="0"/>
              <a:t>Візуалізація даних як засіб ефективного представлення наукових результатів.</a:t>
            </a:r>
          </a:p>
        </p:txBody>
      </p:sp>
    </p:spTree>
    <p:extLst>
      <p:ext uri="{BB962C8B-B14F-4D97-AF65-F5344CB8AC3E}">
        <p14:creationId xmlns:p14="http://schemas.microsoft.com/office/powerpoint/2010/main" val="28085780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4B444E-D31E-9BDD-EBEC-FEED9E263995}"/>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F9CCF30F-B25A-6BCB-98BF-CD9B684718AD}"/>
              </a:ext>
            </a:extLst>
          </p:cNvPr>
          <p:cNvSpPr txBox="1"/>
          <p:nvPr/>
        </p:nvSpPr>
        <p:spPr>
          <a:xfrm>
            <a:off x="1714500" y="728590"/>
            <a:ext cx="10023409" cy="3416320"/>
          </a:xfrm>
          <a:prstGeom prst="rect">
            <a:avLst/>
          </a:prstGeom>
          <a:noFill/>
        </p:spPr>
        <p:txBody>
          <a:bodyPr wrap="square">
            <a:spAutoFit/>
          </a:bodyPr>
          <a:lstStyle/>
          <a:p>
            <a:pPr algn="ctr">
              <a:buNone/>
            </a:pPr>
            <a:r>
              <a:rPr lang="uk-UA" b="1" dirty="0"/>
              <a:t>Теорія та практика обробки даних з використанням інформаційних технологій</a:t>
            </a:r>
          </a:p>
          <a:p>
            <a:pPr algn="just">
              <a:buNone/>
            </a:pPr>
            <a:endParaRPr lang="uk-UA" b="1" dirty="0"/>
          </a:p>
          <a:p>
            <a:pPr algn="just">
              <a:buFont typeface="Arial" panose="020B0604020202020204" pitchFamily="34" charset="0"/>
              <a:buChar char="•"/>
            </a:pPr>
            <a:r>
              <a:rPr lang="uk-UA" b="1" dirty="0"/>
              <a:t>Основні методи обробки даних</a:t>
            </a:r>
            <a:r>
              <a:rPr lang="uk-UA" dirty="0"/>
              <a:t>: статистичний аналіз, алгоритми машинного навчання, кластеризація.</a:t>
            </a:r>
          </a:p>
          <a:p>
            <a:pPr algn="just">
              <a:buFont typeface="Arial" panose="020B0604020202020204" pitchFamily="34" charset="0"/>
              <a:buChar char="•"/>
            </a:pPr>
            <a:endParaRPr lang="uk-UA" dirty="0"/>
          </a:p>
          <a:p>
            <a:pPr algn="just">
              <a:buFont typeface="Arial" panose="020B0604020202020204" pitchFamily="34" charset="0"/>
              <a:buChar char="•"/>
            </a:pPr>
            <a:r>
              <a:rPr lang="uk-UA" b="1" dirty="0"/>
              <a:t>Інструменти обробки даних</a:t>
            </a:r>
            <a:r>
              <a:rPr lang="uk-UA" dirty="0"/>
              <a:t>: </a:t>
            </a:r>
            <a:r>
              <a:rPr lang="en-US" dirty="0"/>
              <a:t>Python (NumPy, Pandas)</a:t>
            </a:r>
            <a:r>
              <a:rPr lang="uk-UA" dirty="0"/>
              <a:t>,</a:t>
            </a:r>
            <a:r>
              <a:rPr lang="en-US" dirty="0"/>
              <a:t> MATLAB.</a:t>
            </a:r>
            <a:endParaRPr lang="uk-UA" dirty="0"/>
          </a:p>
          <a:p>
            <a:pPr algn="just">
              <a:buFont typeface="Arial" panose="020B0604020202020204" pitchFamily="34" charset="0"/>
              <a:buChar char="•"/>
            </a:pPr>
            <a:endParaRPr lang="en-US" dirty="0"/>
          </a:p>
          <a:p>
            <a:pPr algn="just">
              <a:buFont typeface="Arial" panose="020B0604020202020204" pitchFamily="34" charset="0"/>
              <a:buChar char="•"/>
            </a:pPr>
            <a:r>
              <a:rPr lang="uk-UA" b="1" dirty="0"/>
              <a:t>Автоматизація наукових досліджень</a:t>
            </a:r>
            <a:r>
              <a:rPr lang="uk-UA" dirty="0"/>
              <a:t> через програмне забезпечення (</a:t>
            </a:r>
            <a:r>
              <a:rPr lang="en-US" dirty="0" err="1"/>
              <a:t>Jupyter</a:t>
            </a:r>
            <a:r>
              <a:rPr lang="en-US" dirty="0"/>
              <a:t> Notebook, Google </a:t>
            </a:r>
            <a:r>
              <a:rPr lang="en-US" dirty="0" err="1"/>
              <a:t>Colab</a:t>
            </a:r>
            <a:r>
              <a:rPr lang="en-US" dirty="0"/>
              <a:t>).</a:t>
            </a:r>
            <a:endParaRPr lang="uk-UA" dirty="0"/>
          </a:p>
          <a:p>
            <a:pPr algn="just">
              <a:buFont typeface="Arial" panose="020B0604020202020204" pitchFamily="34" charset="0"/>
              <a:buChar char="•"/>
            </a:pPr>
            <a:endParaRPr lang="en-US" dirty="0"/>
          </a:p>
          <a:p>
            <a:pPr algn="just">
              <a:buFont typeface="Arial" panose="020B0604020202020204" pitchFamily="34" charset="0"/>
              <a:buChar char="•"/>
            </a:pPr>
            <a:r>
              <a:rPr lang="uk-UA" b="1" dirty="0"/>
              <a:t>Приклади реального застосування</a:t>
            </a:r>
            <a:r>
              <a:rPr lang="uk-UA" dirty="0"/>
              <a:t>: аналіз медичних даних, обробка астрономічних зображень, моделювання кліматичних змін.</a:t>
            </a:r>
          </a:p>
        </p:txBody>
      </p:sp>
    </p:spTree>
    <p:extLst>
      <p:ext uri="{BB962C8B-B14F-4D97-AF65-F5344CB8AC3E}">
        <p14:creationId xmlns:p14="http://schemas.microsoft.com/office/powerpoint/2010/main" val="35777678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2D3646D-CE72-E8A2-0EBA-92B741266A88}"/>
              </a:ext>
            </a:extLst>
          </p:cNvPr>
          <p:cNvSpPr txBox="1"/>
          <p:nvPr/>
        </p:nvSpPr>
        <p:spPr>
          <a:xfrm>
            <a:off x="1670181" y="276340"/>
            <a:ext cx="9862456" cy="2862322"/>
          </a:xfrm>
          <a:prstGeom prst="rect">
            <a:avLst/>
          </a:prstGeom>
          <a:noFill/>
        </p:spPr>
        <p:txBody>
          <a:bodyPr wrap="square">
            <a:spAutoFit/>
          </a:bodyPr>
          <a:lstStyle/>
          <a:p>
            <a:pPr algn="ctr">
              <a:buNone/>
            </a:pPr>
            <a:r>
              <a:rPr lang="uk-UA" b="1" dirty="0"/>
              <a:t>Комп’ютерні та інформаційні мережі</a:t>
            </a:r>
          </a:p>
          <a:p>
            <a:pPr algn="ctr">
              <a:buNone/>
            </a:pPr>
            <a:endParaRPr lang="uk-UA" b="1" dirty="0"/>
          </a:p>
          <a:p>
            <a:pPr algn="just">
              <a:buFont typeface="Arial" panose="020B0604020202020204" pitchFamily="34" charset="0"/>
              <a:buChar char="•"/>
            </a:pPr>
            <a:r>
              <a:rPr lang="uk-UA" b="1" dirty="0"/>
              <a:t>Типи комп’ютерних мереж</a:t>
            </a:r>
            <a:r>
              <a:rPr lang="uk-UA" dirty="0"/>
              <a:t>: локальні (</a:t>
            </a:r>
            <a:r>
              <a:rPr lang="en-US" dirty="0"/>
              <a:t>LAN), </a:t>
            </a:r>
            <a:r>
              <a:rPr lang="uk-UA" dirty="0"/>
              <a:t>глобальні (</a:t>
            </a:r>
            <a:r>
              <a:rPr lang="en-US" dirty="0"/>
              <a:t>WAN), </a:t>
            </a:r>
            <a:r>
              <a:rPr lang="uk-UA" dirty="0"/>
              <a:t>бездротові (</a:t>
            </a:r>
            <a:r>
              <a:rPr lang="en-US" dirty="0"/>
              <a:t>Wi-Fi, 5G).</a:t>
            </a:r>
            <a:endParaRPr lang="uk-UA" dirty="0"/>
          </a:p>
          <a:p>
            <a:pPr algn="just">
              <a:buFont typeface="Arial" panose="020B0604020202020204" pitchFamily="34" charset="0"/>
              <a:buChar char="•"/>
            </a:pPr>
            <a:endParaRPr lang="en-US" dirty="0"/>
          </a:p>
          <a:p>
            <a:pPr algn="just">
              <a:buFont typeface="Arial" panose="020B0604020202020204" pitchFamily="34" charset="0"/>
              <a:buChar char="•"/>
            </a:pPr>
            <a:r>
              <a:rPr lang="uk-UA" b="1" dirty="0"/>
              <a:t>Протоколи передачі даних</a:t>
            </a:r>
            <a:r>
              <a:rPr lang="uk-UA" dirty="0"/>
              <a:t>: </a:t>
            </a:r>
            <a:r>
              <a:rPr lang="en-US" dirty="0"/>
              <a:t>TCP/IP, HTTP/HTTPS, FTP, MQTT.</a:t>
            </a:r>
            <a:endParaRPr lang="uk-UA" dirty="0"/>
          </a:p>
          <a:p>
            <a:pPr algn="just">
              <a:buFont typeface="Arial" panose="020B0604020202020204" pitchFamily="34" charset="0"/>
              <a:buChar char="•"/>
            </a:pPr>
            <a:endParaRPr lang="en-US" dirty="0"/>
          </a:p>
          <a:p>
            <a:pPr algn="just">
              <a:buFont typeface="Arial" panose="020B0604020202020204" pitchFamily="34" charset="0"/>
              <a:buChar char="•"/>
            </a:pPr>
            <a:r>
              <a:rPr lang="uk-UA" b="1" dirty="0"/>
              <a:t>Роль комп’ютерних мереж у науці</a:t>
            </a:r>
            <a:r>
              <a:rPr lang="uk-UA" dirty="0"/>
              <a:t>: обмін даними між лабораторіями, хмарні обчислення, доступ до суперкомп’ютерів.</a:t>
            </a:r>
          </a:p>
          <a:p>
            <a:pPr algn="just">
              <a:buFont typeface="Arial" panose="020B0604020202020204" pitchFamily="34" charset="0"/>
              <a:buChar char="•"/>
            </a:pPr>
            <a:endParaRPr lang="uk-UA" dirty="0"/>
          </a:p>
          <a:p>
            <a:pPr algn="just">
              <a:buFont typeface="Arial" panose="020B0604020202020204" pitchFamily="34" charset="0"/>
              <a:buChar char="•"/>
            </a:pPr>
            <a:r>
              <a:rPr lang="uk-UA" b="1" dirty="0"/>
              <a:t>Кібербезпека</a:t>
            </a:r>
            <a:r>
              <a:rPr lang="uk-UA" dirty="0"/>
              <a:t>: захист наукових даних, шифрування, аутентифікація.</a:t>
            </a:r>
          </a:p>
        </p:txBody>
      </p:sp>
      <p:sp>
        <p:nvSpPr>
          <p:cNvPr id="7" name="TextBox 6">
            <a:extLst>
              <a:ext uri="{FF2B5EF4-FFF2-40B4-BE49-F238E27FC236}">
                <a16:creationId xmlns:a16="http://schemas.microsoft.com/office/drawing/2014/main" id="{5BA944CC-B0DE-8CC2-1B26-7D297E142B65}"/>
              </a:ext>
            </a:extLst>
          </p:cNvPr>
          <p:cNvSpPr txBox="1"/>
          <p:nvPr/>
        </p:nvSpPr>
        <p:spPr>
          <a:xfrm>
            <a:off x="1670181" y="3429000"/>
            <a:ext cx="9862456" cy="3139321"/>
          </a:xfrm>
          <a:prstGeom prst="rect">
            <a:avLst/>
          </a:prstGeom>
          <a:noFill/>
        </p:spPr>
        <p:txBody>
          <a:bodyPr wrap="square">
            <a:spAutoFit/>
          </a:bodyPr>
          <a:lstStyle/>
          <a:p>
            <a:pPr algn="ctr">
              <a:buNone/>
            </a:pPr>
            <a:r>
              <a:rPr lang="uk-UA" b="1" dirty="0"/>
              <a:t>Телеконференції</a:t>
            </a:r>
          </a:p>
          <a:p>
            <a:pPr>
              <a:buNone/>
            </a:pPr>
            <a:endParaRPr lang="uk-UA" b="1" dirty="0"/>
          </a:p>
          <a:p>
            <a:pPr>
              <a:buFont typeface="Arial" panose="020B0604020202020204" pitchFamily="34" charset="0"/>
              <a:buChar char="•"/>
            </a:pPr>
            <a:r>
              <a:rPr lang="uk-UA" b="1" dirty="0"/>
              <a:t>Значення телеконференцій у сучасній науці</a:t>
            </a:r>
            <a:r>
              <a:rPr lang="uk-UA" dirty="0"/>
              <a:t>: міжнародні проєкти, дистанційна співпраця.</a:t>
            </a:r>
          </a:p>
          <a:p>
            <a:pPr>
              <a:buFont typeface="Arial" panose="020B0604020202020204" pitchFamily="34" charset="0"/>
              <a:buChar char="•"/>
            </a:pPr>
            <a:endParaRPr lang="uk-UA" dirty="0"/>
          </a:p>
          <a:p>
            <a:pPr>
              <a:buFont typeface="Arial" panose="020B0604020202020204" pitchFamily="34" charset="0"/>
              <a:buChar char="•"/>
            </a:pPr>
            <a:r>
              <a:rPr lang="uk-UA" b="1" dirty="0"/>
              <a:t>Популярні платформи</a:t>
            </a:r>
            <a:r>
              <a:rPr lang="uk-UA" dirty="0"/>
              <a:t>: </a:t>
            </a:r>
            <a:r>
              <a:rPr lang="en-US" dirty="0"/>
              <a:t>Zoom, Microsoft Teams, Google Meet.</a:t>
            </a:r>
            <a:endParaRPr lang="uk-UA" dirty="0"/>
          </a:p>
          <a:p>
            <a:pPr>
              <a:buFont typeface="Arial" panose="020B0604020202020204" pitchFamily="34" charset="0"/>
              <a:buChar char="•"/>
            </a:pPr>
            <a:endParaRPr lang="en-US" dirty="0"/>
          </a:p>
          <a:p>
            <a:pPr>
              <a:buFont typeface="Arial" panose="020B0604020202020204" pitchFamily="34" charset="0"/>
              <a:buChar char="•"/>
            </a:pPr>
            <a:r>
              <a:rPr lang="uk-UA" b="1" dirty="0"/>
              <a:t>Організація наукових онлайн-конференцій</a:t>
            </a:r>
            <a:r>
              <a:rPr lang="uk-UA" dirty="0"/>
              <a:t>: вебінари, хакатони, віртуальні семінари.</a:t>
            </a:r>
          </a:p>
          <a:p>
            <a:pPr>
              <a:buFont typeface="Arial" panose="020B0604020202020204" pitchFamily="34" charset="0"/>
              <a:buChar char="•"/>
            </a:pPr>
            <a:endParaRPr lang="uk-UA" dirty="0"/>
          </a:p>
          <a:p>
            <a:pPr>
              <a:buFont typeface="Arial" panose="020B0604020202020204" pitchFamily="34" charset="0"/>
              <a:buChar char="•"/>
            </a:pPr>
            <a:r>
              <a:rPr lang="uk-UA" b="1" dirty="0"/>
              <a:t>Етикет онлайн-спілкування</a:t>
            </a:r>
            <a:r>
              <a:rPr lang="uk-UA" dirty="0"/>
              <a:t> у науковому середовищі.</a:t>
            </a:r>
          </a:p>
        </p:txBody>
      </p:sp>
    </p:spTree>
    <p:extLst>
      <p:ext uri="{BB962C8B-B14F-4D97-AF65-F5344CB8AC3E}">
        <p14:creationId xmlns:p14="http://schemas.microsoft.com/office/powerpoint/2010/main" val="2651443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E4D3C22-F042-5AC9-658C-90E621E13388}"/>
              </a:ext>
            </a:extLst>
          </p:cNvPr>
          <p:cNvSpPr txBox="1"/>
          <p:nvPr/>
        </p:nvSpPr>
        <p:spPr>
          <a:xfrm>
            <a:off x="1947766" y="775243"/>
            <a:ext cx="9724830" cy="3970318"/>
          </a:xfrm>
          <a:prstGeom prst="rect">
            <a:avLst/>
          </a:prstGeom>
          <a:noFill/>
        </p:spPr>
        <p:txBody>
          <a:bodyPr wrap="square">
            <a:spAutoFit/>
          </a:bodyPr>
          <a:lstStyle/>
          <a:p>
            <a:pPr algn="ctr">
              <a:buNone/>
            </a:pPr>
            <a:r>
              <a:rPr lang="uk-UA" b="1" dirty="0"/>
              <a:t>Електронні бібліотеки</a:t>
            </a:r>
          </a:p>
          <a:p>
            <a:pPr>
              <a:buNone/>
            </a:pPr>
            <a:endParaRPr lang="uk-UA" b="1" dirty="0"/>
          </a:p>
          <a:p>
            <a:pPr>
              <a:buFont typeface="Arial" panose="020B0604020202020204" pitchFamily="34" charset="0"/>
              <a:buChar char="•"/>
            </a:pPr>
            <a:r>
              <a:rPr lang="uk-UA" b="1" dirty="0"/>
              <a:t>Популярні електронні бібліотеки та бази даних</a:t>
            </a:r>
            <a:r>
              <a:rPr lang="uk-UA" dirty="0"/>
              <a:t>:</a:t>
            </a:r>
          </a:p>
          <a:p>
            <a:pPr marL="742950" lvl="1" indent="-285750">
              <a:buFont typeface="Arial" panose="020B0604020202020204" pitchFamily="34" charset="0"/>
              <a:buChar char="•"/>
            </a:pPr>
            <a:r>
              <a:rPr lang="en-US" b="1" dirty="0"/>
              <a:t>Google Scholar</a:t>
            </a:r>
            <a:r>
              <a:rPr lang="en-US" dirty="0"/>
              <a:t> – </a:t>
            </a:r>
            <a:r>
              <a:rPr lang="uk-UA" dirty="0"/>
              <a:t>індексація наукових статей.</a:t>
            </a:r>
          </a:p>
          <a:p>
            <a:pPr marL="742950" lvl="1" indent="-285750">
              <a:buFont typeface="Arial" panose="020B0604020202020204" pitchFamily="34" charset="0"/>
              <a:buChar char="•"/>
            </a:pPr>
            <a:r>
              <a:rPr lang="en-US" b="1" dirty="0"/>
              <a:t>Scopus, Web of Science</a:t>
            </a:r>
            <a:r>
              <a:rPr lang="en-US" dirty="0"/>
              <a:t> – </a:t>
            </a:r>
            <a:r>
              <a:rPr lang="uk-UA" dirty="0"/>
              <a:t>рецензовані дослідження.</a:t>
            </a:r>
          </a:p>
          <a:p>
            <a:pPr marL="742950" lvl="1" indent="-285750">
              <a:buFont typeface="Arial" panose="020B0604020202020204" pitchFamily="34" charset="0"/>
              <a:buChar char="•"/>
            </a:pPr>
            <a:r>
              <a:rPr lang="en-US" b="1" dirty="0"/>
              <a:t>arXiv, IEEE Xplore, SpringerLink</a:t>
            </a:r>
            <a:r>
              <a:rPr lang="en-US" dirty="0"/>
              <a:t> – </a:t>
            </a:r>
            <a:r>
              <a:rPr lang="uk-UA" dirty="0"/>
              <a:t>доступ до передових розробок.</a:t>
            </a:r>
          </a:p>
          <a:p>
            <a:pPr marL="742950" lvl="1" indent="-285750">
              <a:buFont typeface="Arial" panose="020B0604020202020204" pitchFamily="34" charset="0"/>
              <a:buChar char="•"/>
            </a:pPr>
            <a:endParaRPr lang="uk-UA" dirty="0"/>
          </a:p>
          <a:p>
            <a:pPr>
              <a:buFont typeface="Arial" panose="020B0604020202020204" pitchFamily="34" charset="0"/>
              <a:buChar char="•"/>
            </a:pPr>
            <a:r>
              <a:rPr lang="uk-UA" b="1" dirty="0"/>
              <a:t>Проблеми відкритого доступу</a:t>
            </a:r>
            <a:r>
              <a:rPr lang="uk-UA" dirty="0"/>
              <a:t>: </a:t>
            </a:r>
            <a:r>
              <a:rPr lang="en-US" dirty="0"/>
              <a:t>Open Access vs. </a:t>
            </a:r>
            <a:r>
              <a:rPr lang="uk-UA" dirty="0"/>
              <a:t>закриті бази даних.</a:t>
            </a:r>
          </a:p>
          <a:p>
            <a:pPr>
              <a:buFont typeface="Arial" panose="020B0604020202020204" pitchFamily="34" charset="0"/>
              <a:buChar char="•"/>
            </a:pPr>
            <a:endParaRPr lang="uk-UA" dirty="0"/>
          </a:p>
          <a:p>
            <a:pPr>
              <a:buFont typeface="Arial" panose="020B0604020202020204" pitchFamily="34" charset="0"/>
              <a:buChar char="•"/>
            </a:pPr>
            <a:r>
              <a:rPr lang="uk-UA" b="1" dirty="0"/>
              <a:t>Автоматизація пошуку інформації</a:t>
            </a:r>
            <a:r>
              <a:rPr lang="uk-UA" dirty="0"/>
              <a:t>: </a:t>
            </a:r>
            <a:r>
              <a:rPr lang="en-US" dirty="0"/>
              <a:t>AI-</a:t>
            </a:r>
            <a:r>
              <a:rPr lang="uk-UA" dirty="0"/>
              <a:t>помічники для дослідників (</a:t>
            </a:r>
            <a:r>
              <a:rPr lang="en-US" dirty="0"/>
              <a:t>Semantic Scholar, ResearchGate).</a:t>
            </a:r>
            <a:endParaRPr lang="uk-UA" dirty="0"/>
          </a:p>
          <a:p>
            <a:pPr>
              <a:buFont typeface="Arial" panose="020B0604020202020204" pitchFamily="34" charset="0"/>
              <a:buChar char="•"/>
            </a:pPr>
            <a:endParaRPr lang="en-US" dirty="0"/>
          </a:p>
          <a:p>
            <a:pPr>
              <a:buFont typeface="Arial" panose="020B0604020202020204" pitchFamily="34" charset="0"/>
              <a:buChar char="•"/>
            </a:pPr>
            <a:r>
              <a:rPr lang="uk-UA" b="1" dirty="0"/>
              <a:t>Цифрові ідентифікатори науковців</a:t>
            </a:r>
            <a:r>
              <a:rPr lang="uk-UA" dirty="0"/>
              <a:t>: </a:t>
            </a:r>
            <a:r>
              <a:rPr lang="en-US" dirty="0"/>
              <a:t>ORCID, ResearcherID, Google Scholar Citations.</a:t>
            </a:r>
          </a:p>
        </p:txBody>
      </p:sp>
    </p:spTree>
    <p:extLst>
      <p:ext uri="{BB962C8B-B14F-4D97-AF65-F5344CB8AC3E}">
        <p14:creationId xmlns:p14="http://schemas.microsoft.com/office/powerpoint/2010/main" val="18944983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919754-702E-D82D-2BF4-88459A8A21D1}"/>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4B77CF20-CC6E-942F-7B41-A98AC0C7F6E0}"/>
              </a:ext>
            </a:extLst>
          </p:cNvPr>
          <p:cNvSpPr txBox="1"/>
          <p:nvPr/>
        </p:nvSpPr>
        <p:spPr>
          <a:xfrm>
            <a:off x="1770485" y="357396"/>
            <a:ext cx="9659516" cy="2308324"/>
          </a:xfrm>
          <a:prstGeom prst="rect">
            <a:avLst/>
          </a:prstGeom>
          <a:noFill/>
        </p:spPr>
        <p:txBody>
          <a:bodyPr wrap="square">
            <a:spAutoFit/>
          </a:bodyPr>
          <a:lstStyle/>
          <a:p>
            <a:pPr algn="ctr">
              <a:buNone/>
            </a:pPr>
            <a:r>
              <a:rPr lang="uk-UA" b="1" dirty="0"/>
              <a:t>Вплив інформаційних технологій на наукові публікації та доступ до знань</a:t>
            </a:r>
          </a:p>
          <a:p>
            <a:pPr algn="just">
              <a:buNone/>
            </a:pPr>
            <a:endParaRPr lang="uk-UA" b="1" dirty="0"/>
          </a:p>
          <a:p>
            <a:pPr algn="just">
              <a:buFont typeface="Arial" panose="020B0604020202020204" pitchFamily="34" charset="0"/>
              <a:buChar char="•"/>
            </a:pPr>
            <a:r>
              <a:rPr lang="uk-UA" b="1" dirty="0"/>
              <a:t>Відкритий доступ (</a:t>
            </a:r>
            <a:r>
              <a:rPr lang="en-US" b="1" dirty="0"/>
              <a:t>Open Access)</a:t>
            </a:r>
            <a:r>
              <a:rPr lang="en-US" dirty="0"/>
              <a:t>: </a:t>
            </a:r>
            <a:r>
              <a:rPr lang="uk-UA" dirty="0"/>
              <a:t>забезпечення безкоштовного доступу до наукових статей.</a:t>
            </a:r>
          </a:p>
          <a:p>
            <a:pPr algn="just">
              <a:buFont typeface="Arial" panose="020B0604020202020204" pitchFamily="34" charset="0"/>
              <a:buChar char="•"/>
            </a:pPr>
            <a:endParaRPr lang="uk-UA" dirty="0"/>
          </a:p>
          <a:p>
            <a:pPr algn="just">
              <a:buFont typeface="Arial" panose="020B0604020202020204" pitchFamily="34" charset="0"/>
              <a:buChar char="•"/>
            </a:pPr>
            <a:r>
              <a:rPr lang="uk-UA" b="1" dirty="0"/>
              <a:t>Автоматизовані платформи цитування (</a:t>
            </a:r>
            <a:r>
              <a:rPr lang="en-US" b="1" dirty="0"/>
              <a:t>Google Scholar, ORCID, Scopus)</a:t>
            </a:r>
            <a:r>
              <a:rPr lang="en-US" dirty="0"/>
              <a:t>.</a:t>
            </a:r>
            <a:endParaRPr lang="uk-UA" dirty="0"/>
          </a:p>
          <a:p>
            <a:pPr algn="just">
              <a:buFont typeface="Arial" panose="020B0604020202020204" pitchFamily="34" charset="0"/>
              <a:buChar char="•"/>
            </a:pPr>
            <a:endParaRPr lang="en-US" dirty="0"/>
          </a:p>
          <a:p>
            <a:pPr algn="just">
              <a:buFont typeface="Arial" panose="020B0604020202020204" pitchFamily="34" charset="0"/>
              <a:buChar char="•"/>
            </a:pPr>
            <a:r>
              <a:rPr lang="uk-UA" b="1" dirty="0"/>
              <a:t>Цифрові бібліотеки</a:t>
            </a:r>
            <a:r>
              <a:rPr lang="uk-UA" dirty="0"/>
              <a:t>: </a:t>
            </a:r>
            <a:r>
              <a:rPr lang="en-US" dirty="0"/>
              <a:t>IEEE Xplore, ScienceDirect, SpringerLink.</a:t>
            </a:r>
          </a:p>
        </p:txBody>
      </p:sp>
      <p:sp>
        <p:nvSpPr>
          <p:cNvPr id="5" name="TextBox 4">
            <a:extLst>
              <a:ext uri="{FF2B5EF4-FFF2-40B4-BE49-F238E27FC236}">
                <a16:creationId xmlns:a16="http://schemas.microsoft.com/office/drawing/2014/main" id="{1074C379-0269-C04D-C14C-4FD8301D0979}"/>
              </a:ext>
            </a:extLst>
          </p:cNvPr>
          <p:cNvSpPr txBox="1"/>
          <p:nvPr/>
        </p:nvSpPr>
        <p:spPr>
          <a:xfrm>
            <a:off x="1770486" y="3084284"/>
            <a:ext cx="9659515" cy="3416320"/>
          </a:xfrm>
          <a:prstGeom prst="rect">
            <a:avLst/>
          </a:prstGeom>
          <a:noFill/>
        </p:spPr>
        <p:txBody>
          <a:bodyPr wrap="square">
            <a:spAutoFit/>
          </a:bodyPr>
          <a:lstStyle/>
          <a:p>
            <a:pPr algn="ctr">
              <a:buNone/>
            </a:pPr>
            <a:r>
              <a:rPr lang="uk-UA" b="1" dirty="0"/>
              <a:t>Виклики та перспективи</a:t>
            </a:r>
          </a:p>
          <a:p>
            <a:pPr algn="just">
              <a:buNone/>
            </a:pPr>
            <a:endParaRPr lang="uk-UA" b="1" dirty="0"/>
          </a:p>
          <a:p>
            <a:pPr algn="just">
              <a:buNone/>
            </a:pPr>
            <a:r>
              <a:rPr lang="uk-UA" b="1" dirty="0"/>
              <a:t>Виклики</a:t>
            </a:r>
          </a:p>
          <a:p>
            <a:pPr algn="just">
              <a:buFont typeface="Arial" panose="020B0604020202020204" pitchFamily="34" charset="0"/>
              <a:buChar char="•"/>
            </a:pPr>
            <a:r>
              <a:rPr lang="uk-UA" dirty="0"/>
              <a:t>Кібербезпека в наукових дослідженнях.</a:t>
            </a:r>
          </a:p>
          <a:p>
            <a:pPr algn="just">
              <a:buFont typeface="Arial" panose="020B0604020202020204" pitchFamily="34" charset="0"/>
              <a:buChar char="•"/>
            </a:pPr>
            <a:r>
              <a:rPr lang="uk-UA" dirty="0"/>
              <a:t>Проблема авторських прав та відкритого доступу до досліджень.</a:t>
            </a:r>
          </a:p>
          <a:p>
            <a:pPr algn="just">
              <a:buFont typeface="Arial" panose="020B0604020202020204" pitchFamily="34" charset="0"/>
              <a:buChar char="•"/>
            </a:pPr>
            <a:r>
              <a:rPr lang="uk-UA" dirty="0"/>
              <a:t>Необхідність безперервного навчання для роботи з новими ІТ-інструментами.</a:t>
            </a:r>
          </a:p>
          <a:p>
            <a:pPr algn="just">
              <a:buNone/>
            </a:pPr>
            <a:endParaRPr lang="uk-UA" b="1" dirty="0"/>
          </a:p>
          <a:p>
            <a:pPr algn="just">
              <a:buNone/>
            </a:pPr>
            <a:r>
              <a:rPr lang="uk-UA" b="1" dirty="0"/>
              <a:t>Перспективи</a:t>
            </a:r>
          </a:p>
          <a:p>
            <a:pPr algn="just">
              <a:buFont typeface="Arial" panose="020B0604020202020204" pitchFamily="34" charset="0"/>
              <a:buChar char="•"/>
            </a:pPr>
            <a:r>
              <a:rPr lang="uk-UA" dirty="0"/>
              <a:t>Подальший розвиток штучного інтелекту в науці.</a:t>
            </a:r>
          </a:p>
          <a:p>
            <a:pPr algn="just">
              <a:buFont typeface="Arial" panose="020B0604020202020204" pitchFamily="34" charset="0"/>
              <a:buChar char="•"/>
            </a:pPr>
            <a:r>
              <a:rPr lang="uk-UA" dirty="0"/>
              <a:t>Використання блокчейну для збереження достовірності наукових даних.</a:t>
            </a:r>
          </a:p>
          <a:p>
            <a:pPr algn="just">
              <a:buFont typeface="Arial" panose="020B0604020202020204" pitchFamily="34" charset="0"/>
              <a:buChar char="•"/>
            </a:pPr>
            <a:r>
              <a:rPr lang="uk-UA" dirty="0"/>
              <a:t>Застосування доповненої реальності (</a:t>
            </a:r>
            <a:r>
              <a:rPr lang="en-US" dirty="0"/>
              <a:t>AR) </a:t>
            </a:r>
            <a:r>
              <a:rPr lang="uk-UA" dirty="0"/>
              <a:t>та віртуальної реальності (</a:t>
            </a:r>
            <a:r>
              <a:rPr lang="en-US" dirty="0"/>
              <a:t>VR) </a:t>
            </a:r>
            <a:r>
              <a:rPr lang="uk-UA" dirty="0"/>
              <a:t>у дослідженнях.</a:t>
            </a:r>
          </a:p>
        </p:txBody>
      </p:sp>
    </p:spTree>
    <p:extLst>
      <p:ext uri="{BB962C8B-B14F-4D97-AF65-F5344CB8AC3E}">
        <p14:creationId xmlns:p14="http://schemas.microsoft.com/office/powerpoint/2010/main" val="25906951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9DA510-49BF-BFBC-CF2F-0C739196CD7C}"/>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86D4C2D6-5D59-96E2-D456-993330183566}"/>
              </a:ext>
            </a:extLst>
          </p:cNvPr>
          <p:cNvSpPr txBox="1"/>
          <p:nvPr/>
        </p:nvSpPr>
        <p:spPr>
          <a:xfrm>
            <a:off x="1807807" y="1339173"/>
            <a:ext cx="9538218" cy="2677656"/>
          </a:xfrm>
          <a:prstGeom prst="rect">
            <a:avLst/>
          </a:prstGeom>
          <a:noFill/>
        </p:spPr>
        <p:txBody>
          <a:bodyPr wrap="square">
            <a:spAutoFit/>
          </a:bodyPr>
          <a:lstStyle/>
          <a:p>
            <a:pPr algn="just"/>
            <a:r>
              <a:rPr lang="uk-UA" sz="2400" dirty="0"/>
              <a:t>Інформаційні технології кардинально змінили підхід до наукових досліджень. Вони дозволяють ефективніше обробляти дані, автоматизувати експерименти та спростити комунікацію між науковцями. Завдяки ІТ наука стає більш відкритою, доступною та міждисциплінарною. Розвиток технологій у майбутньому забезпечить ще більші можливості для дослідників у всіх галузях науки.</a:t>
            </a:r>
          </a:p>
        </p:txBody>
      </p:sp>
    </p:spTree>
    <p:extLst>
      <p:ext uri="{BB962C8B-B14F-4D97-AF65-F5344CB8AC3E}">
        <p14:creationId xmlns:p14="http://schemas.microsoft.com/office/powerpoint/2010/main" val="545034682"/>
      </p:ext>
    </p:extLst>
  </p:cSld>
  <p:clrMapOvr>
    <a:masterClrMapping/>
  </p:clrMapOvr>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Легкий дым">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55</TotalTime>
  <Words>759</Words>
  <Application>Microsoft Office PowerPoint</Application>
  <PresentationFormat>Широкоэкранный</PresentationFormat>
  <Paragraphs>99</Paragraphs>
  <Slides>9</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9</vt:i4>
      </vt:variant>
    </vt:vector>
  </HeadingPairs>
  <TitlesOfParts>
    <vt:vector size="14" baseType="lpstr">
      <vt:lpstr>Arial</vt:lpstr>
      <vt:lpstr>Century Gothic</vt:lpstr>
      <vt:lpstr>Times New Roman</vt:lpstr>
      <vt:lpstr>Wingdings 3</vt:lpstr>
      <vt:lpstr>Легкий дым</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Рябчун Юлія Володимирівна</dc:creator>
  <cp:lastModifiedBy>Рябчун Юлія Володимирівна</cp:lastModifiedBy>
  <cp:revision>2</cp:revision>
  <dcterms:created xsi:type="dcterms:W3CDTF">2025-03-28T06:21:12Z</dcterms:created>
  <dcterms:modified xsi:type="dcterms:W3CDTF">2025-10-12T16:37:02Z</dcterms:modified>
</cp:coreProperties>
</file>