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9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7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5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9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7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9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9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5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4F1C7-09CF-4D50-8B78-A96CD3D07F12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9616D-CCEB-4971-9E97-CAB58FBE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8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/index.php?title=%D0%84%D0%B2%D1%80%D0%BE%D0%BF%D0%B5%D0%B9%D1%81%D1%8C%D0%BA%D0%B8%D0%B9_%D0%B0%D0%BB%D1%8C%D1%8F%D0%BD%D1%81_%D1%87%D0%B8%D1%81%D1%82%D0%BE%D0%B3%D0%BE_%D0%B2%D0%BE%D0%B4%D0%BD%D1%8E&amp;action=edit&amp;redlink=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84%D0%B2%D1%80%D0%BE%D0%BF%D0%B5%D0%B9%D1%81%D1%8C%D0%BA%D0%B8%D0%B9_%D0%B7%D0%B5%D0%BB%D0%B5%D0%BD%D0%B8%D0%B9_%D0%BA%D1%83%D1%80%D1%81#cite_note-19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F%D0%B0%D1%80%D0%B8%D0%B7%D1%8C%D0%BA%D0%B0_%D1%83%D0%B3%D0%BE%D0%B4%D0%B0_2015" TargetMode="External"/><Relationship Id="rId2" Type="http://schemas.openxmlformats.org/officeDocument/2006/relationships/hyperlink" Target="https://uk.wikipedia.org/wiki/%D0%9C%D1%96%D0%BD%D1%96%D1%81%D1%82%D0%B5%D1%80%D1%81%D1%82%D0%B2%D0%BE_%D0%B7%D0%B0%D1%85%D0%B8%D1%81%D1%82%D1%83_%D0%B4%D0%BE%D0%B2%D0%BA%D1%96%D0%BB%D0%BB%D1%8F_%D1%82%D0%B0_%D0%BF%D1%80%D0%B8%D1%80%D0%BE%D0%B4%D0%BD%D0%B8%D1%85_%D1%80%D0%B5%D1%81%D1%83%D1%80%D1%81%D1%96%D0%B2_%D0%A3%D0%BA%D1%80%D0%B0%D1%97%D0%BD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86%D0%BD%D1%81%D1%82%D0%B8%D1%82%D1%83%D1%82_%D0%B5%D0%BA%D0%BE%D0%BD%D0%BE%D0%BC%D1%96%D0%BA%D0%B8_%D1%82%D0%B0_%D0%BF%D1%80%D0%BE%D0%B3%D0%BD%D0%BE%D0%B7%D1%83%D0%B2%D0%B0%D0%BD%D0%BD%D1%8F_%D0%9D%D0%90%D0%9D_%D0%A3%D0%BA%D1%80%D0%B0%D1%97%D0%BD%D0%B8" TargetMode="External"/><Relationship Id="rId4" Type="http://schemas.openxmlformats.org/officeDocument/2006/relationships/hyperlink" Target="https://uk.wikipedia.org/wiki/%D0%84%D0%B2%D1%80%D0%BE%D0%BF%D0%B5%D0%B9%D1%81%D1%8C%D0%BA%D0%B8%D0%B9_%D0%B7%D0%B5%D0%BB%D0%B5%D0%BD%D0%B8%D0%B9_%D0%BA%D1%83%D1%80%D1%81#cite_note-22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605-2017-%D1%80#Tex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Європейський зелений курс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7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Європейський</a:t>
            </a:r>
            <a:r>
              <a:rPr lang="ru-RU" dirty="0"/>
              <a:t> </a:t>
            </a:r>
            <a:r>
              <a:rPr lang="ru-RU" dirty="0" err="1"/>
              <a:t>зелений</a:t>
            </a:r>
            <a:r>
              <a:rPr lang="ru-RU" dirty="0"/>
              <a:t> курс (англ. </a:t>
            </a:r>
            <a:r>
              <a:rPr lang="en-US" dirty="0"/>
              <a:t>The European Green Deal»)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політичних</a:t>
            </a:r>
            <a:r>
              <a:rPr lang="ru-RU" dirty="0"/>
              <a:t> </a:t>
            </a:r>
            <a:r>
              <a:rPr lang="ru-RU" dirty="0" err="1"/>
              <a:t>ініціатив</a:t>
            </a:r>
            <a:r>
              <a:rPr lang="ru-RU" dirty="0"/>
              <a:t>, </a:t>
            </a:r>
            <a:r>
              <a:rPr lang="ru-RU" dirty="0" err="1"/>
              <a:t>висунутих</a:t>
            </a:r>
            <a:r>
              <a:rPr lang="ru-RU" dirty="0"/>
              <a:t> </a:t>
            </a:r>
            <a:r>
              <a:rPr lang="ru-RU" dirty="0" err="1"/>
              <a:t>Європейською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 з </a:t>
            </a:r>
            <a:r>
              <a:rPr lang="ru-RU" dirty="0" err="1"/>
              <a:t>загальною</a:t>
            </a:r>
            <a:r>
              <a:rPr lang="ru-RU" dirty="0"/>
              <a:t> метою </a:t>
            </a:r>
            <a:r>
              <a:rPr lang="ru-RU" b="1" dirty="0" err="1"/>
              <a:t>зробити</a:t>
            </a:r>
            <a:r>
              <a:rPr lang="ru-RU" b="1" dirty="0"/>
              <a:t> </a:t>
            </a:r>
            <a:r>
              <a:rPr lang="ru-RU" b="1" dirty="0" err="1"/>
              <a:t>Європейський</a:t>
            </a:r>
            <a:r>
              <a:rPr lang="ru-RU" b="1" dirty="0"/>
              <a:t> континент </a:t>
            </a:r>
            <a:r>
              <a:rPr lang="ru-RU" b="1" dirty="0" err="1"/>
              <a:t>кліматично</a:t>
            </a:r>
            <a:r>
              <a:rPr lang="ru-RU" b="1" dirty="0"/>
              <a:t> </a:t>
            </a:r>
            <a:r>
              <a:rPr lang="ru-RU" b="1" dirty="0" err="1"/>
              <a:t>нейтральним</a:t>
            </a:r>
            <a:r>
              <a:rPr lang="ru-RU" b="1" dirty="0"/>
              <a:t> до 2050 року</a:t>
            </a:r>
            <a:r>
              <a:rPr lang="ru-RU" dirty="0" smtClean="0"/>
              <a:t>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97" y="4213995"/>
            <a:ext cx="40386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0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21281" y="0"/>
            <a:ext cx="9692639" cy="72455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1945" y="292128"/>
            <a:ext cx="3536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0" i="0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Джерело: COM (2019) 640 final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287815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/>
              <a:t>https://uk.wikipedia.org/wiki/%D0%84%D0%B2%D1%80%D0%BE%D0%BF%D0%B5%D0%B9%D1%81%D1%8C%D0%BA%D0%B8%D0%B9_%D0%B7%D0%B5%D0%BB%D0%B5%D0%BD%D0%B8%D0%B9_%D0%BA%D1%83%D1%80%D1%81#/media/%D0%A4%D0%B0%D0%B9%D0%BB:European_green_deal_chart,_in_Ukrainian.png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0132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833437"/>
            <a:ext cx="855345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8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12" y="1238250"/>
            <a:ext cx="802957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51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1204912"/>
            <a:ext cx="82391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0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53" y="369434"/>
            <a:ext cx="8496300" cy="64885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85" y="226559"/>
            <a:ext cx="100965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9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 smtClean="0"/>
              <a:t>Червень 2021</a:t>
            </a:r>
            <a:endParaRPr lang="en-US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 </a:t>
            </a:r>
            <a:r>
              <a:rPr lang="ru-RU" dirty="0" err="1"/>
              <a:t>українських</a:t>
            </a:r>
            <a:r>
              <a:rPr lang="ru-RU" dirty="0"/>
              <a:t> </a:t>
            </a:r>
            <a:r>
              <a:rPr lang="ru-RU" dirty="0" err="1"/>
              <a:t>експортерів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залежати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у 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працюватиме</a:t>
            </a:r>
            <a:r>
              <a:rPr lang="ru-RU" dirty="0"/>
              <a:t>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en-US" dirty="0"/>
              <a:t>CBAM,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існуватимуть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виключень</a:t>
            </a:r>
            <a:r>
              <a:rPr lang="ru-RU" dirty="0"/>
              <a:t> з-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.</a:t>
            </a:r>
          </a:p>
          <a:p>
            <a:r>
              <a:rPr lang="ru-RU" dirty="0" err="1"/>
              <a:t>Паралельно</a:t>
            </a:r>
            <a:r>
              <a:rPr lang="ru-RU" dirty="0"/>
              <a:t> з </a:t>
            </a:r>
            <a:r>
              <a:rPr lang="ru-RU" dirty="0" err="1"/>
              <a:t>загрозами</a:t>
            </a:r>
            <a:r>
              <a:rPr lang="ru-RU" dirty="0"/>
              <a:t>, ЄЗК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чимало</a:t>
            </a:r>
            <a:r>
              <a:rPr lang="ru-RU" dirty="0"/>
              <a:t> перспектив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.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європейський</a:t>
            </a:r>
            <a:r>
              <a:rPr lang="ru-RU" dirty="0"/>
              <a:t> курс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стати </a:t>
            </a:r>
            <a:r>
              <a:rPr lang="ru-RU" dirty="0" err="1"/>
              <a:t>постачальником</a:t>
            </a:r>
            <a:r>
              <a:rPr lang="ru-RU" dirty="0"/>
              <a:t> </a:t>
            </a:r>
            <a:r>
              <a:rPr lang="ru-RU" dirty="0" err="1"/>
              <a:t>зеленої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 (</a:t>
            </a:r>
            <a:r>
              <a:rPr lang="ru-RU" dirty="0" err="1"/>
              <a:t>водню</a:t>
            </a:r>
            <a:r>
              <a:rPr lang="ru-RU" dirty="0"/>
              <a:t>) для ЄС в 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потреб </a:t>
            </a:r>
            <a:r>
              <a:rPr lang="ru-RU" dirty="0" err="1"/>
              <a:t>електрифікації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в 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тестується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</a:t>
            </a:r>
            <a:r>
              <a:rPr lang="ru-RU" dirty="0" err="1"/>
              <a:t>водневої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в </a:t>
            </a:r>
            <a:r>
              <a:rPr lang="ru-RU" dirty="0" err="1"/>
              <a:t>умовах</a:t>
            </a:r>
            <a:r>
              <a:rPr lang="ru-RU" dirty="0"/>
              <a:t> газо-</a:t>
            </a:r>
            <a:r>
              <a:rPr lang="ru-RU" dirty="0" err="1"/>
              <a:t>транспортної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339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Паралельно</a:t>
            </a:r>
            <a:r>
              <a:rPr lang="ru-RU" dirty="0"/>
              <a:t> з </a:t>
            </a:r>
            <a:r>
              <a:rPr lang="ru-RU" dirty="0" err="1"/>
              <a:t>загрозами</a:t>
            </a:r>
            <a:r>
              <a:rPr lang="ru-RU" dirty="0"/>
              <a:t>, ЄЗК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чимало</a:t>
            </a:r>
            <a:r>
              <a:rPr lang="ru-RU" dirty="0"/>
              <a:t> перспектив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.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європейський</a:t>
            </a:r>
            <a:r>
              <a:rPr lang="ru-RU" dirty="0"/>
              <a:t> курс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стати </a:t>
            </a:r>
            <a:r>
              <a:rPr lang="ru-RU" dirty="0" err="1"/>
              <a:t>постачальником</a:t>
            </a:r>
            <a:r>
              <a:rPr lang="ru-RU" dirty="0"/>
              <a:t> </a:t>
            </a:r>
            <a:r>
              <a:rPr lang="ru-RU" dirty="0" err="1"/>
              <a:t>зеленої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 (</a:t>
            </a:r>
            <a:r>
              <a:rPr lang="ru-RU" dirty="0" err="1"/>
              <a:t>водню</a:t>
            </a:r>
            <a:r>
              <a:rPr lang="ru-RU" dirty="0"/>
              <a:t>) для ЄС в </a:t>
            </a:r>
            <a:r>
              <a:rPr lang="ru-RU" dirty="0" err="1"/>
              <a:t>частині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потреб </a:t>
            </a:r>
            <a:r>
              <a:rPr lang="ru-RU" dirty="0" err="1"/>
              <a:t>електрифікації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в 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тестується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</a:t>
            </a:r>
            <a:r>
              <a:rPr lang="ru-RU" dirty="0" err="1"/>
              <a:t>водневої</a:t>
            </a:r>
            <a:r>
              <a:rPr lang="ru-RU" dirty="0"/>
              <a:t> </a:t>
            </a:r>
            <a:r>
              <a:rPr lang="ru-RU" dirty="0" err="1"/>
              <a:t>суміші</a:t>
            </a:r>
            <a:r>
              <a:rPr lang="ru-RU" dirty="0"/>
              <a:t> в </a:t>
            </a:r>
            <a:r>
              <a:rPr lang="ru-RU" dirty="0" err="1"/>
              <a:t>умовах</a:t>
            </a:r>
            <a:r>
              <a:rPr lang="ru-RU" dirty="0"/>
              <a:t> газо-</a:t>
            </a:r>
            <a:r>
              <a:rPr lang="ru-RU" dirty="0" err="1"/>
              <a:t>транспортної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016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4276" y="1825625"/>
            <a:ext cx="75634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4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30" y="277906"/>
            <a:ext cx="12779468" cy="559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3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Пандемія</a:t>
            </a:r>
            <a:r>
              <a:rPr lang="ru-RU" dirty="0"/>
              <a:t> </a:t>
            </a:r>
            <a:r>
              <a:rPr lang="ru-RU" dirty="0" err="1"/>
              <a:t>коронавірусу</a:t>
            </a:r>
            <a:r>
              <a:rPr lang="ru-RU" dirty="0"/>
              <a:t> </a:t>
            </a:r>
            <a:r>
              <a:rPr lang="ru-RU" dirty="0" err="1"/>
              <a:t>відвернула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</a:t>
            </a:r>
            <a:r>
              <a:rPr lang="ru-RU" dirty="0" err="1"/>
              <a:t>громадськості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нагальних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не в </a:t>
            </a:r>
            <a:r>
              <a:rPr lang="ru-RU" dirty="0" err="1"/>
              <a:t>останню</a:t>
            </a:r>
            <a:r>
              <a:rPr lang="ru-RU" dirty="0"/>
              <a:t> </a:t>
            </a:r>
            <a:r>
              <a:rPr lang="ru-RU" dirty="0" err="1"/>
              <a:t>чергу</a:t>
            </a:r>
            <a:r>
              <a:rPr lang="ru-RU" dirty="0"/>
              <a:t> про </a:t>
            </a:r>
            <a:r>
              <a:rPr lang="ru-RU" dirty="0" err="1"/>
              <a:t>кліматичну</a:t>
            </a:r>
            <a:r>
              <a:rPr lang="ru-RU" dirty="0"/>
              <a:t> кризу.</a:t>
            </a:r>
          </a:p>
          <a:p>
            <a:r>
              <a:rPr lang="ru-RU" dirty="0"/>
              <a:t>На </a:t>
            </a:r>
            <a:r>
              <a:rPr lang="ru-RU" dirty="0" err="1"/>
              <a:t>прес-конференції</a:t>
            </a:r>
            <a:r>
              <a:rPr lang="ru-RU" dirty="0"/>
              <a:t> в </a:t>
            </a:r>
            <a:r>
              <a:rPr lang="ru-RU" dirty="0" err="1"/>
              <a:t>Брюсселі</a:t>
            </a:r>
            <a:r>
              <a:rPr lang="ru-RU" dirty="0"/>
              <a:t> в середу 10 </a:t>
            </a:r>
            <a:r>
              <a:rPr lang="ru-RU" dirty="0" err="1"/>
              <a:t>липня</a:t>
            </a:r>
            <a:r>
              <a:rPr lang="ru-RU" dirty="0"/>
              <a:t> 2020 </a:t>
            </a:r>
            <a:r>
              <a:rPr lang="ru-RU" dirty="0" err="1"/>
              <a:t>Європейська</a:t>
            </a:r>
            <a:r>
              <a:rPr lang="ru-RU" dirty="0"/>
              <a:t> </a:t>
            </a:r>
            <a:r>
              <a:rPr lang="ru-RU" dirty="0" err="1"/>
              <a:t>Комісія</a:t>
            </a:r>
            <a:r>
              <a:rPr lang="ru-RU" dirty="0"/>
              <a:t> </a:t>
            </a:r>
            <a:r>
              <a:rPr lang="ru-RU" dirty="0" err="1"/>
              <a:t>оприлюднила</a:t>
            </a:r>
            <a:r>
              <a:rPr lang="ru-RU" dirty="0"/>
              <a:t> свою </a:t>
            </a:r>
            <a:r>
              <a:rPr lang="ru-RU" dirty="0" err="1"/>
              <a:t>стратегію</a:t>
            </a:r>
            <a:r>
              <a:rPr lang="ru-RU" dirty="0"/>
              <a:t> для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екологічного</a:t>
            </a:r>
            <a:r>
              <a:rPr lang="ru-RU" dirty="0"/>
              <a:t>, чистого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майбутнього</a:t>
            </a:r>
            <a:r>
              <a:rPr lang="ru-RU" dirty="0"/>
              <a:t>, </a:t>
            </a:r>
            <a:r>
              <a:rPr lang="ru-RU" dirty="0" err="1"/>
              <a:t>покладаючи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надії</a:t>
            </a:r>
            <a:r>
              <a:rPr lang="ru-RU" dirty="0"/>
              <a:t> на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водню</a:t>
            </a:r>
            <a:r>
              <a:rPr lang="ru-RU" dirty="0"/>
              <a:t> в </a:t>
            </a:r>
            <a:r>
              <a:rPr lang="ru-RU" dirty="0" err="1"/>
              <a:t>різних</a:t>
            </a:r>
            <a:r>
              <a:rPr lang="ru-RU" dirty="0"/>
              <a:t> секторах,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енергетику</a:t>
            </a:r>
            <a:r>
              <a:rPr lang="ru-RU" dirty="0"/>
              <a:t>.</a:t>
            </a:r>
          </a:p>
          <a:p>
            <a:r>
              <a:rPr lang="ru-RU" dirty="0" err="1"/>
              <a:t>Ця</a:t>
            </a:r>
            <a:r>
              <a:rPr lang="ru-RU" dirty="0"/>
              <a:t> нова </a:t>
            </a:r>
            <a:r>
              <a:rPr lang="ru-RU" dirty="0" err="1"/>
              <a:t>політика</a:t>
            </a:r>
            <a:r>
              <a:rPr lang="ru-RU" dirty="0"/>
              <a:t> </a:t>
            </a:r>
            <a:r>
              <a:rPr lang="ru-RU" dirty="0" err="1"/>
              <a:t>призначена</a:t>
            </a:r>
            <a:r>
              <a:rPr lang="ru-RU" dirty="0"/>
              <a:t> для </a:t>
            </a:r>
            <a:r>
              <a:rPr lang="ru-RU" dirty="0" err="1"/>
              <a:t>сприяння</a:t>
            </a:r>
            <a:r>
              <a:rPr lang="ru-RU" dirty="0"/>
              <a:t> </a:t>
            </a:r>
            <a:r>
              <a:rPr lang="ru-RU" dirty="0" err="1"/>
              <a:t>виконанню</a:t>
            </a:r>
            <a:r>
              <a:rPr lang="ru-RU" dirty="0"/>
              <a:t> </a:t>
            </a:r>
            <a:r>
              <a:rPr lang="ru-RU" dirty="0" err="1"/>
              <a:t>зобов’язань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Зеленого курсу </a:t>
            </a:r>
            <a:r>
              <a:rPr lang="ru-RU" dirty="0" err="1"/>
              <a:t>щодо</a:t>
            </a:r>
            <a:r>
              <a:rPr lang="ru-RU" dirty="0"/>
              <a:t> того, </a:t>
            </a:r>
            <a:r>
              <a:rPr lang="ru-RU" dirty="0" err="1"/>
              <a:t>щоб</a:t>
            </a:r>
            <a:r>
              <a:rPr lang="ru-RU" dirty="0"/>
              <a:t> блок став </a:t>
            </a:r>
            <a:r>
              <a:rPr lang="ru-RU" dirty="0" err="1"/>
              <a:t>нейтральним</a:t>
            </a:r>
            <a:r>
              <a:rPr lang="ru-RU" dirty="0"/>
              <a:t> до </a:t>
            </a:r>
            <a:r>
              <a:rPr lang="ru-RU" dirty="0" err="1"/>
              <a:t>вуглецю</a:t>
            </a:r>
            <a:r>
              <a:rPr lang="ru-RU" dirty="0"/>
              <a:t> до 2050 року. В </a:t>
            </a:r>
            <a:r>
              <a:rPr lang="ru-RU" dirty="0" err="1"/>
              <a:t>даний</a:t>
            </a:r>
            <a:r>
              <a:rPr lang="ru-RU" dirty="0"/>
              <a:t> час на </a:t>
            </a:r>
            <a:r>
              <a:rPr lang="ru-RU" dirty="0" err="1"/>
              <a:t>енергетичний</a:t>
            </a:r>
            <a:r>
              <a:rPr lang="ru-RU" dirty="0"/>
              <a:t> сектор </a:t>
            </a:r>
            <a:r>
              <a:rPr lang="ru-RU" dirty="0" err="1"/>
              <a:t>припадає</a:t>
            </a:r>
            <a:r>
              <a:rPr lang="ru-RU" dirty="0"/>
              <a:t> 75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парникових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в ЄС.</a:t>
            </a:r>
          </a:p>
          <a:p>
            <a:r>
              <a:rPr lang="ru-RU" dirty="0" err="1"/>
              <a:t>Комісія</a:t>
            </a:r>
            <a:r>
              <a:rPr lang="ru-RU" dirty="0"/>
              <a:t> </a:t>
            </a:r>
            <a:r>
              <a:rPr lang="ru-RU" dirty="0" err="1"/>
              <a:t>опублікувала</a:t>
            </a:r>
            <a:r>
              <a:rPr lang="ru-RU" dirty="0"/>
              <a:t> свою </a:t>
            </a:r>
            <a:r>
              <a:rPr lang="ru-RU" dirty="0" err="1"/>
              <a:t>Стратегію</a:t>
            </a:r>
            <a:r>
              <a:rPr lang="ru-RU" dirty="0"/>
              <a:t> ЄС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інтеграції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як основу для </a:t>
            </a:r>
            <a:r>
              <a:rPr lang="ru-RU" dirty="0" err="1"/>
              <a:t>енергетичного</a:t>
            </a:r>
            <a:r>
              <a:rPr lang="ru-RU" dirty="0"/>
              <a:t> переходу,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заходи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кругової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більшої</a:t>
            </a:r>
            <a:r>
              <a:rPr lang="ru-RU" dirty="0"/>
              <a:t> </a:t>
            </a:r>
            <a:r>
              <a:rPr lang="ru-RU" dirty="0" err="1"/>
              <a:t>прямої</a:t>
            </a:r>
            <a:r>
              <a:rPr lang="ru-RU" dirty="0"/>
              <a:t> </a:t>
            </a:r>
            <a:r>
              <a:rPr lang="ru-RU" dirty="0" err="1"/>
              <a:t>електрифікації</a:t>
            </a:r>
            <a:r>
              <a:rPr lang="ru-RU" dirty="0"/>
              <a:t> та </a:t>
            </a:r>
            <a:r>
              <a:rPr lang="ru-RU" dirty="0" err="1"/>
              <a:t>розробки</a:t>
            </a:r>
            <a:r>
              <a:rPr lang="ru-RU" dirty="0"/>
              <a:t> чистого </a:t>
            </a:r>
            <a:r>
              <a:rPr lang="ru-RU" dirty="0" err="1"/>
              <a:t>палива</a:t>
            </a:r>
            <a:r>
              <a:rPr lang="ru-RU" dirty="0"/>
              <a:t>. Але члени </a:t>
            </a:r>
            <a:r>
              <a:rPr lang="ru-RU" dirty="0" err="1"/>
              <a:t>комісії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вважають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водень</a:t>
            </a:r>
            <a:r>
              <a:rPr lang="ru-RU" dirty="0"/>
              <a:t> повинен </a:t>
            </a:r>
            <a:r>
              <a:rPr lang="ru-RU" dirty="0" err="1"/>
              <a:t>відігравати</a:t>
            </a:r>
            <a:r>
              <a:rPr lang="ru-RU" dirty="0"/>
              <a:t> </a:t>
            </a:r>
            <a:r>
              <a:rPr lang="ru-RU" dirty="0" err="1"/>
              <a:t>особливу</a:t>
            </a:r>
            <a:r>
              <a:rPr lang="ru-RU" dirty="0"/>
              <a:t> роль у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сейсмічному</a:t>
            </a:r>
            <a:r>
              <a:rPr lang="ru-RU" dirty="0"/>
              <a:t> </a:t>
            </a:r>
            <a:r>
              <a:rPr lang="ru-RU" dirty="0" err="1"/>
              <a:t>зрушенні</a:t>
            </a:r>
            <a:r>
              <a:rPr lang="ru-RU" dirty="0"/>
              <a:t>, </a:t>
            </a:r>
            <a:r>
              <a:rPr lang="ru-RU" dirty="0" err="1"/>
              <a:t>започаткувавши</a:t>
            </a:r>
            <a:r>
              <a:rPr lang="ru-RU" dirty="0"/>
              <a:t> </a:t>
            </a:r>
            <a:r>
              <a:rPr lang="ru-RU" dirty="0" err="1">
                <a:hlinkClick r:id="rId2" tooltip="Європейський альянс чистого водню (ще не написана)"/>
              </a:rPr>
              <a:t>Європейський</a:t>
            </a:r>
            <a:r>
              <a:rPr lang="ru-RU" dirty="0">
                <a:hlinkClick r:id="rId2" tooltip="Європейський альянс чистого водню (ще не написана)"/>
              </a:rPr>
              <a:t> альянс чистого </a:t>
            </a:r>
            <a:r>
              <a:rPr lang="ru-RU" dirty="0" err="1">
                <a:hlinkClick r:id="rId2" tooltip="Європейський альянс чистого водню (ще не написана)"/>
              </a:rPr>
              <a:t>водню</a:t>
            </a:r>
            <a:r>
              <a:rPr lang="ru-RU" dirty="0"/>
              <a:t> (ECHA)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16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Україна</a:t>
            </a:r>
            <a:r>
              <a:rPr lang="ru-RU" dirty="0"/>
              <a:t> </a:t>
            </a:r>
            <a:r>
              <a:rPr lang="ru-RU" dirty="0" err="1"/>
              <a:t>долучається</a:t>
            </a:r>
            <a:r>
              <a:rPr lang="ru-RU" dirty="0"/>
              <a:t> до </a:t>
            </a:r>
            <a:r>
              <a:rPr lang="ru-RU" dirty="0" err="1"/>
              <a:t>зусиль</a:t>
            </a:r>
            <a:r>
              <a:rPr lang="ru-RU" dirty="0"/>
              <a:t> ЄС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зазначеної</a:t>
            </a:r>
            <a:r>
              <a:rPr lang="ru-RU" dirty="0"/>
              <a:t> </a:t>
            </a:r>
            <a:r>
              <a:rPr lang="ru-RU" dirty="0" err="1"/>
              <a:t>ініціативи</a:t>
            </a:r>
            <a:r>
              <a:rPr lang="ru-RU" dirty="0"/>
              <a:t> шляхом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сталого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парникових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збереження</a:t>
            </a:r>
            <a:r>
              <a:rPr lang="ru-RU" dirty="0"/>
              <a:t> </a:t>
            </a:r>
            <a:r>
              <a:rPr lang="ru-RU" dirty="0" err="1"/>
              <a:t>природних</a:t>
            </a:r>
            <a:r>
              <a:rPr lang="ru-RU" dirty="0"/>
              <a:t> </a:t>
            </a:r>
            <a:r>
              <a:rPr lang="ru-RU" dirty="0" err="1"/>
              <a:t>екосистем</a:t>
            </a:r>
            <a:r>
              <a:rPr lang="ru-RU" dirty="0"/>
              <a:t>, </a:t>
            </a:r>
            <a:r>
              <a:rPr lang="ru-RU" dirty="0" err="1"/>
              <a:t>захисту</a:t>
            </a:r>
            <a:r>
              <a:rPr lang="ru-RU" dirty="0"/>
              <a:t> здоров я та </a:t>
            </a:r>
            <a:r>
              <a:rPr lang="ru-RU" dirty="0" err="1"/>
              <a:t>добробуту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,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 та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енергоємних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конкурентоспроможності</a:t>
            </a:r>
            <a:r>
              <a:rPr lang="ru-RU" dirty="0"/>
              <a:t> </a:t>
            </a:r>
            <a:r>
              <a:rPr lang="ru-RU" dirty="0" err="1"/>
              <a:t>українських</a:t>
            </a:r>
            <a:r>
              <a:rPr lang="ru-RU" dirty="0"/>
              <a:t> </a:t>
            </a:r>
            <a:r>
              <a:rPr lang="ru-RU" dirty="0" err="1"/>
              <a:t>виробників</a:t>
            </a:r>
            <a:r>
              <a:rPr lang="ru-RU" dirty="0"/>
              <a:t> та </a:t>
            </a:r>
            <a:r>
              <a:rPr lang="ru-RU" dirty="0" err="1"/>
              <a:t>підприємств</a:t>
            </a:r>
            <a:r>
              <a:rPr lang="ru-RU" dirty="0"/>
              <a:t>.</a:t>
            </a:r>
          </a:p>
          <a:p>
            <a:r>
              <a:rPr lang="ru-RU" dirty="0" err="1"/>
              <a:t>Європейський</a:t>
            </a:r>
            <a:r>
              <a:rPr lang="ru-RU" dirty="0"/>
              <a:t> </a:t>
            </a:r>
            <a:r>
              <a:rPr lang="ru-RU" dirty="0" err="1"/>
              <a:t>зелений</a:t>
            </a:r>
            <a:r>
              <a:rPr lang="ru-RU" dirty="0"/>
              <a:t> курс </a:t>
            </a:r>
            <a:r>
              <a:rPr lang="ru-RU" dirty="0" err="1"/>
              <a:t>створює</a:t>
            </a:r>
            <a:r>
              <a:rPr lang="ru-RU" dirty="0"/>
              <a:t> широкий </a:t>
            </a:r>
            <a:r>
              <a:rPr lang="ru-RU" dirty="0" err="1"/>
              <a:t>простір</a:t>
            </a:r>
            <a:r>
              <a:rPr lang="ru-RU" dirty="0"/>
              <a:t> для </a:t>
            </a:r>
            <a:r>
              <a:rPr lang="ru-RU" dirty="0" err="1"/>
              <a:t>взаємовигідної</a:t>
            </a:r>
            <a:r>
              <a:rPr lang="ru-RU" dirty="0"/>
              <a:t> </a:t>
            </a:r>
            <a:r>
              <a:rPr lang="ru-RU" dirty="0" err="1"/>
              <a:t>синхронізації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та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з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політиками</a:t>
            </a:r>
            <a:r>
              <a:rPr lang="ru-RU" dirty="0"/>
              <a:t> та </a:t>
            </a:r>
            <a:r>
              <a:rPr lang="ru-RU" dirty="0" err="1"/>
              <a:t>законодавством</a:t>
            </a:r>
            <a:r>
              <a:rPr lang="ru-RU" dirty="0"/>
              <a:t> ЄС,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співпраці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та ЄС у </a:t>
            </a:r>
            <a:r>
              <a:rPr lang="ru-RU" dirty="0" err="1"/>
              <a:t>ключових</a:t>
            </a:r>
            <a:r>
              <a:rPr lang="ru-RU" dirty="0"/>
              <a:t> сферах ЄЗК</a:t>
            </a:r>
            <a:r>
              <a:rPr lang="ru-RU" baseline="30000" dirty="0">
                <a:hlinkClick r:id="rId2"/>
              </a:rPr>
              <a:t>[19]</a:t>
            </a:r>
            <a:r>
              <a:rPr lang="ru-RU" dirty="0"/>
              <a:t>.</a:t>
            </a:r>
          </a:p>
          <a:p>
            <a:r>
              <a:rPr lang="ru-RU" dirty="0" err="1"/>
              <a:t>Кабінет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b="1" dirty="0" err="1"/>
              <a:t>засіданні</a:t>
            </a:r>
            <a:r>
              <a:rPr lang="ru-RU" b="1" dirty="0"/>
              <a:t> 24 </a:t>
            </a:r>
            <a:r>
              <a:rPr lang="ru-RU" b="1" dirty="0" err="1"/>
              <a:t>січня</a:t>
            </a:r>
            <a:r>
              <a:rPr lang="ru-RU" b="1" dirty="0"/>
              <a:t> 2020 року </a:t>
            </a:r>
            <a:r>
              <a:rPr lang="ru-RU" b="1" dirty="0" err="1"/>
              <a:t>ухвалив</a:t>
            </a:r>
            <a:r>
              <a:rPr lang="ru-RU" b="1" dirty="0"/>
              <a:t> постанову </a:t>
            </a:r>
            <a:r>
              <a:rPr lang="ru-RU" b="1" dirty="0" err="1"/>
              <a:t>щодо</a:t>
            </a:r>
            <a:r>
              <a:rPr lang="ru-RU" b="1" dirty="0"/>
              <a:t> </a:t>
            </a:r>
            <a:r>
              <a:rPr lang="ru-RU" b="1" dirty="0" err="1"/>
              <a:t>утворення</a:t>
            </a:r>
            <a:r>
              <a:rPr lang="ru-RU" b="1" dirty="0"/>
              <a:t> </a:t>
            </a:r>
            <a:r>
              <a:rPr lang="ru-RU" b="1" dirty="0" err="1"/>
              <a:t>міжвідомчої</a:t>
            </a:r>
            <a:r>
              <a:rPr lang="ru-RU" b="1" dirty="0"/>
              <a:t> </a:t>
            </a:r>
            <a:r>
              <a:rPr lang="ru-RU" b="1" dirty="0" err="1"/>
              <a:t>робочої</a:t>
            </a:r>
            <a:r>
              <a:rPr lang="ru-RU" b="1" dirty="0"/>
              <a:t> </a:t>
            </a:r>
            <a:r>
              <a:rPr lang="ru-RU" b="1" dirty="0" err="1"/>
              <a:t>групи</a:t>
            </a:r>
            <a:r>
              <a:rPr lang="ru-RU" b="1" dirty="0"/>
              <a:t> з </a:t>
            </a:r>
            <a:r>
              <a:rPr lang="ru-RU" b="1" dirty="0" err="1"/>
              <a:t>питань</a:t>
            </a:r>
            <a:r>
              <a:rPr lang="ru-RU" b="1" dirty="0"/>
              <a:t> </a:t>
            </a:r>
            <a:r>
              <a:rPr lang="ru-RU" b="1" dirty="0" err="1"/>
              <a:t>координації</a:t>
            </a:r>
            <a:r>
              <a:rPr lang="ru-RU" b="1" dirty="0"/>
              <a:t> </a:t>
            </a:r>
            <a:r>
              <a:rPr lang="ru-RU" b="1" dirty="0" err="1"/>
              <a:t>подолання</a:t>
            </a:r>
            <a:r>
              <a:rPr lang="ru-RU" b="1" dirty="0"/>
              <a:t> </a:t>
            </a:r>
            <a:r>
              <a:rPr lang="ru-RU" b="1" dirty="0" err="1"/>
              <a:t>наслідків</a:t>
            </a:r>
            <a:r>
              <a:rPr lang="ru-RU" b="1" dirty="0"/>
              <a:t> </a:t>
            </a:r>
            <a:r>
              <a:rPr lang="ru-RU" b="1" dirty="0" err="1"/>
              <a:t>зміни</a:t>
            </a:r>
            <a:r>
              <a:rPr lang="ru-RU" b="1" dirty="0"/>
              <a:t> </a:t>
            </a:r>
            <a:r>
              <a:rPr lang="ru-RU" b="1" dirty="0" err="1"/>
              <a:t>клімату</a:t>
            </a:r>
            <a:r>
              <a:rPr lang="ru-RU" b="1" dirty="0"/>
              <a:t> в рамках </a:t>
            </a:r>
            <a:r>
              <a:rPr lang="ru-RU" b="1" dirty="0" err="1"/>
              <a:t>ініціативи</a:t>
            </a:r>
            <a:r>
              <a:rPr lang="ru-RU" b="1" dirty="0"/>
              <a:t> </a:t>
            </a:r>
            <a:r>
              <a:rPr lang="ru-RU" b="1" dirty="0" err="1"/>
              <a:t>Європейської</a:t>
            </a:r>
            <a:r>
              <a:rPr lang="ru-RU" b="1" dirty="0"/>
              <a:t> </a:t>
            </a:r>
            <a:r>
              <a:rPr lang="ru-RU" b="1" dirty="0" err="1"/>
              <a:t>Комісії</a:t>
            </a:r>
            <a:r>
              <a:rPr lang="ru-RU" b="1" dirty="0"/>
              <a:t> «</a:t>
            </a:r>
            <a:r>
              <a:rPr lang="ru-RU" b="1" dirty="0" err="1"/>
              <a:t>Європейський</a:t>
            </a:r>
            <a:r>
              <a:rPr lang="ru-RU" b="1" dirty="0"/>
              <a:t> </a:t>
            </a:r>
            <a:r>
              <a:rPr lang="ru-RU" b="1" dirty="0" err="1"/>
              <a:t>зелений</a:t>
            </a:r>
            <a:r>
              <a:rPr lang="ru-RU" b="1" dirty="0"/>
              <a:t> курс», а </a:t>
            </a:r>
            <a:r>
              <a:rPr lang="ru-RU" b="1" dirty="0" err="1"/>
              <a:t>також</a:t>
            </a:r>
            <a:r>
              <a:rPr lang="ru-RU" b="1" dirty="0"/>
              <a:t> </a:t>
            </a:r>
            <a:r>
              <a:rPr lang="ru-RU" b="1" dirty="0" err="1"/>
              <a:t>положення</a:t>
            </a:r>
            <a:r>
              <a:rPr lang="ru-RU" b="1" dirty="0"/>
              <a:t> про </a:t>
            </a:r>
            <a:r>
              <a:rPr lang="ru-RU" b="1" dirty="0" err="1"/>
              <a:t>таку</a:t>
            </a:r>
            <a:r>
              <a:rPr lang="ru-RU" b="1" dirty="0"/>
              <a:t> </a:t>
            </a:r>
            <a:r>
              <a:rPr lang="ru-RU" b="1" dirty="0" err="1"/>
              <a:t>робочу</a:t>
            </a:r>
            <a:r>
              <a:rPr lang="ru-RU" b="1" dirty="0"/>
              <a:t> </a:t>
            </a:r>
            <a:r>
              <a:rPr lang="ru-RU" b="1" dirty="0" err="1"/>
              <a:t>групу</a:t>
            </a:r>
            <a:r>
              <a:rPr lang="ru-RU" b="1" dirty="0"/>
              <a:t> та </a:t>
            </a:r>
            <a:r>
              <a:rPr lang="ru-RU" b="1" dirty="0" err="1"/>
              <a:t>її</a:t>
            </a:r>
            <a:r>
              <a:rPr lang="ru-RU" b="1" dirty="0"/>
              <a:t> склад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49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Представлений у </a:t>
            </a:r>
            <a:r>
              <a:rPr lang="ru-RU" dirty="0" err="1"/>
              <a:t>квітні</a:t>
            </a:r>
            <a:r>
              <a:rPr lang="ru-RU" dirty="0"/>
              <a:t> 2021 </a:t>
            </a:r>
            <a:r>
              <a:rPr lang="ru-RU" dirty="0" err="1">
                <a:hlinkClick r:id="rId2" tooltip="Міністерство захисту довкілля та природних ресурсів України"/>
              </a:rPr>
              <a:t>Міндовкілля</a:t>
            </a:r>
            <a:r>
              <a:rPr lang="ru-RU" dirty="0"/>
              <a:t> </a:t>
            </a:r>
            <a:r>
              <a:rPr lang="ru-RU" dirty="0" err="1"/>
              <a:t>проєкт</a:t>
            </a:r>
            <a:r>
              <a:rPr lang="ru-RU" dirty="0"/>
              <a:t> </a:t>
            </a:r>
            <a:r>
              <a:rPr lang="ru-RU" dirty="0" err="1"/>
              <a:t>Аналітичного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Другого </a:t>
            </a:r>
            <a:r>
              <a:rPr lang="ru-RU" dirty="0" err="1"/>
              <a:t>Національного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</a:t>
            </a:r>
            <a:r>
              <a:rPr lang="ru-RU" dirty="0" err="1"/>
              <a:t>внеску</a:t>
            </a:r>
            <a:r>
              <a:rPr lang="ru-RU" dirty="0"/>
              <a:t> до </a:t>
            </a:r>
            <a:r>
              <a:rPr lang="ru-RU" dirty="0" err="1">
                <a:hlinkClick r:id="rId3" tooltip="Паризька угода 2015"/>
              </a:rPr>
              <a:t>Паризької</a:t>
            </a:r>
            <a:r>
              <a:rPr lang="ru-RU" dirty="0">
                <a:hlinkClick r:id="rId3" tooltip="Паризька угода 2015"/>
              </a:rPr>
              <a:t> угоди</a:t>
            </a:r>
            <a:r>
              <a:rPr lang="ru-RU" dirty="0"/>
              <a:t> </a:t>
            </a:r>
            <a:r>
              <a:rPr lang="ru-RU" dirty="0" err="1"/>
              <a:t>обґрунтовує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НВВ2</a:t>
            </a:r>
            <a:r>
              <a:rPr lang="ru-RU" baseline="30000" dirty="0">
                <a:hlinkClick r:id="rId4"/>
              </a:rPr>
              <a:t>[22]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розроблений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з </a:t>
            </a:r>
            <a:r>
              <a:rPr lang="ru-RU" dirty="0" err="1"/>
              <a:t>врахуванням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з </a:t>
            </a:r>
            <a:r>
              <a:rPr lang="ru-RU" dirty="0" err="1"/>
              <a:t>моделювання</a:t>
            </a:r>
            <a:r>
              <a:rPr lang="ru-RU" dirty="0"/>
              <a:t> за </a:t>
            </a:r>
            <a:r>
              <a:rPr lang="ru-RU" dirty="0" err="1"/>
              <a:t>участю</a:t>
            </a:r>
            <a:r>
              <a:rPr lang="ru-RU" dirty="0"/>
              <a:t> </a:t>
            </a:r>
            <a:r>
              <a:rPr lang="ru-RU" dirty="0" err="1">
                <a:hlinkClick r:id="rId5" tooltip="Інститут економіки та прогнозування НАН України"/>
              </a:rPr>
              <a:t>Інституту</a:t>
            </a:r>
            <a:r>
              <a:rPr lang="ru-RU" dirty="0">
                <a:hlinkClick r:id="rId5" tooltip="Інститут економіки та прогнозування НАН України"/>
              </a:rPr>
              <a:t> </a:t>
            </a:r>
            <a:r>
              <a:rPr lang="ru-RU" dirty="0" err="1">
                <a:hlinkClick r:id="rId5" tooltip="Інститут економіки та прогнозування НАН України"/>
              </a:rPr>
              <a:t>економіки</a:t>
            </a:r>
            <a:r>
              <a:rPr lang="ru-RU" dirty="0">
                <a:hlinkClick r:id="rId5" tooltip="Інститут економіки та прогнозування НАН України"/>
              </a:rPr>
              <a:t> </a:t>
            </a:r>
            <a:r>
              <a:rPr lang="ru-RU" dirty="0" err="1">
                <a:hlinkClick r:id="rId5" tooltip="Інститут економіки та прогнозування НАН України"/>
              </a:rPr>
              <a:t>прогнозування</a:t>
            </a:r>
            <a:r>
              <a:rPr lang="ru-RU" dirty="0"/>
              <a:t> (НАНУ), </a:t>
            </a:r>
            <a:r>
              <a:rPr lang="ru-RU" dirty="0" err="1"/>
              <a:t>підтримки</a:t>
            </a:r>
            <a:r>
              <a:rPr lang="ru-RU" dirty="0"/>
              <a:t> ЄБРР та Уряду </a:t>
            </a:r>
            <a:r>
              <a:rPr lang="ru-RU" dirty="0" err="1"/>
              <a:t>Швеції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142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Європейський</a:t>
            </a:r>
            <a:r>
              <a:rPr lang="ru-RU" dirty="0"/>
              <a:t> </a:t>
            </a:r>
            <a:r>
              <a:rPr lang="ru-RU" dirty="0" err="1"/>
              <a:t>зелений</a:t>
            </a:r>
            <a:r>
              <a:rPr lang="ru-RU" dirty="0"/>
              <a:t> курс: </a:t>
            </a:r>
            <a:r>
              <a:rPr lang="ru-RU" dirty="0" err="1"/>
              <a:t>можливості</a:t>
            </a:r>
            <a:r>
              <a:rPr lang="ru-RU" dirty="0"/>
              <a:t> та </a:t>
            </a:r>
            <a:r>
              <a:rPr lang="ru-RU" dirty="0" err="1"/>
              <a:t>загрози</a:t>
            </a:r>
            <a:r>
              <a:rPr lang="ru-RU" dirty="0"/>
              <a:t> для </a:t>
            </a:r>
            <a:r>
              <a:rPr lang="ru-RU" dirty="0" err="1"/>
              <a:t>України</a:t>
            </a:r>
            <a:r>
              <a:rPr lang="ru-RU" dirty="0"/>
              <a:t>. </a:t>
            </a:r>
            <a:r>
              <a:rPr lang="ru-RU" dirty="0" err="1"/>
              <a:t>Аналітичний</a:t>
            </a:r>
            <a:r>
              <a:rPr lang="ru-RU" dirty="0"/>
              <a:t> документ. – Ресурсно-</a:t>
            </a:r>
            <a:r>
              <a:rPr lang="ru-RU" dirty="0" err="1"/>
              <a:t>аналітичний</a:t>
            </a:r>
            <a:r>
              <a:rPr lang="ru-RU" dirty="0"/>
              <a:t> центр "</a:t>
            </a:r>
            <a:r>
              <a:rPr lang="ru-RU" dirty="0" err="1"/>
              <a:t>Суспільство</a:t>
            </a:r>
            <a:r>
              <a:rPr lang="ru-RU" dirty="0"/>
              <a:t> і </a:t>
            </a:r>
            <a:r>
              <a:rPr lang="ru-RU" dirty="0" err="1"/>
              <a:t>довкілля</a:t>
            </a:r>
            <a:r>
              <a:rPr lang="ru-RU" dirty="0"/>
              <a:t>" (2020)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3626" y="1825625"/>
            <a:ext cx="32447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49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9563" y="-100013"/>
            <a:ext cx="12811125" cy="705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08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Оновлення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"</a:t>
            </a:r>
            <a:r>
              <a:rPr lang="ru-RU" dirty="0" err="1"/>
              <a:t>розумних</a:t>
            </a:r>
            <a:r>
              <a:rPr lang="ru-RU" dirty="0"/>
              <a:t> мереж"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водню</a:t>
            </a:r>
            <a:r>
              <a:rPr lang="ru-RU" dirty="0"/>
              <a:t> привело б нас у </a:t>
            </a:r>
            <a:r>
              <a:rPr lang="ru-RU" dirty="0" err="1"/>
              <a:t>більшу</a:t>
            </a:r>
            <a:r>
              <a:rPr lang="ru-RU" dirty="0"/>
              <a:t> </a:t>
            </a:r>
            <a:r>
              <a:rPr lang="ru-RU" dirty="0" err="1"/>
              <a:t>відповідність</a:t>
            </a:r>
            <a:r>
              <a:rPr lang="ru-RU" dirty="0"/>
              <a:t> з </a:t>
            </a:r>
            <a:r>
              <a:rPr lang="ru-RU" dirty="0" err="1"/>
              <a:t>Німеччиною</a:t>
            </a:r>
            <a:r>
              <a:rPr lang="ru-RU" dirty="0"/>
              <a:t> та </a:t>
            </a:r>
            <a:r>
              <a:rPr lang="ru-RU" dirty="0" err="1"/>
              <a:t>Європейським</a:t>
            </a:r>
            <a:r>
              <a:rPr lang="ru-RU" dirty="0"/>
              <a:t> Союзом. У </a:t>
            </a:r>
            <a:r>
              <a:rPr lang="ru-RU" dirty="0" err="1"/>
              <a:t>Німеччині</a:t>
            </a:r>
            <a:r>
              <a:rPr lang="ru-RU" dirty="0"/>
              <a:t>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відновлюваних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перевищує</a:t>
            </a:r>
            <a:r>
              <a:rPr lang="ru-RU" dirty="0"/>
              <a:t> 50 </a:t>
            </a:r>
            <a:r>
              <a:rPr lang="ru-RU" dirty="0" err="1"/>
              <a:t>відсотків</a:t>
            </a:r>
            <a:r>
              <a:rPr lang="ru-RU" dirty="0"/>
              <a:t>. Система </a:t>
            </a:r>
            <a:r>
              <a:rPr lang="ru-RU" dirty="0" err="1"/>
              <a:t>перевантажена</a:t>
            </a:r>
            <a:r>
              <a:rPr lang="ru-RU" dirty="0"/>
              <a:t>, і </a:t>
            </a:r>
            <a:r>
              <a:rPr lang="ru-RU" dirty="0" err="1"/>
              <a:t>єдиний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змусити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потенціал</a:t>
            </a:r>
            <a:r>
              <a:rPr lang="ru-RU" dirty="0"/>
              <a:t> </a:t>
            </a:r>
            <a:r>
              <a:rPr lang="ru-RU" dirty="0" err="1"/>
              <a:t>водню</a:t>
            </a:r>
            <a:r>
              <a:rPr lang="ru-RU" dirty="0"/>
              <a:t>. </a:t>
            </a:r>
            <a:r>
              <a:rPr lang="ru-RU" dirty="0" err="1"/>
              <a:t>Скажімо</a:t>
            </a:r>
            <a:r>
              <a:rPr lang="ru-RU" dirty="0"/>
              <a:t>, </a:t>
            </a:r>
            <a:r>
              <a:rPr lang="ru-RU" dirty="0" err="1"/>
              <a:t>енергію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 </a:t>
            </a:r>
            <a:r>
              <a:rPr lang="ru-RU" dirty="0" err="1"/>
              <a:t>виробляти</a:t>
            </a:r>
            <a:r>
              <a:rPr lang="ru-RU" dirty="0"/>
              <a:t> на </a:t>
            </a:r>
            <a:r>
              <a:rPr lang="ru-RU" dirty="0" err="1"/>
              <a:t>півночі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та </a:t>
            </a:r>
            <a:r>
              <a:rPr lang="ru-RU" dirty="0" err="1"/>
              <a:t>транспортувати</a:t>
            </a:r>
            <a:r>
              <a:rPr lang="ru-RU" dirty="0"/>
              <a:t> в </a:t>
            </a:r>
            <a:r>
              <a:rPr lang="ru-RU" dirty="0" err="1"/>
              <a:t>промислові</a:t>
            </a:r>
            <a:r>
              <a:rPr lang="ru-RU" dirty="0"/>
              <a:t> </a:t>
            </a:r>
            <a:r>
              <a:rPr lang="ru-RU" dirty="0" err="1"/>
              <a:t>підприємства</a:t>
            </a:r>
            <a:r>
              <a:rPr lang="ru-RU" dirty="0"/>
              <a:t> на </a:t>
            </a:r>
            <a:r>
              <a:rPr lang="ru-RU" dirty="0" err="1"/>
              <a:t>півдні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в </a:t>
            </a:r>
            <a:r>
              <a:rPr lang="ru-RU" dirty="0" err="1"/>
              <a:t>громадському</a:t>
            </a:r>
            <a:r>
              <a:rPr lang="ru-RU" dirty="0"/>
              <a:t> та приватному </a:t>
            </a:r>
            <a:r>
              <a:rPr lang="ru-RU" dirty="0" err="1"/>
              <a:t>транспорті</a:t>
            </a:r>
            <a:r>
              <a:rPr lang="ru-RU" dirty="0"/>
              <a:t>. </a:t>
            </a:r>
            <a:r>
              <a:rPr lang="ru-RU" dirty="0" err="1"/>
              <a:t>Отже</a:t>
            </a:r>
            <a:r>
              <a:rPr lang="ru-RU" dirty="0"/>
              <a:t>, за </a:t>
            </a:r>
            <a:r>
              <a:rPr lang="ru-RU" dirty="0" err="1"/>
              <a:t>нинішніх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</a:t>
            </a:r>
            <a:r>
              <a:rPr lang="ru-RU" dirty="0" err="1"/>
              <a:t>воднева</a:t>
            </a:r>
            <a:r>
              <a:rPr lang="ru-RU" dirty="0"/>
              <a:t> </a:t>
            </a:r>
            <a:r>
              <a:rPr lang="ru-RU" dirty="0" err="1"/>
              <a:t>енергія</a:t>
            </a:r>
            <a:r>
              <a:rPr lang="ru-RU" dirty="0"/>
              <a:t> є </a:t>
            </a:r>
            <a:r>
              <a:rPr lang="ru-RU" dirty="0" err="1"/>
              <a:t>потенційним</a:t>
            </a:r>
            <a:r>
              <a:rPr lang="ru-RU" dirty="0"/>
              <a:t> </a:t>
            </a:r>
            <a:r>
              <a:rPr lang="ru-RU" dirty="0" err="1"/>
              <a:t>рішенням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для </a:t>
            </a:r>
            <a:r>
              <a:rPr lang="ru-RU" dirty="0" err="1"/>
              <a:t>Німеччини</a:t>
            </a:r>
            <a:r>
              <a:rPr lang="ru-RU" dirty="0"/>
              <a:t>, а й для </a:t>
            </a:r>
            <a:r>
              <a:rPr lang="ru-RU" dirty="0" err="1"/>
              <a:t>України</a:t>
            </a:r>
            <a:r>
              <a:rPr lang="ru-RU" dirty="0"/>
              <a:t> — як для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, так і для </a:t>
            </a:r>
            <a:r>
              <a:rPr lang="ru-RU" dirty="0" err="1"/>
              <a:t>експорту</a:t>
            </a:r>
            <a:r>
              <a:rPr lang="ru-RU" dirty="0"/>
              <a:t> </a:t>
            </a:r>
            <a:r>
              <a:rPr lang="ru-RU" dirty="0" err="1"/>
              <a:t>надлишків</a:t>
            </a:r>
            <a:r>
              <a:rPr lang="ru-RU" dirty="0"/>
              <a:t> за кордон.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90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згідно</a:t>
            </a:r>
            <a:r>
              <a:rPr lang="ru-RU" dirty="0"/>
              <a:t> з </a:t>
            </a:r>
            <a:r>
              <a:rPr lang="ru-RU" u="sng" dirty="0" err="1">
                <a:hlinkClick r:id="rId2"/>
              </a:rPr>
              <a:t>Енергетичною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стратегією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,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відновлюваної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в </a:t>
            </a:r>
            <a:r>
              <a:rPr lang="ru-RU" dirty="0" err="1"/>
              <a:t>загальному</a:t>
            </a:r>
            <a:r>
              <a:rPr lang="ru-RU" dirty="0"/>
              <a:t> </a:t>
            </a:r>
            <a:r>
              <a:rPr lang="ru-RU" dirty="0" err="1"/>
              <a:t>міксі</a:t>
            </a:r>
            <a:r>
              <a:rPr lang="ru-RU" dirty="0"/>
              <a:t> </a:t>
            </a:r>
            <a:r>
              <a:rPr lang="ru-RU" dirty="0" err="1"/>
              <a:t>первинного</a:t>
            </a:r>
            <a:r>
              <a:rPr lang="ru-RU" dirty="0"/>
              <a:t> </a:t>
            </a:r>
            <a:r>
              <a:rPr lang="ru-RU" dirty="0" err="1"/>
              <a:t>постачання</a:t>
            </a:r>
            <a:r>
              <a:rPr lang="ru-RU" dirty="0"/>
              <a:t> повинна </a:t>
            </a:r>
            <a:r>
              <a:rPr lang="ru-RU" dirty="0" err="1"/>
              <a:t>зрости</a:t>
            </a:r>
            <a:r>
              <a:rPr lang="ru-RU" dirty="0"/>
              <a:t> до 25% до 2035 року.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мети </a:t>
            </a:r>
            <a:r>
              <a:rPr lang="ru-RU" dirty="0" err="1"/>
              <a:t>потрібно</a:t>
            </a:r>
            <a:r>
              <a:rPr lang="ru-RU" dirty="0"/>
              <a:t> буде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всю </a:t>
            </a:r>
            <a:r>
              <a:rPr lang="ru-RU" dirty="0" err="1"/>
              <a:t>інфраструктуру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шляхом </a:t>
            </a:r>
            <a:r>
              <a:rPr lang="ru-RU" dirty="0" err="1"/>
              <a:t>встановлення</a:t>
            </a:r>
            <a:r>
              <a:rPr lang="ru-RU" dirty="0"/>
              <a:t> "</a:t>
            </a:r>
            <a:r>
              <a:rPr lang="ru-RU" dirty="0" err="1"/>
              <a:t>розумних</a:t>
            </a:r>
            <a:r>
              <a:rPr lang="ru-RU" dirty="0"/>
              <a:t> мереж"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6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/>
              <a:t>сучасну</a:t>
            </a:r>
            <a:r>
              <a:rPr lang="ru-RU" dirty="0"/>
              <a:t> </a:t>
            </a:r>
            <a:r>
              <a:rPr lang="ru-RU" dirty="0" err="1"/>
              <a:t>технологію</a:t>
            </a:r>
            <a:r>
              <a:rPr lang="ru-RU" dirty="0"/>
              <a:t> </a:t>
            </a:r>
            <a:r>
              <a:rPr lang="ru-RU" dirty="0" err="1"/>
              <a:t>Блокчейн</a:t>
            </a:r>
            <a:r>
              <a:rPr lang="ru-RU" dirty="0"/>
              <a:t> для контролю за </a:t>
            </a:r>
            <a:r>
              <a:rPr lang="ru-RU" dirty="0" err="1"/>
              <a:t>розподілом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.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енергетичні</a:t>
            </a:r>
            <a:r>
              <a:rPr lang="ru-RU" dirty="0"/>
              <a:t> </a:t>
            </a:r>
            <a:r>
              <a:rPr lang="ru-RU" dirty="0" err="1"/>
              <a:t>компанії</a:t>
            </a:r>
            <a:r>
              <a:rPr lang="ru-RU" dirty="0"/>
              <a:t> та </a:t>
            </a:r>
            <a:r>
              <a:rPr lang="ru-RU" dirty="0" err="1"/>
              <a:t>споживачі</a:t>
            </a:r>
            <a:r>
              <a:rPr lang="ru-RU" dirty="0"/>
              <a:t> в ЄС </a:t>
            </a:r>
            <a:r>
              <a:rPr lang="ru-RU" dirty="0" err="1"/>
              <a:t>розпочали</a:t>
            </a:r>
            <a:r>
              <a:rPr lang="ru-RU" dirty="0"/>
              <a:t> </a:t>
            </a:r>
            <a:r>
              <a:rPr lang="ru-RU" dirty="0" err="1"/>
              <a:t>будувати</a:t>
            </a:r>
            <a:r>
              <a:rPr lang="ru-RU" dirty="0"/>
              <a:t> </a:t>
            </a:r>
            <a:r>
              <a:rPr lang="ru-RU" dirty="0" err="1"/>
              <a:t>децентралізовані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, 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автоматизовані</a:t>
            </a:r>
            <a:r>
              <a:rPr lang="ru-RU" dirty="0"/>
              <a:t> й </a:t>
            </a:r>
            <a:r>
              <a:rPr lang="ru-RU" dirty="0" err="1"/>
              <a:t>регулюються</a:t>
            </a:r>
            <a:r>
              <a:rPr lang="ru-RU" dirty="0"/>
              <a:t> без </a:t>
            </a:r>
            <a:r>
              <a:rPr lang="ru-RU" dirty="0" err="1"/>
              <a:t>посередників</a:t>
            </a:r>
            <a:r>
              <a:rPr lang="ru-RU" dirty="0"/>
              <a:t> – </a:t>
            </a:r>
            <a:r>
              <a:rPr lang="ru-RU" dirty="0" err="1"/>
              <a:t>зокрема</a:t>
            </a:r>
            <a:r>
              <a:rPr lang="ru-RU" dirty="0"/>
              <a:t>, для </a:t>
            </a:r>
            <a:r>
              <a:rPr lang="ru-RU" dirty="0" err="1"/>
              <a:t>купівлі</a:t>
            </a:r>
            <a:r>
              <a:rPr lang="ru-RU" dirty="0"/>
              <a:t> та продажу </a:t>
            </a:r>
            <a:r>
              <a:rPr lang="ru-RU" dirty="0" err="1"/>
              <a:t>енергії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домогосподарства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акумулятори</a:t>
            </a:r>
            <a:r>
              <a:rPr lang="ru-RU" dirty="0"/>
              <a:t> для </a:t>
            </a:r>
            <a:r>
              <a:rPr lang="ru-RU" dirty="0" err="1"/>
              <a:t>віртуального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. Разом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невеликі</a:t>
            </a:r>
            <a:r>
              <a:rPr lang="ru-RU" dirty="0"/>
              <a:t> </a:t>
            </a:r>
            <a:r>
              <a:rPr lang="ru-RU" dirty="0" err="1"/>
              <a:t>сховища</a:t>
            </a:r>
            <a:r>
              <a:rPr lang="ru-RU" dirty="0"/>
              <a:t> </a:t>
            </a:r>
            <a:r>
              <a:rPr lang="ru-RU" dirty="0" err="1"/>
              <a:t>об'єднуються</a:t>
            </a:r>
            <a:r>
              <a:rPr lang="ru-RU" dirty="0"/>
              <a:t> в </a:t>
            </a:r>
            <a:r>
              <a:rPr lang="ru-RU" dirty="0" err="1"/>
              <a:t>одне</a:t>
            </a:r>
            <a:r>
              <a:rPr lang="ru-RU" dirty="0"/>
              <a:t> </a:t>
            </a:r>
            <a:r>
              <a:rPr lang="ru-RU" dirty="0" err="1"/>
              <a:t>велике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надлишки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завантажені</a:t>
            </a:r>
            <a:r>
              <a:rPr lang="ru-RU" dirty="0"/>
              <a:t> й у </a:t>
            </a:r>
            <a:r>
              <a:rPr lang="ru-RU" dirty="0" err="1"/>
              <a:t>разі</a:t>
            </a:r>
            <a:r>
              <a:rPr lang="ru-RU" dirty="0"/>
              <a:t> потреби </a:t>
            </a:r>
            <a:r>
              <a:rPr lang="ru-RU" dirty="0" err="1"/>
              <a:t>повернуті</a:t>
            </a:r>
            <a:r>
              <a:rPr lang="ru-RU" dirty="0"/>
              <a:t> в мережу.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 </a:t>
            </a:r>
            <a:r>
              <a:rPr lang="ru-RU" dirty="0" err="1"/>
              <a:t>диспропорцій</a:t>
            </a:r>
            <a:r>
              <a:rPr lang="ru-RU" dirty="0"/>
              <a:t>, </a:t>
            </a:r>
            <a:r>
              <a:rPr lang="ru-RU" dirty="0" err="1"/>
              <a:t>запобігти</a:t>
            </a:r>
            <a:r>
              <a:rPr lang="ru-RU" dirty="0"/>
              <a:t> </a:t>
            </a:r>
            <a:r>
              <a:rPr lang="ru-RU" dirty="0" err="1"/>
              <a:t>перевантаженню</a:t>
            </a:r>
            <a:r>
              <a:rPr lang="ru-RU" dirty="0"/>
              <a:t>, </a:t>
            </a:r>
            <a:r>
              <a:rPr lang="ru-RU" dirty="0" err="1"/>
              <a:t>зменшити</a:t>
            </a:r>
            <a:r>
              <a:rPr lang="ru-RU" dirty="0"/>
              <a:t> </a:t>
            </a:r>
            <a:r>
              <a:rPr lang="ru-RU" dirty="0" err="1"/>
              <a:t>трансакційні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та </a:t>
            </a:r>
            <a:r>
              <a:rPr lang="ru-RU" dirty="0" err="1"/>
              <a:t>полегшити</a:t>
            </a:r>
            <a:r>
              <a:rPr lang="ru-RU" dirty="0"/>
              <a:t> </a:t>
            </a:r>
            <a:r>
              <a:rPr lang="ru-RU" dirty="0" err="1"/>
              <a:t>збір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нефінансові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.</a:t>
            </a:r>
          </a:p>
          <a:p>
            <a:r>
              <a:rPr lang="ru-RU" b="1" dirty="0"/>
              <a:t>Зелена </a:t>
            </a:r>
            <a:r>
              <a:rPr lang="ru-RU" b="1" dirty="0" err="1"/>
              <a:t>політика</a:t>
            </a:r>
            <a:r>
              <a:rPr lang="ru-RU" b="1" dirty="0"/>
              <a:t> = </a:t>
            </a:r>
            <a:r>
              <a:rPr lang="ru-RU" b="1" dirty="0" err="1"/>
              <a:t>стійкий</a:t>
            </a:r>
            <a:r>
              <a:rPr lang="ru-RU" b="1" dirty="0"/>
              <a:t> </a:t>
            </a:r>
            <a:r>
              <a:rPr lang="ru-RU" b="1" dirty="0" err="1"/>
              <a:t>успіх</a:t>
            </a:r>
            <a:r>
              <a:rPr lang="ru-RU" b="1" dirty="0"/>
              <a:t> + </a:t>
            </a:r>
            <a:r>
              <a:rPr lang="ru-RU" b="1" dirty="0" err="1"/>
              <a:t>загальне</a:t>
            </a:r>
            <a:r>
              <a:rPr lang="ru-RU" b="1" dirty="0"/>
              <a:t> </a:t>
            </a:r>
            <a:r>
              <a:rPr lang="ru-RU" b="1" dirty="0" err="1"/>
              <a:t>процвітання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4555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Україна</a:t>
            </a:r>
            <a:r>
              <a:rPr lang="ru-RU" dirty="0"/>
              <a:t> в </a:t>
            </a:r>
            <a:r>
              <a:rPr lang="ru-RU" dirty="0" err="1"/>
              <a:t>цілому</a:t>
            </a:r>
            <a:r>
              <a:rPr lang="ru-RU" dirty="0"/>
              <a:t> </a:t>
            </a:r>
            <a:r>
              <a:rPr lang="ru-RU" dirty="0" err="1"/>
              <a:t>підтримала</a:t>
            </a:r>
            <a:r>
              <a:rPr lang="ru-RU" dirty="0"/>
              <a:t> </a:t>
            </a:r>
            <a:r>
              <a:rPr lang="ru-RU" dirty="0" err="1"/>
              <a:t>Європейський</a:t>
            </a:r>
            <a:r>
              <a:rPr lang="ru-RU" dirty="0"/>
              <a:t> </a:t>
            </a:r>
            <a:r>
              <a:rPr lang="ru-RU" dirty="0" err="1"/>
              <a:t>зелений</a:t>
            </a:r>
            <a:r>
              <a:rPr lang="ru-RU" dirty="0"/>
              <a:t> курс, тому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рано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пізно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відбутися</a:t>
            </a:r>
            <a:r>
              <a:rPr lang="ru-RU" dirty="0"/>
              <a:t> і в нас.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зараз, так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оцінити</a:t>
            </a:r>
            <a:r>
              <a:rPr lang="ru-RU" dirty="0"/>
              <a:t> </a:t>
            </a:r>
            <a:r>
              <a:rPr lang="ru-RU" dirty="0" err="1"/>
              <a:t>фінансові</a:t>
            </a:r>
            <a:r>
              <a:rPr lang="ru-RU" dirty="0"/>
              <a:t> потреби та </a:t>
            </a:r>
            <a:r>
              <a:rPr lang="ru-RU" dirty="0" err="1"/>
              <a:t>розробити</a:t>
            </a:r>
            <a:r>
              <a:rPr lang="ru-RU" dirty="0"/>
              <a:t> </a:t>
            </a:r>
            <a:r>
              <a:rPr lang="ru-RU" dirty="0" err="1"/>
              <a:t>стратегії</a:t>
            </a:r>
            <a:r>
              <a:rPr lang="ru-RU" dirty="0"/>
              <a:t> </a:t>
            </a:r>
            <a:r>
              <a:rPr lang="ru-RU" dirty="0" err="1"/>
              <a:t>залучення</a:t>
            </a:r>
            <a:r>
              <a:rPr lang="ru-RU" dirty="0"/>
              <a:t> приватного </a:t>
            </a:r>
            <a:r>
              <a:rPr lang="ru-RU" dirty="0" err="1"/>
              <a:t>фінансування</a:t>
            </a:r>
            <a:r>
              <a:rPr lang="ru-RU" dirty="0"/>
              <a:t>. </a:t>
            </a:r>
            <a:r>
              <a:rPr lang="ru-RU" dirty="0" err="1"/>
              <a:t>Логіка</a:t>
            </a:r>
            <a:r>
              <a:rPr lang="ru-RU" dirty="0"/>
              <a:t> проста: </a:t>
            </a:r>
            <a:r>
              <a:rPr lang="ru-RU" dirty="0" err="1"/>
              <a:t>якщо</a:t>
            </a:r>
            <a:r>
              <a:rPr lang="ru-RU" dirty="0"/>
              <a:t> наша система буде </a:t>
            </a:r>
            <a:r>
              <a:rPr lang="ru-RU" dirty="0" err="1"/>
              <a:t>продовжувати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за </a:t>
            </a:r>
            <a:r>
              <a:rPr lang="ru-RU" dirty="0" err="1"/>
              <a:t>старими</a:t>
            </a:r>
            <a:r>
              <a:rPr lang="ru-RU" dirty="0"/>
              <a:t> принципами, ми не </a:t>
            </a:r>
            <a:r>
              <a:rPr lang="ru-RU" dirty="0" err="1"/>
              <a:t>зможемо</a:t>
            </a:r>
            <a:r>
              <a:rPr lang="ru-RU" dirty="0"/>
              <a:t> </a:t>
            </a:r>
            <a:r>
              <a:rPr lang="ru-RU" dirty="0" err="1"/>
              <a:t>приєднатися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ЄС та </a:t>
            </a:r>
            <a:r>
              <a:rPr lang="ru-RU" dirty="0" err="1"/>
              <a:t>його</a:t>
            </a:r>
            <a:r>
              <a:rPr lang="ru-RU" dirty="0"/>
              <a:t> ринку, стара система </a:t>
            </a:r>
            <a:r>
              <a:rPr lang="ru-RU" dirty="0" err="1"/>
              <a:t>продовжуватиме</a:t>
            </a:r>
            <a:r>
              <a:rPr lang="ru-RU" dirty="0"/>
              <a:t> </a:t>
            </a:r>
            <a:r>
              <a:rPr lang="ru-RU" dirty="0" err="1"/>
              <a:t>витрачати</a:t>
            </a:r>
            <a:r>
              <a:rPr lang="ru-RU" dirty="0"/>
              <a:t> </a:t>
            </a:r>
            <a:r>
              <a:rPr lang="ru-RU" dirty="0" err="1"/>
              <a:t>енергію</a:t>
            </a:r>
            <a:r>
              <a:rPr lang="ru-RU" dirty="0"/>
              <a:t> та </a:t>
            </a:r>
            <a:r>
              <a:rPr lang="ru-RU" dirty="0" err="1"/>
              <a:t>ресурси</a:t>
            </a:r>
            <a:r>
              <a:rPr lang="ru-RU" dirty="0"/>
              <a:t>, і ми не </a:t>
            </a:r>
            <a:r>
              <a:rPr lang="ru-RU" dirty="0" err="1"/>
              <a:t>виконаємо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зобов'язань</a:t>
            </a:r>
            <a:r>
              <a:rPr lang="ru-RU" dirty="0"/>
              <a:t> в рамках </a:t>
            </a:r>
            <a:r>
              <a:rPr lang="ru-RU" dirty="0" err="1"/>
              <a:t>Паризької</a:t>
            </a:r>
            <a:r>
              <a:rPr lang="ru-RU" dirty="0"/>
              <a:t> </a:t>
            </a:r>
            <a:r>
              <a:rPr lang="ru-RU" dirty="0" err="1"/>
              <a:t>кліматичної</a:t>
            </a:r>
            <a:r>
              <a:rPr lang="ru-RU" dirty="0"/>
              <a:t> угоди.</a:t>
            </a:r>
          </a:p>
          <a:p>
            <a:r>
              <a:rPr lang="ru-RU" dirty="0" err="1"/>
              <a:t>Зрештою</a:t>
            </a:r>
            <a:r>
              <a:rPr lang="ru-RU" dirty="0"/>
              <a:t>, </a:t>
            </a:r>
            <a:r>
              <a:rPr lang="ru-RU" dirty="0" err="1"/>
              <a:t>саме</a:t>
            </a:r>
            <a:r>
              <a:rPr lang="ru-RU" dirty="0"/>
              <a:t> з </a:t>
            </a:r>
            <a:r>
              <a:rPr lang="ru-RU" dirty="0" err="1"/>
              <a:t>цих</a:t>
            </a:r>
            <a:r>
              <a:rPr lang="ru-RU" dirty="0"/>
              <a:t> причин </a:t>
            </a:r>
            <a:r>
              <a:rPr lang="ru-RU" dirty="0" err="1"/>
              <a:t>українському</a:t>
            </a:r>
            <a:r>
              <a:rPr lang="ru-RU" dirty="0"/>
              <a:t> </a:t>
            </a:r>
            <a:r>
              <a:rPr lang="ru-RU" dirty="0" err="1"/>
              <a:t>бізнесу</a:t>
            </a:r>
            <a:r>
              <a:rPr lang="ru-RU" dirty="0"/>
              <a:t> </a:t>
            </a:r>
            <a:r>
              <a:rPr lang="ru-RU" dirty="0" err="1"/>
              <a:t>доведеться</a:t>
            </a:r>
            <a:r>
              <a:rPr lang="ru-RU" dirty="0"/>
              <a:t> </a:t>
            </a:r>
            <a:r>
              <a:rPr lang="ru-RU" dirty="0" err="1"/>
              <a:t>піти</a:t>
            </a:r>
            <a:r>
              <a:rPr lang="ru-RU" dirty="0"/>
              <a:t> "зеленим шляхом",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хоче</a:t>
            </a:r>
            <a:r>
              <a:rPr lang="ru-RU" dirty="0"/>
              <a:t>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успіху</a:t>
            </a:r>
            <a:r>
              <a:rPr lang="ru-RU" dirty="0"/>
              <a:t>. </a:t>
            </a:r>
            <a:r>
              <a:rPr lang="ru-RU" dirty="0" err="1"/>
              <a:t>Вже</a:t>
            </a:r>
            <a:r>
              <a:rPr lang="ru-RU" dirty="0"/>
              <a:t> зараз стало </a:t>
            </a:r>
            <a:r>
              <a:rPr lang="ru-RU" dirty="0" err="1"/>
              <a:t>дуже</a:t>
            </a:r>
            <a:r>
              <a:rPr lang="ru-RU" dirty="0"/>
              <a:t> складно </a:t>
            </a:r>
            <a:r>
              <a:rPr lang="ru-RU" dirty="0" err="1"/>
              <a:t>отримувати</a:t>
            </a:r>
            <a:r>
              <a:rPr lang="ru-RU" dirty="0"/>
              <a:t> </a:t>
            </a:r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кошти</a:t>
            </a:r>
            <a:r>
              <a:rPr lang="ru-RU" dirty="0"/>
              <a:t> на </a:t>
            </a:r>
            <a:r>
              <a:rPr lang="ru-RU" dirty="0" err="1"/>
              <a:t>фінансовому</a:t>
            </a:r>
            <a:r>
              <a:rPr lang="ru-RU" dirty="0"/>
              <a:t> ринку без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екологічних</a:t>
            </a:r>
            <a:r>
              <a:rPr lang="ru-RU" dirty="0"/>
              <a:t>, </a:t>
            </a:r>
            <a:r>
              <a:rPr lang="ru-RU" dirty="0" err="1"/>
              <a:t>соціальних</a:t>
            </a:r>
            <a:r>
              <a:rPr lang="ru-RU" dirty="0"/>
              <a:t> та </a:t>
            </a:r>
            <a:r>
              <a:rPr lang="ru-RU" dirty="0" err="1"/>
              <a:t>управлінських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 для </a:t>
            </a:r>
            <a:r>
              <a:rPr lang="ru-RU" dirty="0" err="1"/>
              <a:t>бізнесу</a:t>
            </a:r>
            <a:r>
              <a:rPr lang="ru-RU" dirty="0"/>
              <a:t>. Без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та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рейтингів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визнаних</a:t>
            </a:r>
            <a:r>
              <a:rPr lang="ru-RU" dirty="0"/>
              <a:t> агентств </a:t>
            </a:r>
            <a:r>
              <a:rPr lang="ru-RU" dirty="0" err="1"/>
              <a:t>жодна</a:t>
            </a:r>
            <a:r>
              <a:rPr lang="ru-RU" dirty="0"/>
              <a:t> </a:t>
            </a:r>
            <a:r>
              <a:rPr lang="ru-RU" dirty="0" err="1"/>
              <a:t>біржа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фінансова</a:t>
            </a:r>
            <a:r>
              <a:rPr lang="ru-RU" dirty="0"/>
              <a:t> </a:t>
            </a:r>
            <a:r>
              <a:rPr lang="ru-RU" dirty="0" err="1"/>
              <a:t>установа</a:t>
            </a:r>
            <a:r>
              <a:rPr lang="ru-RU" dirty="0"/>
              <a:t> не </a:t>
            </a:r>
            <a:r>
              <a:rPr lang="ru-RU" dirty="0" err="1"/>
              <a:t>зможе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кредитів</a:t>
            </a:r>
            <a:r>
              <a:rPr lang="ru-RU" dirty="0"/>
              <a:t> для "зеленого переходу".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7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Електронні ресурси</a:t>
            </a:r>
            <a:endParaRPr lang="en-US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1.</a:t>
            </a:r>
            <a:r>
              <a:rPr lang="en-US" dirty="0" smtClean="0"/>
              <a:t>https</a:t>
            </a:r>
            <a:r>
              <a:rPr lang="en-US" dirty="0"/>
              <a:t>://uk.wikipedia.org/wiki/%D0%84%D0%B2%D1%80%D0%BE%D0%BF%D0%B5%D0%B9%D1%81%D1%8C%D0%BA%D0%B8%D0%B9_%D0%B7%D0%B5%D0%BB%D0%B5%D0%BD%D0%B8%D0%B9_%D0%BA%D1%83%D1%80%D1%81#/media/%D0%A4%D0%B0%D0%B9%D0%BB:European_green_deal_chart,_</a:t>
            </a:r>
            <a:r>
              <a:rPr lang="en-US" dirty="0" smtClean="0"/>
              <a:t>in_Ukrainian.png</a:t>
            </a:r>
            <a:endParaRPr lang="uk-UA" dirty="0" smtClean="0"/>
          </a:p>
          <a:p>
            <a:r>
              <a:rPr lang="uk-UA" dirty="0" smtClean="0"/>
              <a:t>2.</a:t>
            </a:r>
            <a:endParaRPr lang="en-US" dirty="0"/>
          </a:p>
          <a:p>
            <a:r>
              <a:rPr lang="uk-UA" dirty="0" smtClean="0"/>
              <a:t>3.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803" y="3947932"/>
            <a:ext cx="100965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063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747</Words>
  <Application>Microsoft Office PowerPoint</Application>
  <PresentationFormat>Широкоэкранный</PresentationFormat>
  <Paragraphs>27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Європейський зелений курс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Червень 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Європейський зелений курс: можливості та загрози для України. Аналітичний документ. – Ресурсно-аналітичний центр "Суспільство і довкілля" (2020)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Електронні ресурси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Європейський зелений курс</dc:title>
  <dc:creator>Пользователь Windows</dc:creator>
  <cp:lastModifiedBy>Пользователь Windows</cp:lastModifiedBy>
  <cp:revision>10</cp:revision>
  <dcterms:created xsi:type="dcterms:W3CDTF">2023-01-27T14:07:02Z</dcterms:created>
  <dcterms:modified xsi:type="dcterms:W3CDTF">2023-01-29T08:30:49Z</dcterms:modified>
</cp:coreProperties>
</file>