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5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3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6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9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5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8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2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8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3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4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5C450-6B39-4206-82A4-260692B67AF6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F095A-57CF-4953-97BE-B589DC33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9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118-19#n4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z0823-18#n1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118-19/paran27#n2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038-1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99-20#n863" TargetMode="External"/><Relationship Id="rId2" Type="http://schemas.openxmlformats.org/officeDocument/2006/relationships/hyperlink" Target="https://zakon.rada.gov.ua/laws/show/2155-1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2118-19#n49" TargetMode="External"/><Relationship Id="rId2" Type="http://schemas.openxmlformats.org/officeDocument/2006/relationships/hyperlink" Target="https://zakon.rada.gov.ua/laws/show/199-20#n86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199-20#n87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199-20#n87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600-2021-%D0%BF#n1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277-18#n14" TargetMode="External"/><Relationship Id="rId2" Type="http://schemas.openxmlformats.org/officeDocument/2006/relationships/hyperlink" Target="https://zakon.rada.gov.ua/laws/show/z1323-18#n1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392-20#n48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392-20#n48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9869" y="-633412"/>
            <a:ext cx="1712595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5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77" y="1341120"/>
            <a:ext cx="11275423" cy="386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99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2550" y="-819150"/>
            <a:ext cx="12087497" cy="7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9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-195263"/>
            <a:ext cx="8953500" cy="72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38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771650"/>
            <a:ext cx="950595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1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609872"/>
            <a:ext cx="1178569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9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b="1" dirty="0" err="1"/>
              <a:t>Стаття</a:t>
            </a:r>
            <a:r>
              <a:rPr lang="ru-RU" b="1" dirty="0"/>
              <a:t> 6.</a:t>
            </a:r>
            <a:r>
              <a:rPr lang="ru-RU" dirty="0"/>
              <a:t> </a:t>
            </a:r>
            <a:r>
              <a:rPr lang="ru-RU" b="1" dirty="0" err="1"/>
              <a:t>Мінімальні</a:t>
            </a:r>
            <a:r>
              <a:rPr lang="ru-RU" b="1" dirty="0"/>
              <a:t> </a:t>
            </a:r>
            <a:r>
              <a:rPr lang="ru-RU" b="1" dirty="0" err="1"/>
              <a:t>вимоги</a:t>
            </a:r>
            <a:r>
              <a:rPr lang="ru-RU" b="1" dirty="0"/>
              <a:t> до </a:t>
            </a:r>
            <a:r>
              <a:rPr lang="ru-RU" b="1" dirty="0" err="1"/>
              <a:t>енергетичної</a:t>
            </a:r>
            <a:r>
              <a:rPr lang="ru-RU" b="1" dirty="0"/>
              <a:t> </a:t>
            </a:r>
            <a:r>
              <a:rPr lang="ru-RU" b="1" dirty="0" err="1"/>
              <a:t>ефективності</a:t>
            </a:r>
            <a:r>
              <a:rPr lang="ru-RU" b="1" dirty="0"/>
              <a:t> </a:t>
            </a:r>
            <a:r>
              <a:rPr lang="ru-RU" b="1" dirty="0" err="1"/>
              <a:t>будівель</a:t>
            </a:r>
            <a:endParaRPr lang="ru-RU" b="1" dirty="0"/>
          </a:p>
          <a:p>
            <a:r>
              <a:rPr lang="ru-RU" dirty="0"/>
              <a:t>1.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розраховуються</a:t>
            </a:r>
            <a:r>
              <a:rPr lang="ru-RU" dirty="0"/>
              <a:t> за методикою, </a:t>
            </a:r>
            <a:r>
              <a:rPr lang="ru-RU" dirty="0" err="1"/>
              <a:t>передбаченою</a:t>
            </a:r>
            <a:r>
              <a:rPr lang="ru-RU" dirty="0"/>
              <a:t> </a:t>
            </a:r>
            <a:r>
              <a:rPr lang="ru-RU" u="sng" dirty="0" err="1">
                <a:hlinkClick r:id="rId2"/>
              </a:rPr>
              <a:t>частиною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першою</a:t>
            </a:r>
            <a:r>
              <a:rPr lang="ru-RU" dirty="0"/>
              <a:t> </a:t>
            </a:r>
            <a:r>
              <a:rPr lang="ru-RU" dirty="0" err="1"/>
              <a:t>статті</a:t>
            </a:r>
            <a:r>
              <a:rPr lang="ru-RU" dirty="0"/>
              <a:t> 5 </a:t>
            </a:r>
            <a:r>
              <a:rPr lang="ru-RU" dirty="0" err="1"/>
              <a:t>цього</a:t>
            </a:r>
            <a:r>
              <a:rPr lang="ru-RU" dirty="0"/>
              <a:t> Закону,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теплотехнічних</a:t>
            </a:r>
            <a:r>
              <a:rPr lang="ru-RU" dirty="0"/>
              <a:t> характеристик </a:t>
            </a:r>
            <a:r>
              <a:rPr lang="ru-RU" dirty="0" err="1"/>
              <a:t>огороджувальних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 та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)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доцільного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та </a:t>
            </a:r>
            <a:r>
              <a:rPr lang="ru-RU" dirty="0" err="1"/>
              <a:t>диференціюються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функціонального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висотності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виду </a:t>
            </a:r>
            <a:r>
              <a:rPr lang="ru-RU" dirty="0" err="1"/>
              <a:t>будівельних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(</a:t>
            </a:r>
            <a:r>
              <a:rPr lang="ru-RU" dirty="0" err="1"/>
              <a:t>нове</a:t>
            </a:r>
            <a:r>
              <a:rPr lang="ru-RU" dirty="0"/>
              <a:t> </a:t>
            </a:r>
            <a:r>
              <a:rPr lang="ru-RU" dirty="0" err="1"/>
              <a:t>будівництво</a:t>
            </a:r>
            <a:r>
              <a:rPr lang="ru-RU" dirty="0"/>
              <a:t>, </a:t>
            </a:r>
            <a:r>
              <a:rPr lang="ru-RU" dirty="0" err="1"/>
              <a:t>реконструкція</a:t>
            </a:r>
            <a:r>
              <a:rPr lang="ru-RU" dirty="0"/>
              <a:t>, </a:t>
            </a:r>
            <a:r>
              <a:rPr lang="ru-RU" dirty="0" err="1"/>
              <a:t>капітальний</a:t>
            </a:r>
            <a:r>
              <a:rPr lang="ru-RU" dirty="0"/>
              <a:t> ремонт).</a:t>
            </a:r>
          </a:p>
          <a:p>
            <a:r>
              <a:rPr lang="ru-RU" dirty="0"/>
              <a:t>3.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теплотехнічних</a:t>
            </a:r>
            <a:r>
              <a:rPr lang="ru-RU" dirty="0"/>
              <a:t> характеристик </a:t>
            </a:r>
            <a:r>
              <a:rPr lang="ru-RU" dirty="0" err="1"/>
              <a:t>огороджувальних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,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)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налаштування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регламентами і </a:t>
            </a:r>
            <a:r>
              <a:rPr lang="ru-RU" dirty="0" err="1"/>
              <a:t>нормативними</a:t>
            </a:r>
            <a:r>
              <a:rPr lang="ru-RU" dirty="0"/>
              <a:t> документами центрального органу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, та </a:t>
            </a:r>
            <a:r>
              <a:rPr lang="ru-RU" dirty="0" err="1"/>
              <a:t>переглядаються</a:t>
            </a:r>
            <a:r>
              <a:rPr lang="ru-RU" dirty="0"/>
              <a:t> не </a:t>
            </a:r>
            <a:r>
              <a:rPr lang="ru-RU" dirty="0" err="1"/>
              <a:t>менш</a:t>
            </a:r>
            <a:r>
              <a:rPr lang="ru-RU" dirty="0"/>
              <a:t> як один раз на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показника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теплотехнічних</a:t>
            </a:r>
            <a:r>
              <a:rPr lang="ru-RU" dirty="0"/>
              <a:t> характеристик </a:t>
            </a:r>
            <a:r>
              <a:rPr lang="ru-RU" dirty="0" err="1"/>
              <a:t>огороджувальних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,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)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мінімальних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становить величину, </a:t>
            </a:r>
            <a:r>
              <a:rPr lang="ru-RU" dirty="0" err="1"/>
              <a:t>більшу</a:t>
            </a:r>
            <a:r>
              <a:rPr lang="ru-RU" dirty="0"/>
              <a:t> за </a:t>
            </a:r>
            <a:r>
              <a:rPr lang="ru-RU" dirty="0" err="1"/>
              <a:t>різницю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класами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перегляду.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34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ru-RU" dirty="0"/>
              <a:t>4.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доцільний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розраховується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u="sng" dirty="0">
                <a:hlinkClick r:id="rId2"/>
              </a:rPr>
              <a:t>методики</a:t>
            </a:r>
            <a:r>
              <a:rPr lang="ru-RU" dirty="0"/>
              <a:t> 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доцільного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розробленої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Союзу,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Співтовариства</a:t>
            </a:r>
            <a:r>
              <a:rPr lang="ru-RU" dirty="0"/>
              <a:t>, </a:t>
            </a:r>
            <a:r>
              <a:rPr lang="ru-RU" dirty="0" err="1"/>
              <a:t>гармонізованих</a:t>
            </a:r>
            <a:r>
              <a:rPr lang="ru-RU" dirty="0"/>
              <a:t> </a:t>
            </a:r>
            <a:r>
              <a:rPr lang="ru-RU" dirty="0" err="1"/>
              <a:t>європейських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 </a:t>
            </a:r>
            <a:r>
              <a:rPr lang="ru-RU" dirty="0" err="1"/>
              <a:t>затвердженої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Звіт</a:t>
            </a:r>
            <a:r>
              <a:rPr lang="ru-RU" dirty="0"/>
              <a:t> про </a:t>
            </a:r>
            <a:r>
              <a:rPr lang="ru-RU" dirty="0" err="1"/>
              <a:t>вихідні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використовувалися</a:t>
            </a:r>
            <a:r>
              <a:rPr lang="ru-RU" dirty="0"/>
              <a:t> для </a:t>
            </a:r>
            <a:r>
              <a:rPr lang="ru-RU" dirty="0" err="1"/>
              <a:t>розрахунку</a:t>
            </a:r>
            <a:r>
              <a:rPr lang="ru-RU" dirty="0"/>
              <a:t>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доцільного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та </a:t>
            </a:r>
            <a:r>
              <a:rPr lang="ru-RU" dirty="0" err="1"/>
              <a:t>результати</a:t>
            </a:r>
            <a:r>
              <a:rPr lang="ru-RU" dirty="0"/>
              <a:t> таких </a:t>
            </a:r>
            <a:r>
              <a:rPr lang="ru-RU" dirty="0" err="1"/>
              <a:t>розрахунків</a:t>
            </a:r>
            <a:r>
              <a:rPr lang="ru-RU" dirty="0"/>
              <a:t> з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поясненнями</a:t>
            </a:r>
            <a:r>
              <a:rPr lang="ru-RU" dirty="0"/>
              <a:t> </a:t>
            </a:r>
            <a:r>
              <a:rPr lang="ru-RU" dirty="0" err="1"/>
              <a:t>подаються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, для </a:t>
            </a:r>
            <a:r>
              <a:rPr lang="ru-RU" dirty="0" err="1"/>
              <a:t>інформування</a:t>
            </a:r>
            <a:r>
              <a:rPr lang="ru-RU" dirty="0"/>
              <a:t> до </a:t>
            </a:r>
            <a:r>
              <a:rPr lang="ru-RU" dirty="0" err="1"/>
              <a:t>Секретаріату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Співтовариства</a:t>
            </a:r>
            <a:r>
              <a:rPr lang="ru-RU" dirty="0"/>
              <a:t> не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через </a:t>
            </a:r>
            <a:r>
              <a:rPr lang="ru-RU" dirty="0" err="1"/>
              <a:t>шість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встановлення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перегляду </a:t>
            </a:r>
            <a:r>
              <a:rPr lang="ru-RU" dirty="0" err="1"/>
              <a:t>мінімальних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39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992777" y="1480351"/>
            <a:ext cx="9292046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Центральний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орган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виконавчої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влади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забезпечує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формування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державної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політики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сфері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будівництва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забезпечує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оприлюднення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звіту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своєму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офіційному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веб-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сайті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пізніше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ніж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 десять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днів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до дня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його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подання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Секретаріату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Енергетичного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Співтовариства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6.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Клас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енергетичної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ефективності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будівель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приймаються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експлуатацію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має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бути не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нижчим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чинні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на дату початку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виконання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будівельних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робіт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мінімальні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вимоги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енергетичної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ефективності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крім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випадків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прийняття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експлуатацію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будівель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зазначених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у </a:t>
            </a:r>
            <a:r>
              <a:rPr lang="ru-RU" sz="1200" b="0" i="0" u="sng" dirty="0" err="1" smtClean="0">
                <a:solidFill>
                  <a:srgbClr val="006600"/>
                </a:solidFill>
                <a:effectLst/>
                <a:latin typeface="Times New Roman" panose="02020603050405020304" pitchFamily="18" charset="0"/>
                <a:hlinkClick r:id="rId2"/>
              </a:rPr>
              <a:t>частині</a:t>
            </a:r>
            <a:r>
              <a:rPr lang="ru-RU" sz="1200" b="0" i="0" u="sng" dirty="0" smtClean="0">
                <a:solidFill>
                  <a:srgbClr val="006600"/>
                </a:solidFill>
                <a:effectLst/>
                <a:latin typeface="Times New Roman" panose="02020603050405020304" pitchFamily="18" charset="0"/>
                <a:hlinkClick r:id="rId2"/>
              </a:rPr>
              <a:t> </a:t>
            </a:r>
            <a:r>
              <a:rPr lang="ru-RU" sz="1200" b="0" i="0" u="sng" dirty="0" err="1" smtClean="0">
                <a:solidFill>
                  <a:srgbClr val="006600"/>
                </a:solidFill>
                <a:effectLst/>
                <a:latin typeface="Times New Roman" panose="02020603050405020304" pitchFamily="18" charset="0"/>
                <a:hlinkClick r:id="rId2"/>
              </a:rPr>
              <a:t>другій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статті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2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цього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Закону).</a:t>
            </a:r>
          </a:p>
          <a:p>
            <a:pPr algn="just"/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7.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Налаштування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інженерних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систем (у тому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числі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обладнання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об’єктів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будівництва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класом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наслідків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відповідальності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) належать до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об’єктів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середніми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(СС2) та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значними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(СС3)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наслідками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здійснюється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прийняття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експлуатацію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таких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об’єктів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ru-RU" b="0" i="0" dirty="0">
              <a:solidFill>
                <a:srgbClr val="333333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80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b="1" dirty="0" err="1"/>
              <a:t>Стаття</a:t>
            </a:r>
            <a:r>
              <a:rPr lang="ru-RU" b="1" dirty="0"/>
              <a:t> 7.</a:t>
            </a:r>
            <a:r>
              <a:rPr lang="ru-RU" dirty="0"/>
              <a:t> 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є </a:t>
            </a:r>
            <a:r>
              <a:rPr lang="ru-RU" dirty="0" err="1"/>
              <a:t>обов’язковою</a:t>
            </a:r>
            <a:r>
              <a:rPr lang="ru-RU" dirty="0"/>
              <a:t> для:</a:t>
            </a:r>
          </a:p>
          <a:p>
            <a:r>
              <a:rPr lang="ru-RU" dirty="0"/>
              <a:t>1)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(нового </a:t>
            </a:r>
            <a:r>
              <a:rPr lang="ru-RU" dirty="0" err="1"/>
              <a:t>будівництва</a:t>
            </a:r>
            <a:r>
              <a:rPr lang="ru-RU" dirty="0"/>
              <a:t>, </a:t>
            </a:r>
            <a:r>
              <a:rPr lang="ru-RU" dirty="0" err="1"/>
              <a:t>реконструкції</a:t>
            </a:r>
            <a:r>
              <a:rPr lang="ru-RU" dirty="0"/>
              <a:t>, </a:t>
            </a:r>
            <a:r>
              <a:rPr lang="ru-RU" dirty="0" err="1"/>
              <a:t>капітального</a:t>
            </a:r>
            <a:r>
              <a:rPr lang="ru-RU" dirty="0"/>
              <a:t> ремонту), </a:t>
            </a:r>
            <a:r>
              <a:rPr lang="ru-RU" dirty="0" err="1"/>
              <a:t>що</a:t>
            </a:r>
            <a:r>
              <a:rPr lang="ru-RU" dirty="0"/>
              <a:t> за </a:t>
            </a:r>
            <a:r>
              <a:rPr lang="ru-RU" dirty="0" err="1"/>
              <a:t>класом</a:t>
            </a:r>
            <a:r>
              <a:rPr lang="ru-RU" dirty="0"/>
              <a:t> </a:t>
            </a:r>
            <a:r>
              <a:rPr lang="ru-RU" dirty="0" err="1"/>
              <a:t>наслідків</a:t>
            </a:r>
            <a:r>
              <a:rPr lang="ru-RU" dirty="0"/>
              <a:t> (</a:t>
            </a:r>
            <a:r>
              <a:rPr lang="ru-RU" dirty="0" err="1"/>
              <a:t>відповідальності</a:t>
            </a:r>
            <a:r>
              <a:rPr lang="ru-RU" dirty="0"/>
              <a:t>) належать до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середніми</a:t>
            </a:r>
            <a:r>
              <a:rPr lang="ru-RU" dirty="0"/>
              <a:t> (СС2) та </a:t>
            </a:r>
            <a:r>
              <a:rPr lang="ru-RU" dirty="0" err="1"/>
              <a:t>значними</a:t>
            </a:r>
            <a:r>
              <a:rPr lang="ru-RU" dirty="0"/>
              <a:t> (СС3) </a:t>
            </a:r>
            <a:r>
              <a:rPr lang="ru-RU" dirty="0" err="1"/>
              <a:t>наслідками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u="sng" dirty="0">
                <a:hlinkClick r:id="rId2"/>
              </a:rPr>
              <a:t>Закону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містобудівної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";</a:t>
            </a:r>
          </a:p>
          <a:p>
            <a:r>
              <a:rPr lang="ru-RU" dirty="0"/>
              <a:t>2)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 з </a:t>
            </a:r>
            <a:r>
              <a:rPr lang="ru-RU" dirty="0" err="1"/>
              <a:t>опалюваною</a:t>
            </a:r>
            <a:r>
              <a:rPr lang="ru-RU" dirty="0"/>
              <a:t> </a:t>
            </a:r>
            <a:r>
              <a:rPr lang="ru-RU" dirty="0" err="1"/>
              <a:t>площею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250 </a:t>
            </a:r>
            <a:r>
              <a:rPr lang="ru-RU" dirty="0" err="1"/>
              <a:t>квадратних</a:t>
            </a:r>
            <a:r>
              <a:rPr lang="ru-RU" dirty="0"/>
              <a:t> </a:t>
            </a:r>
            <a:r>
              <a:rPr lang="ru-RU" dirty="0" err="1"/>
              <a:t>метрів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часто </a:t>
            </a:r>
            <a:r>
              <a:rPr lang="ru-RU" dirty="0" err="1"/>
              <a:t>відвідують</a:t>
            </a:r>
            <a:r>
              <a:rPr lang="ru-RU" dirty="0"/>
              <a:t> </a:t>
            </a:r>
            <a:r>
              <a:rPr lang="ru-RU" dirty="0" err="1"/>
              <a:t>громадяни</a:t>
            </a:r>
            <a:r>
              <a:rPr lang="ru-RU" dirty="0"/>
              <a:t> і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опалюваною</a:t>
            </a:r>
            <a:r>
              <a:rPr lang="ru-RU" dirty="0"/>
              <a:t> </a:t>
            </a:r>
            <a:r>
              <a:rPr lang="ru-RU" dirty="0" err="1"/>
              <a:t>площею</a:t>
            </a:r>
            <a:r>
              <a:rPr lang="ru-RU" dirty="0"/>
              <a:t> </a:t>
            </a:r>
            <a:r>
              <a:rPr lang="ru-RU" dirty="0" err="1"/>
              <a:t>понад</a:t>
            </a:r>
            <a:r>
              <a:rPr lang="ru-RU" dirty="0"/>
              <a:t> 250 </a:t>
            </a:r>
            <a:r>
              <a:rPr lang="ru-RU" dirty="0" err="1"/>
              <a:t>квадратних</a:t>
            </a:r>
            <a:r>
              <a:rPr lang="ru-RU" dirty="0"/>
              <a:t> </a:t>
            </a:r>
            <a:r>
              <a:rPr lang="ru-RU" dirty="0" err="1"/>
              <a:t>метрів</a:t>
            </a:r>
            <a:r>
              <a:rPr lang="ru-RU" dirty="0"/>
              <a:t>,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розташовані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ними </a:t>
            </a:r>
            <a:r>
              <a:rPr lang="ru-RU" dirty="0" err="1"/>
              <a:t>термомодернізації</a:t>
            </a:r>
            <a:r>
              <a:rPr lang="ru-RU" dirty="0"/>
              <a:t> таких </a:t>
            </a:r>
            <a:r>
              <a:rPr lang="ru-RU" dirty="0" err="1"/>
              <a:t>будівель</a:t>
            </a:r>
            <a:r>
              <a:rPr lang="ru-RU" dirty="0"/>
              <a:t>);</a:t>
            </a:r>
          </a:p>
          <a:p>
            <a:r>
              <a:rPr lang="ru-RU" dirty="0"/>
              <a:t>4) </a:t>
            </a:r>
            <a:r>
              <a:rPr lang="ru-RU" dirty="0" err="1"/>
              <a:t>будівель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термомодернізація</a:t>
            </a:r>
            <a:r>
              <a:rPr lang="ru-RU" dirty="0"/>
              <a:t>, на яку </a:t>
            </a:r>
            <a:r>
              <a:rPr lang="ru-RU" dirty="0" err="1"/>
              <a:t>надається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підтримка</a:t>
            </a:r>
            <a:r>
              <a:rPr lang="ru-RU" dirty="0"/>
              <a:t> та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не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мінімальних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.</a:t>
            </a:r>
          </a:p>
          <a:p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dirty="0" err="1"/>
              <a:t>замовлення</a:t>
            </a:r>
            <a:r>
              <a:rPr lang="ru-RU" dirty="0"/>
              <a:t> та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замовника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2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укладення</a:t>
            </a:r>
            <a:r>
              <a:rPr lang="ru-RU" dirty="0"/>
              <a:t> </a:t>
            </a:r>
            <a:r>
              <a:rPr lang="ru-RU" dirty="0" err="1"/>
              <a:t>договорів</a:t>
            </a:r>
            <a:r>
              <a:rPr lang="ru-RU" dirty="0"/>
              <a:t> </a:t>
            </a:r>
            <a:r>
              <a:rPr lang="ru-RU" dirty="0" err="1"/>
              <a:t>купівлі</a:t>
            </a:r>
            <a:r>
              <a:rPr lang="ru-RU" dirty="0"/>
              <a:t>-продажу, найму (</a:t>
            </a:r>
            <a:r>
              <a:rPr lang="ru-RU" dirty="0" err="1"/>
              <a:t>оренди</a:t>
            </a:r>
            <a:r>
              <a:rPr lang="ru-RU" dirty="0"/>
              <a:t>)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житлового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нежитлового</a:t>
            </a:r>
            <a:r>
              <a:rPr lang="ru-RU" dirty="0"/>
              <a:t> </a:t>
            </a:r>
            <a:r>
              <a:rPr lang="ru-RU" dirty="0" err="1"/>
              <a:t>приміщення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продавець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наймодавець</a:t>
            </a:r>
            <a:r>
              <a:rPr lang="ru-RU" dirty="0"/>
              <a:t> (</a:t>
            </a:r>
            <a:r>
              <a:rPr lang="ru-RU" dirty="0" err="1"/>
              <a:t>орендодавець</a:t>
            </a:r>
            <a:r>
              <a:rPr lang="ru-RU" dirty="0"/>
              <a:t>) на </a:t>
            </a:r>
            <a:r>
              <a:rPr lang="ru-RU" dirty="0" err="1"/>
              <a:t>вимогу</a:t>
            </a:r>
            <a:r>
              <a:rPr lang="ru-RU" dirty="0"/>
              <a:t> </a:t>
            </a:r>
            <a:r>
              <a:rPr lang="ru-RU" dirty="0" err="1"/>
              <a:t>потенційного</a:t>
            </a:r>
            <a:r>
              <a:rPr lang="ru-RU" dirty="0"/>
              <a:t> </a:t>
            </a:r>
            <a:r>
              <a:rPr lang="ru-RU" dirty="0" err="1"/>
              <a:t>покупця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наймача</a:t>
            </a:r>
            <a:r>
              <a:rPr lang="ru-RU" dirty="0"/>
              <a:t> (</a:t>
            </a:r>
            <a:r>
              <a:rPr lang="ru-RU" dirty="0" err="1"/>
              <a:t>орендаря</a:t>
            </a:r>
            <a:r>
              <a:rPr lang="ru-RU" dirty="0"/>
              <a:t>)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(у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є </a:t>
            </a:r>
            <a:r>
              <a:rPr lang="ru-RU" dirty="0" err="1"/>
              <a:t>обов’язковою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проведеною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повідомити</a:t>
            </a:r>
            <a:r>
              <a:rPr lang="ru-RU" dirty="0"/>
              <a:t> про </a:t>
            </a:r>
            <a:r>
              <a:rPr lang="ru-RU" dirty="0" err="1"/>
              <a:t>відсутність</a:t>
            </a:r>
            <a:r>
              <a:rPr lang="ru-RU" dirty="0"/>
              <a:t> такого </a:t>
            </a:r>
            <a:r>
              <a:rPr lang="ru-RU" dirty="0" err="1"/>
              <a:t>сертифіката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dirty="0" err="1"/>
              <a:t>договірних</a:t>
            </a:r>
            <a:r>
              <a:rPr lang="ru-RU" dirty="0"/>
              <a:t> засадах за </a:t>
            </a:r>
            <a:r>
              <a:rPr lang="ru-RU" dirty="0" err="1"/>
              <a:t>домовленістю</a:t>
            </a:r>
            <a:r>
              <a:rPr lang="ru-RU" dirty="0"/>
              <a:t> </a:t>
            </a:r>
            <a:r>
              <a:rPr lang="ru-RU" dirty="0" err="1"/>
              <a:t>сторін</a:t>
            </a:r>
            <a:r>
              <a:rPr lang="ru-RU" dirty="0"/>
              <a:t> на </a:t>
            </a:r>
            <a:r>
              <a:rPr lang="ru-RU" dirty="0" err="1"/>
              <a:t>замовлення</a:t>
            </a:r>
            <a:r>
              <a:rPr lang="ru-RU" dirty="0"/>
              <a:t> та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r>
              <a:rPr lang="ru-RU" dirty="0"/>
              <a:t> (</a:t>
            </a:r>
            <a:r>
              <a:rPr lang="ru-RU" dirty="0" err="1"/>
              <a:t>співвласників</a:t>
            </a:r>
            <a:r>
              <a:rPr lang="ru-RU" dirty="0"/>
              <a:t>) </a:t>
            </a:r>
            <a:r>
              <a:rPr lang="ru-RU" dirty="0" err="1"/>
              <a:t>будівлі</a:t>
            </a:r>
            <a:r>
              <a:rPr lang="ru-RU" dirty="0"/>
              <a:t>, для </a:t>
            </a:r>
            <a:r>
              <a:rPr lang="ru-RU" dirty="0" err="1"/>
              <a:t>багатоквартирного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 - на </a:t>
            </a:r>
            <a:r>
              <a:rPr lang="ru-RU" dirty="0" err="1"/>
              <a:t>замовлення</a:t>
            </a:r>
            <a:r>
              <a:rPr lang="ru-RU" dirty="0"/>
              <a:t> та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r>
              <a:rPr lang="ru-RU" dirty="0"/>
              <a:t> (</a:t>
            </a:r>
            <a:r>
              <a:rPr lang="ru-RU" dirty="0" err="1"/>
              <a:t>співвласників</a:t>
            </a:r>
            <a:r>
              <a:rPr lang="ru-RU" dirty="0"/>
              <a:t>) </a:t>
            </a:r>
            <a:r>
              <a:rPr lang="ru-RU" dirty="0" err="1"/>
              <a:t>будинку</a:t>
            </a:r>
            <a:r>
              <a:rPr lang="ru-RU" dirty="0"/>
              <a:t>, </a:t>
            </a:r>
            <a:r>
              <a:rPr lang="ru-RU" dirty="0" err="1"/>
              <a:t>житлово-будівельного</a:t>
            </a:r>
            <a:r>
              <a:rPr lang="ru-RU" dirty="0"/>
              <a:t> кооперативу, </a:t>
            </a:r>
            <a:r>
              <a:rPr lang="ru-RU" dirty="0" err="1"/>
              <a:t>об’єднання</a:t>
            </a:r>
            <a:r>
              <a:rPr lang="ru-RU" dirty="0"/>
              <a:t> </a:t>
            </a:r>
            <a:r>
              <a:rPr lang="ru-RU" dirty="0" err="1"/>
              <a:t>співвласників</a:t>
            </a:r>
            <a:r>
              <a:rPr lang="ru-RU" dirty="0"/>
              <a:t> </a:t>
            </a:r>
            <a:r>
              <a:rPr lang="ru-RU" dirty="0" err="1"/>
              <a:t>багатоквартирного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, управителя </a:t>
            </a:r>
            <a:r>
              <a:rPr lang="ru-RU" dirty="0" err="1"/>
              <a:t>багатоквартирного</a:t>
            </a:r>
            <a:r>
              <a:rPr lang="ru-RU" dirty="0"/>
              <a:t> </a:t>
            </a:r>
            <a:r>
              <a:rPr lang="ru-RU" dirty="0" err="1"/>
              <a:t>будинку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пунктами 1, 2 та 3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першої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статті</a:t>
            </a:r>
            <a:r>
              <a:rPr lang="ru-RU" dirty="0"/>
              <a:t>).</a:t>
            </a:r>
          </a:p>
          <a:p>
            <a:r>
              <a:rPr lang="ru-RU" dirty="0" err="1"/>
              <a:t>Договір</a:t>
            </a:r>
            <a:r>
              <a:rPr lang="ru-RU" dirty="0"/>
              <a:t> про </a:t>
            </a:r>
            <a:r>
              <a:rPr lang="ru-RU" dirty="0" err="1"/>
              <a:t>сертифікацію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укладатися</a:t>
            </a:r>
            <a:r>
              <a:rPr lang="ru-RU" dirty="0"/>
              <a:t> в </a:t>
            </a:r>
            <a:r>
              <a:rPr lang="ru-RU" dirty="0" err="1"/>
              <a:t>електронній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через </a:t>
            </a:r>
            <a:r>
              <a:rPr lang="ru-RU" dirty="0" err="1"/>
              <a:t>електронний</a:t>
            </a:r>
            <a:r>
              <a:rPr lang="ru-RU" dirty="0"/>
              <a:t> </a:t>
            </a:r>
            <a:r>
              <a:rPr lang="ru-RU" dirty="0" err="1"/>
              <a:t>кабінет</a:t>
            </a:r>
            <a:r>
              <a:rPr lang="ru-RU" dirty="0"/>
              <a:t>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містобудування</a:t>
            </a:r>
            <a:r>
              <a:rPr lang="ru-RU" dirty="0"/>
              <a:t> </a:t>
            </a:r>
            <a:r>
              <a:rPr lang="ru-RU" dirty="0" err="1"/>
              <a:t>Єдиної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u="sng" dirty="0">
                <a:hlinkClick r:id="rId2"/>
              </a:rPr>
              <a:t>Закону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електронні</a:t>
            </a:r>
            <a:r>
              <a:rPr lang="ru-RU" dirty="0"/>
              <a:t> </a:t>
            </a:r>
            <a:r>
              <a:rPr lang="ru-RU" dirty="0" err="1"/>
              <a:t>довірчі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".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Частину</a:t>
            </a:r>
            <a:r>
              <a:rPr lang="ru-RU" i="1" dirty="0"/>
              <a:t> другу </a:t>
            </a:r>
            <a:r>
              <a:rPr lang="ru-RU" i="1" dirty="0" err="1"/>
              <a:t>статті</a:t>
            </a:r>
            <a:r>
              <a:rPr lang="ru-RU" i="1" dirty="0"/>
              <a:t> 7 </a:t>
            </a:r>
            <a:r>
              <a:rPr lang="ru-RU" i="1" dirty="0" err="1"/>
              <a:t>доповнено</a:t>
            </a:r>
            <a:r>
              <a:rPr lang="ru-RU" i="1" dirty="0"/>
              <a:t> </a:t>
            </a:r>
            <a:r>
              <a:rPr lang="ru-RU" i="1" dirty="0" err="1"/>
              <a:t>абзацом</a:t>
            </a:r>
            <a:r>
              <a:rPr lang="ru-RU" i="1" dirty="0"/>
              <a:t> другим </a:t>
            </a:r>
            <a:r>
              <a:rPr lang="ru-RU" i="1" dirty="0" err="1"/>
              <a:t>згідно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Законом </a:t>
            </a:r>
            <a:r>
              <a:rPr lang="ru-RU" i="1" u="sng" dirty="0">
                <a:hlinkClick r:id="rId3"/>
              </a:rPr>
              <a:t>№ 199-</a:t>
            </a:r>
            <a:r>
              <a:rPr lang="en-US" i="1" u="sng" dirty="0">
                <a:hlinkClick r:id="rId3"/>
              </a:rPr>
              <a:t>IX </a:t>
            </a:r>
            <a:r>
              <a:rPr lang="ru-RU" i="1" u="sng" dirty="0" err="1">
                <a:hlinkClick r:id="rId3"/>
              </a:rPr>
              <a:t>від</a:t>
            </a:r>
            <a:r>
              <a:rPr lang="ru-RU" i="1" u="sng" dirty="0">
                <a:hlinkClick r:id="rId3"/>
              </a:rPr>
              <a:t> 17.10.2019</a:t>
            </a:r>
            <a:r>
              <a:rPr lang="ru-RU" i="1" dirty="0"/>
              <a:t>}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обов’язковій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,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рішенням</a:t>
            </a:r>
            <a:r>
              <a:rPr lang="ru-RU" dirty="0"/>
              <a:t> </a:t>
            </a:r>
            <a:r>
              <a:rPr lang="ru-RU" dirty="0" err="1"/>
              <a:t>власника</a:t>
            </a:r>
            <a:r>
              <a:rPr lang="ru-RU" dirty="0"/>
              <a:t> (</a:t>
            </a:r>
            <a:r>
              <a:rPr lang="ru-RU" dirty="0" err="1"/>
              <a:t>співвласників</a:t>
            </a:r>
            <a:r>
              <a:rPr lang="ru-RU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12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/>
              <a:t>4.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для </a:t>
            </a:r>
            <a:r>
              <a:rPr lang="ru-RU" dirty="0" err="1"/>
              <a:t>термомодернізації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наслідком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не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мінімальних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термомодернізація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шляхом </a:t>
            </a:r>
            <a:r>
              <a:rPr lang="ru-RU" dirty="0" err="1"/>
              <a:t>реконструкції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капітального</a:t>
            </a:r>
            <a:r>
              <a:rPr lang="ru-RU" dirty="0"/>
              <a:t> ремонту)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.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термомодернізація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шляхом </a:t>
            </a:r>
            <a:r>
              <a:rPr lang="ru-RU" dirty="0" err="1"/>
              <a:t>реконструкції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капітального</a:t>
            </a:r>
            <a:r>
              <a:rPr lang="ru-RU" dirty="0"/>
              <a:t> ремонту,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розроблення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на </a:t>
            </a:r>
            <a:r>
              <a:rPr lang="ru-RU" dirty="0" err="1"/>
              <a:t>будівництво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67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/>
              <a:t>6.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енергоаудитором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є </a:t>
            </a:r>
            <a:r>
              <a:rPr lang="ru-RU" dirty="0" err="1"/>
              <a:t>незалежним</a:t>
            </a:r>
            <a:r>
              <a:rPr lang="ru-RU" dirty="0"/>
              <a:t>, не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конфлікту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 та прямо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опосередковано</a:t>
            </a:r>
            <a:r>
              <a:rPr lang="ru-RU" dirty="0"/>
              <a:t> не </a:t>
            </a:r>
            <a:r>
              <a:rPr lang="ru-RU" dirty="0" err="1"/>
              <a:t>заінтересований</a:t>
            </a:r>
            <a:r>
              <a:rPr lang="ru-RU" dirty="0"/>
              <a:t> 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.</a:t>
            </a:r>
          </a:p>
          <a:p>
            <a:r>
              <a:rPr lang="ru-RU" dirty="0"/>
              <a:t>7. За результатами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.</a:t>
            </a:r>
          </a:p>
          <a:p>
            <a:r>
              <a:rPr lang="ru-RU" dirty="0" err="1"/>
              <a:t>Витяг</a:t>
            </a:r>
            <a:r>
              <a:rPr lang="ru-RU" dirty="0"/>
              <a:t> з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клас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розміщується</a:t>
            </a:r>
            <a:r>
              <a:rPr lang="ru-RU" dirty="0"/>
              <a:t> у доступному для </a:t>
            </a:r>
            <a:r>
              <a:rPr lang="ru-RU" dirty="0" err="1"/>
              <a:t>ознайомлення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 </a:t>
            </a:r>
            <a:r>
              <a:rPr lang="ru-RU" dirty="0" err="1"/>
              <a:t>місці</a:t>
            </a:r>
            <a:r>
              <a:rPr lang="ru-RU" dirty="0"/>
              <a:t> у </a:t>
            </a:r>
            <a:r>
              <a:rPr lang="ru-RU" dirty="0" err="1"/>
              <a:t>будівлі</a:t>
            </a:r>
            <a:r>
              <a:rPr lang="ru-RU" dirty="0"/>
              <a:t>, яку часто </a:t>
            </a:r>
            <a:r>
              <a:rPr lang="ru-RU" dirty="0" err="1"/>
              <a:t>відвідують</a:t>
            </a:r>
            <a:r>
              <a:rPr lang="ru-RU" dirty="0"/>
              <a:t> </a:t>
            </a:r>
            <a:r>
              <a:rPr lang="ru-RU" dirty="0" err="1"/>
              <a:t>громадяни</a:t>
            </a:r>
            <a:r>
              <a:rPr lang="ru-RU" dirty="0"/>
              <a:t> та </a:t>
            </a:r>
            <a:r>
              <a:rPr lang="ru-RU" dirty="0" err="1"/>
              <a:t>сертифікація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є </a:t>
            </a:r>
            <a:r>
              <a:rPr lang="ru-RU" dirty="0" err="1"/>
              <a:t>обов’язковою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цього</a:t>
            </a:r>
            <a:r>
              <a:rPr lang="ru-RU" dirty="0"/>
              <a:t> Закону.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16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Стаття</a:t>
            </a:r>
            <a:r>
              <a:rPr lang="ru-RU" b="1" dirty="0" smtClean="0"/>
              <a:t> 8.</a:t>
            </a:r>
            <a:r>
              <a:rPr lang="ru-RU" dirty="0" smtClean="0"/>
              <a:t> </a:t>
            </a:r>
            <a:r>
              <a:rPr lang="ru-RU" dirty="0" err="1" smtClean="0"/>
              <a:t>Енергетичний</a:t>
            </a:r>
            <a:r>
              <a:rPr lang="ru-RU" dirty="0" smtClean="0"/>
              <a:t> </a:t>
            </a:r>
            <a:r>
              <a:rPr lang="ru-RU" dirty="0" err="1" smtClean="0"/>
              <a:t>сертифікат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В </a:t>
            </a:r>
            <a:r>
              <a:rPr lang="ru-RU" dirty="0" err="1"/>
              <a:t>енергетичному</a:t>
            </a:r>
            <a:r>
              <a:rPr lang="ru-RU" dirty="0"/>
              <a:t> </a:t>
            </a:r>
            <a:r>
              <a:rPr lang="ru-RU" dirty="0" err="1"/>
              <a:t>сертифікаті</a:t>
            </a:r>
            <a:r>
              <a:rPr lang="ru-RU" dirty="0"/>
              <a:t> </a:t>
            </a:r>
            <a:r>
              <a:rPr lang="ru-RU" dirty="0" err="1"/>
              <a:t>зазначаються</a:t>
            </a:r>
            <a:r>
              <a:rPr lang="ru-RU" dirty="0"/>
              <a:t>:</a:t>
            </a:r>
          </a:p>
          <a:p>
            <a:r>
              <a:rPr lang="ru-RU" dirty="0"/>
              <a:t>1) адреса (</a:t>
            </a:r>
            <a:r>
              <a:rPr lang="ru-RU" dirty="0" err="1"/>
              <a:t>місцезнаходження</a:t>
            </a:r>
            <a:r>
              <a:rPr lang="ru-RU" dirty="0"/>
              <a:t>) </a:t>
            </a:r>
            <a:r>
              <a:rPr lang="ru-RU" dirty="0" err="1"/>
              <a:t>будівлі</a:t>
            </a:r>
            <a:r>
              <a:rPr lang="ru-RU" dirty="0"/>
              <a:t> та </a:t>
            </a:r>
            <a:r>
              <a:rPr lang="ru-RU" dirty="0" err="1"/>
              <a:t>ідентифікатор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закінченого</a:t>
            </a:r>
            <a:r>
              <a:rPr lang="ru-RU" dirty="0"/>
              <a:t> </a:t>
            </a:r>
            <a:r>
              <a:rPr lang="ru-RU" dirty="0" err="1"/>
              <a:t>будівництвом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(для </a:t>
            </a:r>
            <a:r>
              <a:rPr lang="ru-RU" dirty="0" err="1"/>
              <a:t>об’єктів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присвоєно</a:t>
            </a:r>
            <a:r>
              <a:rPr lang="ru-RU" dirty="0"/>
              <a:t> </a:t>
            </a:r>
            <a:r>
              <a:rPr lang="ru-RU" dirty="0" err="1"/>
              <a:t>ідентифікатор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закінченого</a:t>
            </a:r>
            <a:r>
              <a:rPr lang="ru-RU" dirty="0"/>
              <a:t> </a:t>
            </a:r>
            <a:r>
              <a:rPr lang="ru-RU" dirty="0" err="1"/>
              <a:t>будівництвом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до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);</a:t>
            </a:r>
          </a:p>
          <a:p>
            <a:r>
              <a:rPr lang="ru-RU" i="1" dirty="0"/>
              <a:t>{Пункт 1 </a:t>
            </a:r>
            <a:r>
              <a:rPr lang="ru-RU" i="1" dirty="0" err="1"/>
              <a:t>частини</a:t>
            </a:r>
            <a:r>
              <a:rPr lang="ru-RU" i="1" dirty="0"/>
              <a:t> </a:t>
            </a:r>
            <a:r>
              <a:rPr lang="ru-RU" i="1" dirty="0" err="1"/>
              <a:t>першої</a:t>
            </a:r>
            <a:r>
              <a:rPr lang="ru-RU" i="1" dirty="0"/>
              <a:t> </a:t>
            </a:r>
            <a:r>
              <a:rPr lang="ru-RU" i="1" dirty="0" err="1"/>
              <a:t>статті</a:t>
            </a:r>
            <a:r>
              <a:rPr lang="ru-RU" i="1" dirty="0"/>
              <a:t> 8 в </a:t>
            </a:r>
            <a:r>
              <a:rPr lang="ru-RU" i="1" dirty="0" err="1"/>
              <a:t>редакції</a:t>
            </a:r>
            <a:r>
              <a:rPr lang="ru-RU" i="1" dirty="0"/>
              <a:t> Закону </a:t>
            </a:r>
            <a:r>
              <a:rPr lang="ru-RU" i="1" u="sng" dirty="0">
                <a:hlinkClick r:id="rId2"/>
              </a:rPr>
              <a:t>№ 199-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17.10.2019</a:t>
            </a:r>
            <a:r>
              <a:rPr lang="ru-RU" i="1" dirty="0"/>
              <a:t>}</a:t>
            </a:r>
            <a:endParaRPr lang="ru-RU" dirty="0"/>
          </a:p>
          <a:p>
            <a:r>
              <a:rPr lang="ru-RU" dirty="0"/>
              <a:t>2)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визначений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методики, </a:t>
            </a:r>
            <a:r>
              <a:rPr lang="ru-RU" dirty="0" err="1"/>
              <a:t>передбаченої</a:t>
            </a:r>
            <a:r>
              <a:rPr lang="ru-RU" dirty="0"/>
              <a:t> </a:t>
            </a:r>
            <a:r>
              <a:rPr lang="ru-RU" u="sng" dirty="0" err="1">
                <a:hlinkClick r:id="rId3"/>
              </a:rPr>
              <a:t>частиною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першою</a:t>
            </a:r>
            <a:r>
              <a:rPr lang="ru-RU" dirty="0"/>
              <a:t> </a:t>
            </a:r>
            <a:r>
              <a:rPr lang="ru-RU" dirty="0" err="1"/>
              <a:t>статті</a:t>
            </a:r>
            <a:r>
              <a:rPr lang="ru-RU" dirty="0"/>
              <a:t> 5 </a:t>
            </a:r>
            <a:r>
              <a:rPr lang="ru-RU" dirty="0" err="1"/>
              <a:t>цього</a:t>
            </a:r>
            <a:r>
              <a:rPr lang="ru-RU" dirty="0"/>
              <a:t> Закону,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зазначенням</a:t>
            </a:r>
            <a:r>
              <a:rPr lang="ru-RU" dirty="0"/>
              <a:t> року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встановленим</a:t>
            </a:r>
            <a:r>
              <a:rPr lang="ru-RU" dirty="0"/>
              <a:t> </a:t>
            </a:r>
            <a:r>
              <a:rPr lang="ru-RU" dirty="0" err="1"/>
              <a:t>мінімальним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функціональне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та </a:t>
            </a:r>
            <a:r>
              <a:rPr lang="ru-RU" dirty="0" err="1"/>
              <a:t>конструкцію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поверхів</a:t>
            </a:r>
            <a:r>
              <a:rPr lang="ru-RU" dirty="0"/>
              <a:t>, </a:t>
            </a:r>
            <a:r>
              <a:rPr lang="ru-RU" dirty="0" err="1"/>
              <a:t>об’єм</a:t>
            </a:r>
            <a:r>
              <a:rPr lang="ru-RU" dirty="0"/>
              <a:t> та </a:t>
            </a:r>
            <a:r>
              <a:rPr lang="ru-RU" dirty="0" err="1"/>
              <a:t>загальну</a:t>
            </a:r>
            <a:r>
              <a:rPr lang="ru-RU" dirty="0"/>
              <a:t> </a:t>
            </a:r>
            <a:r>
              <a:rPr lang="ru-RU" dirty="0" err="1"/>
              <a:t>площу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мінімальні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фактичні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проектні</a:t>
            </a:r>
            <a:r>
              <a:rPr lang="ru-RU" dirty="0"/>
              <a:t> характеристики </a:t>
            </a:r>
            <a:r>
              <a:rPr lang="ru-RU" dirty="0" err="1"/>
              <a:t>огороджувальних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 та </a:t>
            </a:r>
            <a:r>
              <a:rPr lang="ru-RU" dirty="0" err="1"/>
              <a:t>інженерних</a:t>
            </a:r>
            <a:r>
              <a:rPr lang="ru-RU" dirty="0"/>
              <a:t> систем </a:t>
            </a:r>
            <a:r>
              <a:rPr lang="ru-RU" dirty="0" err="1"/>
              <a:t>будівлі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фактичне</a:t>
            </a:r>
            <a:r>
              <a:rPr lang="ru-RU" dirty="0"/>
              <a:t> </a:t>
            </a:r>
            <a:r>
              <a:rPr lang="ru-RU" dirty="0" err="1"/>
              <a:t>питоме</a:t>
            </a:r>
            <a:r>
              <a:rPr lang="ru-RU" dirty="0"/>
              <a:t> </a:t>
            </a:r>
            <a:r>
              <a:rPr lang="ru-RU" dirty="0" err="1"/>
              <a:t>енергоспоживання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нового </a:t>
            </a:r>
            <a:r>
              <a:rPr lang="ru-RU" dirty="0" err="1"/>
              <a:t>будівництва</a:t>
            </a:r>
            <a:r>
              <a:rPr lang="ru-RU" dirty="0"/>
              <a:t>);</a:t>
            </a:r>
          </a:p>
          <a:p>
            <a:r>
              <a:rPr lang="ru-RU" dirty="0"/>
              <a:t>7) </a:t>
            </a:r>
            <a:r>
              <a:rPr lang="ru-RU" dirty="0" err="1"/>
              <a:t>рекомендації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(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)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) в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доцільний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враховують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кліматичні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, є </a:t>
            </a:r>
            <a:r>
              <a:rPr lang="ru-RU" dirty="0" err="1"/>
              <a:t>технічно</a:t>
            </a:r>
            <a:r>
              <a:rPr lang="ru-RU" dirty="0"/>
              <a:t> та </a:t>
            </a:r>
            <a:r>
              <a:rPr lang="ru-RU" dirty="0" err="1"/>
              <a:t>економічно</a:t>
            </a:r>
            <a:r>
              <a:rPr lang="ru-RU" dirty="0"/>
              <a:t> </a:t>
            </a:r>
            <a:r>
              <a:rPr lang="ru-RU" dirty="0" err="1"/>
              <a:t>обґрунтованими</a:t>
            </a:r>
            <a:r>
              <a:rPr lang="ru-RU" dirty="0"/>
              <a:t> та в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зазначаються</a:t>
            </a:r>
            <a:r>
              <a:rPr lang="ru-RU" dirty="0"/>
              <a:t> заходи,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здійснити</a:t>
            </a:r>
            <a:r>
              <a:rPr lang="ru-RU" dirty="0"/>
              <a:t> для </a:t>
            </a:r>
            <a:r>
              <a:rPr lang="ru-RU" dirty="0" err="1"/>
              <a:t>реалізації</a:t>
            </a:r>
            <a:r>
              <a:rPr lang="ru-RU" dirty="0"/>
              <a:t> таких </a:t>
            </a:r>
            <a:r>
              <a:rPr lang="ru-RU" dirty="0" err="1"/>
              <a:t>рекомендацій</a:t>
            </a:r>
            <a:r>
              <a:rPr lang="ru-RU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96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/>
              <a:t>9)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парникових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;</a:t>
            </a:r>
          </a:p>
          <a:p>
            <a:r>
              <a:rPr lang="ru-RU" dirty="0"/>
              <a:t>10)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детальних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, </a:t>
            </a:r>
            <a:r>
              <a:rPr lang="ru-RU" dirty="0" err="1"/>
              <a:t>зазначених</a:t>
            </a:r>
            <a:r>
              <a:rPr lang="ru-RU" dirty="0"/>
              <a:t> у </a:t>
            </a:r>
            <a:r>
              <a:rPr lang="ru-RU" dirty="0" err="1"/>
              <a:t>сертифікаті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економічну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викладених</a:t>
            </a:r>
            <a:r>
              <a:rPr lang="ru-RU" dirty="0"/>
              <a:t> у такому </a:t>
            </a:r>
            <a:r>
              <a:rPr lang="ru-RU" dirty="0" err="1"/>
              <a:t>сертифікаті</a:t>
            </a:r>
            <a:r>
              <a:rPr lang="ru-RU" dirty="0"/>
              <a:t> </a:t>
            </a:r>
            <a:r>
              <a:rPr lang="ru-RU" dirty="0" err="1"/>
              <a:t>рекомендацій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(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)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відокремлених</a:t>
            </a:r>
            <a:r>
              <a:rPr lang="ru-RU" dirty="0"/>
              <a:t> </a:t>
            </a:r>
            <a:r>
              <a:rPr lang="ru-RU" dirty="0" err="1"/>
              <a:t>частин</a:t>
            </a:r>
            <a:r>
              <a:rPr lang="ru-RU" dirty="0"/>
              <a:t>;</a:t>
            </a:r>
          </a:p>
          <a:p>
            <a:r>
              <a:rPr lang="ru-RU" dirty="0"/>
              <a:t>11) </a:t>
            </a:r>
            <a:r>
              <a:rPr lang="ru-RU" dirty="0" err="1"/>
              <a:t>реєстраційний</a:t>
            </a:r>
            <a:r>
              <a:rPr lang="ru-RU" dirty="0"/>
              <a:t> номер та дата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 в </a:t>
            </a:r>
            <a:r>
              <a:rPr lang="ru-RU" dirty="0" err="1"/>
              <a:t>Єдиній</a:t>
            </a:r>
            <a:r>
              <a:rPr lang="ru-RU" dirty="0"/>
              <a:t> </a:t>
            </a:r>
            <a:r>
              <a:rPr lang="ru-RU" dirty="0" err="1"/>
              <a:t>державній</a:t>
            </a:r>
            <a:r>
              <a:rPr lang="ru-RU" dirty="0"/>
              <a:t> </a:t>
            </a:r>
            <a:r>
              <a:rPr lang="ru-RU" dirty="0" err="1"/>
              <a:t>електронній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;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Частину</a:t>
            </a:r>
            <a:r>
              <a:rPr lang="ru-RU" i="1" dirty="0"/>
              <a:t> першу </a:t>
            </a:r>
            <a:r>
              <a:rPr lang="ru-RU" i="1" dirty="0" err="1"/>
              <a:t>статті</a:t>
            </a:r>
            <a:r>
              <a:rPr lang="ru-RU" i="1" dirty="0"/>
              <a:t> 8 </a:t>
            </a:r>
            <a:r>
              <a:rPr lang="ru-RU" i="1" dirty="0" err="1"/>
              <a:t>доповнено</a:t>
            </a:r>
            <a:r>
              <a:rPr lang="ru-RU" i="1" dirty="0"/>
              <a:t> пунктом 11 </a:t>
            </a:r>
            <a:r>
              <a:rPr lang="ru-RU" i="1" dirty="0" err="1"/>
              <a:t>згідно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Законом </a:t>
            </a:r>
            <a:r>
              <a:rPr lang="ru-RU" i="1" u="sng" dirty="0">
                <a:hlinkClick r:id="rId2"/>
              </a:rPr>
              <a:t>№ 199-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17.10.2019</a:t>
            </a:r>
            <a:r>
              <a:rPr lang="ru-RU" i="1" dirty="0"/>
              <a:t>}</a:t>
            </a:r>
            <a:endParaRPr lang="ru-RU" dirty="0"/>
          </a:p>
          <a:p>
            <a:r>
              <a:rPr lang="ru-RU" dirty="0"/>
              <a:t>12)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затверджується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.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Частину</a:t>
            </a:r>
            <a:r>
              <a:rPr lang="ru-RU" i="1" dirty="0"/>
              <a:t> першу </a:t>
            </a:r>
            <a:r>
              <a:rPr lang="ru-RU" i="1" dirty="0" err="1"/>
              <a:t>статті</a:t>
            </a:r>
            <a:r>
              <a:rPr lang="ru-RU" i="1" dirty="0"/>
              <a:t> 8 </a:t>
            </a:r>
            <a:r>
              <a:rPr lang="ru-RU" i="1" dirty="0" err="1"/>
              <a:t>доповнено</a:t>
            </a:r>
            <a:r>
              <a:rPr lang="ru-RU" i="1" dirty="0"/>
              <a:t> пунктом 12 </a:t>
            </a:r>
            <a:r>
              <a:rPr lang="ru-RU" i="1" dirty="0" err="1"/>
              <a:t>згідно</a:t>
            </a:r>
            <a:r>
              <a:rPr lang="ru-RU" i="1" dirty="0"/>
              <a:t> </a:t>
            </a:r>
            <a:r>
              <a:rPr lang="ru-RU" i="1" dirty="0" err="1"/>
              <a:t>із</a:t>
            </a:r>
            <a:r>
              <a:rPr lang="ru-RU" i="1" dirty="0"/>
              <a:t> Законом </a:t>
            </a:r>
            <a:r>
              <a:rPr lang="ru-RU" i="1" u="sng" dirty="0">
                <a:hlinkClick r:id="rId2"/>
              </a:rPr>
              <a:t>№ 199-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17.10.2019</a:t>
            </a:r>
            <a:r>
              <a:rPr lang="ru-RU" i="1" dirty="0"/>
              <a:t>}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0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/>
              <a:t>2. </a:t>
            </a:r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є </a:t>
            </a:r>
            <a:r>
              <a:rPr lang="ru-RU" dirty="0" err="1"/>
              <a:t>складовою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на </a:t>
            </a:r>
            <a:r>
              <a:rPr lang="ru-RU" dirty="0" err="1"/>
              <a:t>будівництво</a:t>
            </a:r>
            <a:r>
              <a:rPr lang="ru-RU" dirty="0"/>
              <a:t>. У </a:t>
            </a:r>
            <a:r>
              <a:rPr lang="ru-RU" dirty="0" err="1"/>
              <a:t>матеріалах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зберігається</a:t>
            </a:r>
            <a:r>
              <a:rPr lang="ru-RU" dirty="0"/>
              <a:t> </a:t>
            </a:r>
            <a:r>
              <a:rPr lang="ru-RU" dirty="0" err="1"/>
              <a:t>роздрукована</a:t>
            </a:r>
            <a:r>
              <a:rPr lang="ru-RU" dirty="0"/>
              <a:t> </a:t>
            </a:r>
            <a:r>
              <a:rPr lang="ru-RU" dirty="0" err="1"/>
              <a:t>копія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засвідчена</a:t>
            </a:r>
            <a:r>
              <a:rPr lang="ru-RU" dirty="0"/>
              <a:t> особою, яка </a:t>
            </a:r>
            <a:r>
              <a:rPr lang="ru-RU" dirty="0" err="1"/>
              <a:t>склала</a:t>
            </a:r>
            <a:r>
              <a:rPr lang="ru-RU" dirty="0"/>
              <a:t>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.</a:t>
            </a:r>
          </a:p>
          <a:p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є </a:t>
            </a:r>
            <a:r>
              <a:rPr lang="ru-RU" dirty="0" err="1"/>
              <a:t>складовою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будівельного</a:t>
            </a:r>
            <a:r>
              <a:rPr lang="ru-RU" dirty="0"/>
              <a:t> паспорта </a:t>
            </a:r>
            <a:r>
              <a:rPr lang="ru-RU" dirty="0" err="1"/>
              <a:t>об’єкта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, </a:t>
            </a:r>
            <a:r>
              <a:rPr lang="ru-RU" dirty="0" err="1"/>
              <a:t>передбаченого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. Строк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становить десять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</a:t>
            </a:r>
            <a:r>
              <a:rPr lang="ru-RU" dirty="0" err="1"/>
              <a:t>вважається</a:t>
            </a:r>
            <a:r>
              <a:rPr lang="ru-RU" dirty="0"/>
              <a:t> таким,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втратив</a:t>
            </a:r>
            <a:r>
              <a:rPr lang="ru-RU" dirty="0"/>
              <a:t> </a:t>
            </a:r>
            <a:r>
              <a:rPr lang="ru-RU" dirty="0" err="1"/>
              <a:t>чинність</a:t>
            </a:r>
            <a:r>
              <a:rPr lang="ru-RU" dirty="0"/>
              <a:t> до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/>
              <a:t>встановленого</a:t>
            </a:r>
            <a:r>
              <a:rPr lang="ru-RU" dirty="0"/>
              <a:t> строку </a:t>
            </a:r>
            <a:r>
              <a:rPr lang="ru-RU" dirty="0" err="1"/>
              <a:t>дії</a:t>
            </a:r>
            <a:r>
              <a:rPr lang="ru-RU" dirty="0"/>
              <a:t>,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складення</a:t>
            </a:r>
            <a:r>
              <a:rPr lang="ru-RU" dirty="0"/>
              <a:t> для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нового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сертифіката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Енергетичний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</a:t>
            </a:r>
            <a:r>
              <a:rPr lang="ru-RU" dirty="0" err="1"/>
              <a:t>виготовляється</a:t>
            </a:r>
            <a:r>
              <a:rPr lang="ru-RU" dirty="0"/>
              <a:t> </a:t>
            </a:r>
            <a:r>
              <a:rPr lang="ru-RU" dirty="0" err="1"/>
              <a:t>енергоаудитором</a:t>
            </a:r>
            <a:r>
              <a:rPr lang="ru-RU" dirty="0"/>
              <a:t>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Єдиної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та з </a:t>
            </a:r>
            <a:r>
              <a:rPr lang="ru-RU" dirty="0" err="1"/>
              <a:t>присвоєнням</a:t>
            </a:r>
            <a:r>
              <a:rPr lang="ru-RU" dirty="0"/>
              <a:t> </a:t>
            </a:r>
            <a:r>
              <a:rPr lang="ru-RU" dirty="0" err="1"/>
              <a:t>реєстраційного</a:t>
            </a:r>
            <a:r>
              <a:rPr lang="ru-RU" dirty="0"/>
              <a:t> номера в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системі</a:t>
            </a:r>
            <a:r>
              <a:rPr lang="ru-RU" dirty="0"/>
              <a:t>. Доступ до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ru-RU" dirty="0" err="1"/>
              <a:t>сертифікатів</a:t>
            </a:r>
            <a:r>
              <a:rPr lang="ru-RU" dirty="0"/>
              <a:t> є </a:t>
            </a:r>
            <a:r>
              <a:rPr lang="ru-RU" dirty="0" err="1"/>
              <a:t>відкритим</a:t>
            </a:r>
            <a:r>
              <a:rPr lang="ru-RU" dirty="0"/>
              <a:t> та </a:t>
            </a:r>
            <a:r>
              <a:rPr lang="ru-RU" dirty="0" err="1"/>
              <a:t>безоплатним</a:t>
            </a:r>
            <a:r>
              <a:rPr lang="ru-RU" dirty="0"/>
              <a:t> через портал </a:t>
            </a:r>
            <a:r>
              <a:rPr lang="ru-RU" dirty="0" err="1"/>
              <a:t>Єдиної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.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Частина</a:t>
            </a:r>
            <a:r>
              <a:rPr lang="ru-RU" i="1" dirty="0"/>
              <a:t> </a:t>
            </a:r>
            <a:r>
              <a:rPr lang="ru-RU" i="1" dirty="0" err="1"/>
              <a:t>третя</a:t>
            </a:r>
            <a:r>
              <a:rPr lang="ru-RU" i="1" dirty="0"/>
              <a:t> </a:t>
            </a:r>
            <a:r>
              <a:rPr lang="ru-RU" i="1" dirty="0" err="1"/>
              <a:t>статті</a:t>
            </a:r>
            <a:r>
              <a:rPr lang="ru-RU" i="1" dirty="0"/>
              <a:t> 8 в </a:t>
            </a:r>
            <a:r>
              <a:rPr lang="ru-RU" i="1" dirty="0" err="1"/>
              <a:t>редакції</a:t>
            </a:r>
            <a:r>
              <a:rPr lang="ru-RU" i="1" dirty="0"/>
              <a:t> Закону </a:t>
            </a:r>
            <a:r>
              <a:rPr lang="ru-RU" i="1" u="sng" dirty="0">
                <a:hlinkClick r:id="rId2"/>
              </a:rPr>
              <a:t>№ 199-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17.10.2019</a:t>
            </a:r>
            <a:r>
              <a:rPr lang="ru-RU" i="1" dirty="0"/>
              <a:t>}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756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34334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/>
              <a:t>Стаття</a:t>
            </a:r>
            <a:r>
              <a:rPr lang="ru-RU" b="1" dirty="0"/>
              <a:t> 9.</a:t>
            </a:r>
            <a:r>
              <a:rPr lang="ru-RU" dirty="0"/>
              <a:t> </a:t>
            </a:r>
            <a:r>
              <a:rPr lang="ru-RU" b="1" i="1" dirty="0" err="1"/>
              <a:t>Професійна</a:t>
            </a:r>
            <a:r>
              <a:rPr lang="ru-RU" b="1" i="1" dirty="0"/>
              <a:t> </a:t>
            </a:r>
            <a:r>
              <a:rPr lang="ru-RU" b="1" i="1" dirty="0" err="1"/>
              <a:t>атестація</a:t>
            </a:r>
            <a:r>
              <a:rPr lang="ru-RU" b="1" i="1" dirty="0"/>
              <a:t> </a:t>
            </a:r>
            <a:r>
              <a:rPr lang="ru-RU" b="1" i="1" dirty="0" err="1"/>
              <a:t>осіб</a:t>
            </a:r>
            <a:r>
              <a:rPr lang="ru-RU" b="1" i="1" dirty="0"/>
              <a:t>, </a:t>
            </a:r>
            <a:r>
              <a:rPr lang="ru-RU" b="1" i="1" dirty="0" err="1"/>
              <a:t>які</a:t>
            </a:r>
            <a:r>
              <a:rPr lang="ru-RU" b="1" i="1" dirty="0"/>
              <a:t> </a:t>
            </a:r>
            <a:r>
              <a:rPr lang="ru-RU" b="1" i="1" dirty="0" err="1"/>
              <a:t>мають</a:t>
            </a:r>
            <a:r>
              <a:rPr lang="ru-RU" b="1" i="1" dirty="0"/>
              <a:t> </a:t>
            </a:r>
            <a:r>
              <a:rPr lang="ru-RU" b="1" i="1" dirty="0" err="1"/>
              <a:t>намір</a:t>
            </a:r>
            <a:r>
              <a:rPr lang="ru-RU" b="1" i="1" dirty="0"/>
              <a:t> </a:t>
            </a:r>
            <a:r>
              <a:rPr lang="ru-RU" b="1" i="1" dirty="0" err="1"/>
              <a:t>провадити</a:t>
            </a:r>
            <a:r>
              <a:rPr lang="ru-RU" b="1" i="1" dirty="0"/>
              <a:t> </a:t>
            </a:r>
            <a:r>
              <a:rPr lang="ru-RU" b="1" i="1" dirty="0" err="1"/>
              <a:t>діяльність</a:t>
            </a:r>
            <a:r>
              <a:rPr lang="ru-RU" b="1" i="1" dirty="0"/>
              <a:t> </a:t>
            </a:r>
            <a:r>
              <a:rPr lang="ru-RU" b="1" i="1" dirty="0" err="1"/>
              <a:t>із</a:t>
            </a:r>
            <a:r>
              <a:rPr lang="ru-RU" b="1" i="1" dirty="0"/>
              <a:t> </a:t>
            </a:r>
            <a:r>
              <a:rPr lang="ru-RU" b="1" i="1" dirty="0" err="1"/>
              <a:t>сертифікації</a:t>
            </a:r>
            <a:r>
              <a:rPr lang="ru-RU" b="1" i="1" dirty="0"/>
              <a:t> </a:t>
            </a:r>
            <a:r>
              <a:rPr lang="ru-RU" b="1" i="1" dirty="0" err="1"/>
              <a:t>енергетичної</a:t>
            </a:r>
            <a:r>
              <a:rPr lang="ru-RU" b="1" i="1" dirty="0"/>
              <a:t> </a:t>
            </a:r>
            <a:r>
              <a:rPr lang="ru-RU" b="1" i="1" dirty="0" err="1"/>
              <a:t>ефективності</a:t>
            </a:r>
            <a:r>
              <a:rPr lang="ru-RU" b="1" i="1" dirty="0"/>
              <a:t> та </a:t>
            </a:r>
            <a:r>
              <a:rPr lang="ru-RU" b="1" i="1" dirty="0" err="1"/>
              <a:t>обстеження</a:t>
            </a:r>
            <a:r>
              <a:rPr lang="ru-RU" b="1" i="1" dirty="0"/>
              <a:t> </a:t>
            </a:r>
            <a:r>
              <a:rPr lang="ru-RU" b="1" i="1" dirty="0" err="1"/>
              <a:t>інженерних</a:t>
            </a:r>
            <a:r>
              <a:rPr lang="ru-RU" b="1" i="1" dirty="0"/>
              <a:t> систем</a:t>
            </a:r>
          </a:p>
          <a:p>
            <a:r>
              <a:rPr lang="ru-RU" dirty="0"/>
              <a:t>1. </a:t>
            </a:r>
            <a:r>
              <a:rPr lang="ru-RU" dirty="0" err="1"/>
              <a:t>Професійна</a:t>
            </a:r>
            <a:r>
              <a:rPr lang="ru-RU" dirty="0"/>
              <a:t> </a:t>
            </a:r>
            <a:r>
              <a:rPr lang="ru-RU" dirty="0" err="1"/>
              <a:t>атестація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провадити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та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систем, проводиться </a:t>
            </a:r>
            <a:r>
              <a:rPr lang="ru-RU" dirty="0" err="1"/>
              <a:t>атестаційними</a:t>
            </a:r>
            <a:r>
              <a:rPr lang="ru-RU" dirty="0"/>
              <a:t> </a:t>
            </a:r>
            <a:r>
              <a:rPr lang="ru-RU" dirty="0" err="1"/>
              <a:t>комісіями</a:t>
            </a:r>
            <a:r>
              <a:rPr lang="ru-RU" dirty="0"/>
              <a:t>, </a:t>
            </a:r>
            <a:r>
              <a:rPr lang="ru-RU" dirty="0" err="1"/>
              <a:t>створеними</a:t>
            </a:r>
            <a:r>
              <a:rPr lang="ru-RU" dirty="0"/>
              <a:t> </a:t>
            </a:r>
            <a:r>
              <a:rPr lang="ru-RU" dirty="0" err="1"/>
              <a:t>вищими</a:t>
            </a:r>
            <a:r>
              <a:rPr lang="ru-RU" dirty="0"/>
              <a:t> </a:t>
            </a:r>
            <a:r>
              <a:rPr lang="ru-RU" dirty="0" err="1"/>
              <a:t>навчальними</a:t>
            </a:r>
            <a:r>
              <a:rPr lang="ru-RU" dirty="0"/>
              <a:t> закладами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саморегулівними</a:t>
            </a:r>
            <a:r>
              <a:rPr lang="ru-RU" dirty="0"/>
              <a:t> </a:t>
            </a:r>
            <a:r>
              <a:rPr lang="ru-RU" dirty="0" err="1"/>
              <a:t>організаціями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.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професійну</a:t>
            </a:r>
            <a:r>
              <a:rPr lang="ru-RU" dirty="0"/>
              <a:t> </a:t>
            </a:r>
            <a:r>
              <a:rPr lang="ru-RU" dirty="0" err="1"/>
              <a:t>атестацію</a:t>
            </a:r>
            <a:r>
              <a:rPr lang="ru-RU" dirty="0"/>
              <a:t> </a:t>
            </a:r>
            <a:r>
              <a:rPr lang="ru-RU" dirty="0" err="1"/>
              <a:t>розміщується</a:t>
            </a:r>
            <a:r>
              <a:rPr lang="ru-RU" dirty="0"/>
              <a:t> на </a:t>
            </a:r>
            <a:r>
              <a:rPr lang="ru-RU" dirty="0" err="1"/>
              <a:t>офіційних</a:t>
            </a:r>
            <a:r>
              <a:rPr lang="ru-RU" dirty="0"/>
              <a:t> веб-сайтах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вищих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саморегулівних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. </a:t>
            </a:r>
            <a:r>
              <a:rPr lang="ru-RU" u="sng" dirty="0">
                <a:hlinkClick r:id="rId2"/>
              </a:rPr>
              <a:t>Порядок </a:t>
            </a:r>
            <a:r>
              <a:rPr lang="ru-RU" u="sng" dirty="0" err="1">
                <a:hlinkClick r:id="rId2"/>
              </a:rPr>
              <a:t>проведення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професійної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атестації</a:t>
            </a:r>
            <a:r>
              <a:rPr lang="ru-RU" dirty="0"/>
              <a:t> та </a:t>
            </a:r>
            <a:r>
              <a:rPr lang="ru-RU" dirty="0" err="1"/>
              <a:t>вимоги</a:t>
            </a:r>
            <a:r>
              <a:rPr lang="ru-RU" dirty="0"/>
              <a:t> до складу </a:t>
            </a:r>
            <a:r>
              <a:rPr lang="ru-RU" dirty="0" err="1"/>
              <a:t>атестаційних</a:t>
            </a:r>
            <a:r>
              <a:rPr lang="ru-RU" dirty="0"/>
              <a:t> </a:t>
            </a:r>
            <a:r>
              <a:rPr lang="ru-RU" dirty="0" err="1"/>
              <a:t>комісій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dirty="0"/>
              <a:t>2. До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 </a:t>
            </a:r>
            <a:r>
              <a:rPr lang="ru-RU" dirty="0" err="1"/>
              <a:t>допускаються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таким </a:t>
            </a:r>
            <a:r>
              <a:rPr lang="ru-RU" dirty="0" err="1"/>
              <a:t>вимогам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здобули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не </a:t>
            </a:r>
            <a:r>
              <a:rPr lang="ru-RU" dirty="0" err="1"/>
              <a:t>нижче</a:t>
            </a:r>
            <a:r>
              <a:rPr lang="ru-RU" dirty="0"/>
              <a:t> другого (</a:t>
            </a:r>
            <a:r>
              <a:rPr lang="ru-RU" dirty="0" err="1"/>
              <a:t>магістерського</a:t>
            </a:r>
            <a:r>
              <a:rPr lang="ru-RU" dirty="0"/>
              <a:t>)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(для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провадити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);</a:t>
            </a:r>
          </a:p>
          <a:p>
            <a:r>
              <a:rPr lang="ru-RU" dirty="0"/>
              <a:t>2) </a:t>
            </a:r>
            <a:r>
              <a:rPr lang="ru-RU" dirty="0" err="1"/>
              <a:t>здобули</a:t>
            </a:r>
            <a:r>
              <a:rPr lang="ru-RU" dirty="0"/>
              <a:t> </a:t>
            </a:r>
            <a:r>
              <a:rPr lang="ru-RU" dirty="0" err="1"/>
              <a:t>відповідну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 не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 (</a:t>
            </a:r>
            <a:r>
              <a:rPr lang="ru-RU" dirty="0" err="1"/>
              <a:t>бакалаврського</a:t>
            </a:r>
            <a:r>
              <a:rPr lang="ru-RU" dirty="0"/>
              <a:t>)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вищої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(для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систем);</a:t>
            </a:r>
          </a:p>
          <a:p>
            <a:r>
              <a:rPr lang="ru-RU" dirty="0"/>
              <a:t>3) </a:t>
            </a:r>
            <a:r>
              <a:rPr lang="ru-RU" dirty="0" err="1"/>
              <a:t>мають</a:t>
            </a:r>
            <a:r>
              <a:rPr lang="ru-RU" dirty="0"/>
              <a:t> стаж </a:t>
            </a:r>
            <a:r>
              <a:rPr lang="ru-RU" dirty="0" err="1"/>
              <a:t>роботи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енергетики</a:t>
            </a:r>
            <a:r>
              <a:rPr lang="ru-RU" dirty="0"/>
              <a:t>, </a:t>
            </a:r>
            <a:r>
              <a:rPr lang="ru-RU" dirty="0" err="1"/>
              <a:t>енергоефективності</a:t>
            </a:r>
            <a:r>
              <a:rPr lang="ru-RU" dirty="0"/>
              <a:t> та </a:t>
            </a:r>
            <a:r>
              <a:rPr lang="ru-RU" dirty="0" err="1"/>
              <a:t>енергозбереження</a:t>
            </a:r>
            <a:r>
              <a:rPr lang="ru-RU" dirty="0"/>
              <a:t>, </a:t>
            </a:r>
            <a:r>
              <a:rPr lang="ru-RU" dirty="0" err="1"/>
              <a:t>будівництва</a:t>
            </a:r>
            <a:r>
              <a:rPr lang="ru-RU" dirty="0"/>
              <a:t> та </a:t>
            </a:r>
            <a:r>
              <a:rPr lang="ru-RU" dirty="0" err="1"/>
              <a:t>архітектури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житлово-комунального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396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Енергоаудитор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фахівець</a:t>
            </a:r>
            <a:r>
              <a:rPr lang="ru-RU" dirty="0"/>
              <a:t> з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систем, </a:t>
            </a:r>
            <a:r>
              <a:rPr lang="ru-RU" dirty="0" err="1"/>
              <a:t>кваліфікаційний</a:t>
            </a:r>
            <a:r>
              <a:rPr lang="ru-RU" dirty="0"/>
              <a:t> </a:t>
            </a:r>
            <a:r>
              <a:rPr lang="ru-RU" dirty="0" err="1"/>
              <a:t>атестат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анульовано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відмовили</a:t>
            </a:r>
            <a:r>
              <a:rPr lang="ru-RU" dirty="0"/>
              <a:t> у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атестата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абзацу четвертого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право на </a:t>
            </a:r>
            <a:r>
              <a:rPr lang="ru-RU" dirty="0" err="1"/>
              <a:t>повторне</a:t>
            </a:r>
            <a:r>
              <a:rPr lang="ru-RU" dirty="0"/>
              <a:t> </a:t>
            </a:r>
            <a:r>
              <a:rPr lang="ru-RU" dirty="0" err="1"/>
              <a:t>проходження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 не </a:t>
            </a:r>
            <a:r>
              <a:rPr lang="ru-RU" dirty="0" err="1"/>
              <a:t>раніше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через три роки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атестаційною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.</a:t>
            </a:r>
          </a:p>
          <a:p>
            <a:r>
              <a:rPr lang="ru-RU" dirty="0"/>
              <a:t>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провадити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та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проходити</a:t>
            </a:r>
            <a:r>
              <a:rPr lang="ru-RU" dirty="0"/>
              <a:t> </a:t>
            </a:r>
            <a:r>
              <a:rPr lang="ru-RU" dirty="0" err="1"/>
              <a:t>професійну</a:t>
            </a:r>
            <a:r>
              <a:rPr lang="ru-RU" dirty="0"/>
              <a:t> </a:t>
            </a:r>
            <a:r>
              <a:rPr lang="ru-RU" dirty="0" err="1"/>
              <a:t>підготовку</a:t>
            </a:r>
            <a:r>
              <a:rPr lang="ru-RU" dirty="0"/>
              <a:t> за </a:t>
            </a:r>
            <a:r>
              <a:rPr lang="ru-RU" dirty="0" err="1"/>
              <a:t>освітньо-професійною</a:t>
            </a:r>
            <a:r>
              <a:rPr lang="ru-RU" dirty="0"/>
              <a:t> </a:t>
            </a:r>
            <a:r>
              <a:rPr lang="ru-RU" dirty="0" err="1"/>
              <a:t>програмою</a:t>
            </a:r>
            <a:r>
              <a:rPr lang="ru-RU" dirty="0"/>
              <a:t>,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в порядку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.</a:t>
            </a:r>
          </a:p>
          <a:p>
            <a:r>
              <a:rPr lang="ru-RU" dirty="0" err="1"/>
              <a:t>Видача</a:t>
            </a:r>
            <a:r>
              <a:rPr lang="ru-RU" dirty="0"/>
              <a:t>, </a:t>
            </a:r>
            <a:r>
              <a:rPr lang="ru-RU" dirty="0" err="1"/>
              <a:t>відмова</a:t>
            </a:r>
            <a:r>
              <a:rPr lang="ru-RU" dirty="0"/>
              <a:t> у </a:t>
            </a:r>
            <a:r>
              <a:rPr lang="ru-RU" dirty="0" err="1"/>
              <a:t>видачі</a:t>
            </a:r>
            <a:r>
              <a:rPr lang="ru-RU" dirty="0"/>
              <a:t> та </a:t>
            </a:r>
            <a:r>
              <a:rPr lang="ru-RU" dirty="0" err="1"/>
              <a:t>анулювання</a:t>
            </a:r>
            <a:r>
              <a:rPr lang="ru-RU" dirty="0"/>
              <a:t>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атестата</a:t>
            </a:r>
            <a:r>
              <a:rPr lang="ru-RU" dirty="0"/>
              <a:t> </a:t>
            </a:r>
            <a:r>
              <a:rPr lang="ru-RU" dirty="0" err="1"/>
              <a:t>енергоаудитора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фахівця</a:t>
            </a:r>
            <a:r>
              <a:rPr lang="ru-RU" dirty="0"/>
              <a:t> з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атестаційної</a:t>
            </a:r>
            <a:r>
              <a:rPr lang="ru-RU" dirty="0"/>
              <a:t> </a:t>
            </a:r>
            <a:r>
              <a:rPr lang="ru-RU" dirty="0" err="1"/>
              <a:t>комісії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судового </a:t>
            </a:r>
            <a:r>
              <a:rPr lang="ru-RU" dirty="0" err="1"/>
              <a:t>рішення</a:t>
            </a:r>
            <a:r>
              <a:rPr lang="ru-RU" dirty="0"/>
              <a:t> шляхом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запису</a:t>
            </a:r>
            <a:r>
              <a:rPr lang="ru-RU" dirty="0"/>
              <a:t> до </a:t>
            </a:r>
            <a:r>
              <a:rPr lang="ru-RU" dirty="0" err="1"/>
              <a:t>Єдиної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. </a:t>
            </a:r>
            <a:r>
              <a:rPr lang="ru-RU" dirty="0" err="1"/>
              <a:t>Громадяни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пройшли</a:t>
            </a:r>
            <a:r>
              <a:rPr lang="ru-RU" dirty="0"/>
              <a:t> </a:t>
            </a:r>
            <a:r>
              <a:rPr lang="ru-RU" dirty="0" err="1"/>
              <a:t>професійну</a:t>
            </a:r>
            <a:r>
              <a:rPr lang="ru-RU" dirty="0"/>
              <a:t> </a:t>
            </a:r>
            <a:r>
              <a:rPr lang="ru-RU" dirty="0" err="1"/>
              <a:t>атестацію</a:t>
            </a:r>
            <a:r>
              <a:rPr lang="ru-RU" dirty="0"/>
              <a:t>, </a:t>
            </a:r>
            <a:r>
              <a:rPr lang="ru-RU" dirty="0" err="1"/>
              <a:t>набувають</a:t>
            </a:r>
            <a:r>
              <a:rPr lang="ru-RU" dirty="0"/>
              <a:t> права на </a:t>
            </a:r>
            <a:r>
              <a:rPr lang="ru-RU" dirty="0" err="1"/>
              <a:t>провадження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та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з дня </a:t>
            </a:r>
            <a:r>
              <a:rPr lang="ru-RU" dirty="0" err="1"/>
              <a:t>внесення</a:t>
            </a:r>
            <a:r>
              <a:rPr lang="ru-RU" dirty="0"/>
              <a:t> до </a:t>
            </a:r>
            <a:r>
              <a:rPr lang="ru-RU" dirty="0" err="1"/>
              <a:t>Єдиної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електронної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запису</a:t>
            </a:r>
            <a:r>
              <a:rPr lang="ru-RU" dirty="0"/>
              <a:t> про </a:t>
            </a:r>
            <a:r>
              <a:rPr lang="ru-RU" dirty="0" err="1"/>
              <a:t>кваліфікаційний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41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4. У порядку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освітньо-професійної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атестації</a:t>
            </a:r>
            <a:r>
              <a:rPr lang="ru-RU" dirty="0"/>
              <a:t> та </a:t>
            </a:r>
            <a:r>
              <a:rPr lang="ru-RU" dirty="0" err="1"/>
              <a:t>підтвердження</a:t>
            </a:r>
            <a:r>
              <a:rPr lang="ru-RU" dirty="0"/>
              <a:t>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подає</a:t>
            </a:r>
            <a:r>
              <a:rPr lang="ru-RU" dirty="0"/>
              <a:t> особа до </a:t>
            </a:r>
            <a:r>
              <a:rPr lang="ru-RU" dirty="0" err="1"/>
              <a:t>вищого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закладу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саморегулівної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розгляду</a:t>
            </a:r>
            <a:r>
              <a:rPr lang="ru-RU" dirty="0"/>
              <a:t> </a:t>
            </a:r>
            <a:r>
              <a:rPr lang="ru-RU" dirty="0" err="1"/>
              <a:t>поданих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кваліфікаційних</a:t>
            </a:r>
            <a:r>
              <a:rPr lang="ru-RU" dirty="0"/>
              <a:t> </a:t>
            </a:r>
            <a:r>
              <a:rPr lang="ru-RU" dirty="0" err="1"/>
              <a:t>іспитів</a:t>
            </a:r>
            <a:r>
              <a:rPr lang="ru-RU" dirty="0"/>
              <a:t>,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оцінювання</a:t>
            </a:r>
            <a:r>
              <a:rPr lang="ru-RU" dirty="0"/>
              <a:t> та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атестата</a:t>
            </a:r>
            <a:r>
              <a:rPr lang="ru-RU" dirty="0"/>
              <a:t>;</a:t>
            </a:r>
          </a:p>
          <a:p>
            <a:r>
              <a:rPr lang="ru-RU" dirty="0"/>
              <a:t>6) форма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атестата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процедури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та </a:t>
            </a:r>
            <a:r>
              <a:rPr lang="ru-RU" dirty="0" err="1"/>
              <a:t>атестації</a:t>
            </a:r>
            <a:r>
              <a:rPr lang="ru-RU" dirty="0"/>
              <a:t>.</a:t>
            </a:r>
          </a:p>
          <a:p>
            <a:r>
              <a:rPr lang="ru-RU" dirty="0"/>
              <a:t>Строк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кваліфікаційного</a:t>
            </a:r>
            <a:r>
              <a:rPr lang="ru-RU" dirty="0"/>
              <a:t> </a:t>
            </a:r>
            <a:r>
              <a:rPr lang="ru-RU" dirty="0" err="1"/>
              <a:t>атестата</a:t>
            </a:r>
            <a:r>
              <a:rPr lang="ru-RU" dirty="0"/>
              <a:t> становить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4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Стаття</a:t>
            </a:r>
            <a:r>
              <a:rPr lang="ru-RU" b="1" dirty="0" smtClean="0"/>
              <a:t> 14.</a:t>
            </a:r>
            <a:r>
              <a:rPr lang="ru-RU" dirty="0" smtClean="0"/>
              <a:t> </a:t>
            </a:r>
            <a:r>
              <a:rPr lang="ru-RU" dirty="0" err="1" smtClean="0"/>
              <a:t>Незалежний</a:t>
            </a:r>
            <a:r>
              <a:rPr lang="ru-RU" dirty="0" smtClean="0"/>
              <a:t> </a:t>
            </a:r>
            <a:r>
              <a:rPr lang="ru-RU" dirty="0" err="1" smtClean="0"/>
              <a:t>моніторинг</a:t>
            </a:r>
            <a:r>
              <a:rPr lang="ru-RU" dirty="0" smtClean="0"/>
              <a:t> </a:t>
            </a:r>
            <a:r>
              <a:rPr lang="ru-RU" dirty="0" err="1" smtClean="0"/>
              <a:t>енергетичних</a:t>
            </a:r>
            <a:r>
              <a:rPr lang="ru-RU" dirty="0" smtClean="0"/>
              <a:t> </a:t>
            </a:r>
            <a:r>
              <a:rPr lang="ru-RU" dirty="0" err="1" smtClean="0"/>
              <a:t>сертифікатів</a:t>
            </a:r>
            <a:r>
              <a:rPr lang="ru-RU" dirty="0" smtClean="0"/>
              <a:t> та </a:t>
            </a:r>
            <a:r>
              <a:rPr lang="ru-RU" dirty="0" err="1" smtClean="0"/>
              <a:t>звітів</a:t>
            </a:r>
            <a:r>
              <a:rPr lang="ru-RU" dirty="0" smtClean="0"/>
              <a:t> про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обстеження</a:t>
            </a:r>
            <a:r>
              <a:rPr lang="ru-RU" dirty="0" smtClean="0"/>
              <a:t> </a:t>
            </a:r>
            <a:r>
              <a:rPr lang="ru-RU" dirty="0" err="1" smtClean="0"/>
              <a:t>інженерних</a:t>
            </a:r>
            <a:r>
              <a:rPr lang="ru-RU" dirty="0" smtClean="0"/>
              <a:t> систем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Незалежний</a:t>
            </a:r>
            <a:r>
              <a:rPr lang="ru-RU" dirty="0"/>
              <a:t>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ru-RU" dirty="0" err="1"/>
              <a:t>сертифікатів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центральний</a:t>
            </a:r>
            <a:r>
              <a:rPr lang="ru-RU" dirty="0"/>
              <a:t> орган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реалізує</a:t>
            </a:r>
            <a:r>
              <a:rPr lang="ru-RU" dirty="0"/>
              <a:t> </a:t>
            </a:r>
            <a:r>
              <a:rPr lang="ru-RU" dirty="0" err="1"/>
              <a:t>державну</a:t>
            </a:r>
            <a:r>
              <a:rPr lang="ru-RU" dirty="0"/>
              <a:t> </a:t>
            </a:r>
            <a:r>
              <a:rPr lang="ru-RU" dirty="0" err="1"/>
              <a:t>політику</a:t>
            </a:r>
            <a:r>
              <a:rPr lang="ru-RU" dirty="0"/>
              <a:t> у сферах </a:t>
            </a:r>
            <a:r>
              <a:rPr lang="ru-RU" dirty="0" err="1"/>
              <a:t>ефективного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паливно-енергетичних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, </a:t>
            </a:r>
            <a:r>
              <a:rPr lang="ru-RU" dirty="0" err="1"/>
              <a:t>енергозбереження</a:t>
            </a:r>
            <a:r>
              <a:rPr lang="ru-RU" dirty="0"/>
              <a:t>, </a:t>
            </a:r>
            <a:r>
              <a:rPr lang="ru-RU" dirty="0" err="1"/>
              <a:t>відновлюваних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та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.</a:t>
            </a:r>
          </a:p>
          <a:p>
            <a:r>
              <a:rPr lang="ru-RU" dirty="0" err="1"/>
              <a:t>Незалежний</a:t>
            </a:r>
            <a:r>
              <a:rPr lang="ru-RU" dirty="0"/>
              <a:t> </a:t>
            </a:r>
            <a:r>
              <a:rPr lang="ru-RU" dirty="0" err="1"/>
              <a:t>моніторинг</a:t>
            </a:r>
            <a:r>
              <a:rPr lang="ru-RU" dirty="0"/>
              <a:t> </a:t>
            </a:r>
            <a:r>
              <a:rPr lang="ru-RU" dirty="0" err="1"/>
              <a:t>звітів</a:t>
            </a:r>
            <a:r>
              <a:rPr lang="ru-RU" dirty="0"/>
              <a:t> про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центральний</a:t>
            </a:r>
            <a:r>
              <a:rPr lang="ru-RU" dirty="0"/>
              <a:t> орган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житлової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і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житлово-комунального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незалежного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залучатися</a:t>
            </a:r>
            <a:r>
              <a:rPr lang="ru-RU" dirty="0"/>
              <a:t> </a:t>
            </a:r>
            <a:r>
              <a:rPr lang="ru-RU" dirty="0" err="1"/>
              <a:t>експертні</a:t>
            </a:r>
            <a:r>
              <a:rPr lang="ru-RU" dirty="0"/>
              <a:t> установи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енергоаудитори</a:t>
            </a:r>
            <a:r>
              <a:rPr lang="ru-RU" dirty="0"/>
              <a:t> (</a:t>
            </a:r>
            <a:r>
              <a:rPr lang="ru-RU" dirty="0" err="1"/>
              <a:t>фахівці</a:t>
            </a:r>
            <a:r>
              <a:rPr lang="ru-RU" dirty="0"/>
              <a:t> з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інженерних</a:t>
            </a:r>
            <a:r>
              <a:rPr lang="ru-RU" dirty="0"/>
              <a:t> систем),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конфлікту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.</a:t>
            </a:r>
          </a:p>
          <a:p>
            <a:r>
              <a:rPr lang="ru-RU" u="sng" dirty="0" err="1">
                <a:hlinkClick r:id="rId2"/>
              </a:rPr>
              <a:t>Незалежний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моніторинг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енергетичних</a:t>
            </a:r>
            <a:r>
              <a:rPr lang="ru-RU" u="sng" dirty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сертифікатів</a:t>
            </a:r>
            <a:r>
              <a:rPr lang="ru-RU" dirty="0"/>
              <a:t> та </a:t>
            </a:r>
            <a:r>
              <a:rPr lang="ru-RU" u="sng" dirty="0" err="1">
                <a:hlinkClick r:id="rId3"/>
              </a:rPr>
              <a:t>незалежний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моніторинг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звітів</a:t>
            </a:r>
            <a:r>
              <a:rPr lang="ru-RU" u="sng" dirty="0">
                <a:hlinkClick r:id="rId3"/>
              </a:rPr>
              <a:t> про </a:t>
            </a:r>
            <a:r>
              <a:rPr lang="ru-RU" u="sng" dirty="0" err="1">
                <a:hlinkClick r:id="rId3"/>
              </a:rPr>
              <a:t>результати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обстеження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інженерних</a:t>
            </a:r>
            <a:r>
              <a:rPr lang="ru-RU" u="sng" dirty="0">
                <a:hlinkClick r:id="rId3"/>
              </a:rPr>
              <a:t> систем</a:t>
            </a:r>
            <a:r>
              <a:rPr lang="ru-RU" dirty="0"/>
              <a:t> </a:t>
            </a:r>
            <a:r>
              <a:rPr lang="ru-RU" dirty="0" err="1"/>
              <a:t>здійснюються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порядків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житлової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і </a:t>
            </a:r>
            <a:r>
              <a:rPr lang="ru-RU" dirty="0" err="1"/>
              <a:t>політики</a:t>
            </a:r>
            <a:r>
              <a:rPr lang="ru-RU" dirty="0"/>
              <a:t> у сферах </a:t>
            </a:r>
            <a:r>
              <a:rPr lang="ru-RU" dirty="0" err="1"/>
              <a:t>житлово-комунального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, </a:t>
            </a:r>
            <a:r>
              <a:rPr lang="ru-RU" dirty="0" err="1"/>
              <a:t>ефективного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паливно-енергетичних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, </a:t>
            </a:r>
            <a:r>
              <a:rPr lang="ru-RU" dirty="0" err="1"/>
              <a:t>енергозбереження</a:t>
            </a:r>
            <a:r>
              <a:rPr lang="ru-RU" dirty="0"/>
              <a:t>, </a:t>
            </a:r>
            <a:r>
              <a:rPr lang="ru-RU" dirty="0" err="1"/>
              <a:t>відновлюваних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та </a:t>
            </a:r>
            <a:r>
              <a:rPr lang="ru-RU" dirty="0" err="1"/>
              <a:t>альтернативних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палива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 та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Співтовариства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8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/>
              <a:t>Стаття</a:t>
            </a:r>
            <a:r>
              <a:rPr lang="ru-RU" b="1" dirty="0"/>
              <a:t> 15.</a:t>
            </a:r>
            <a:r>
              <a:rPr lang="ru-RU" dirty="0"/>
              <a:t> </a:t>
            </a:r>
            <a:r>
              <a:rPr lang="ru-RU" dirty="0" err="1">
                <a:solidFill>
                  <a:srgbClr val="FF0000"/>
                </a:solidFill>
              </a:rPr>
              <a:t>Національний</a:t>
            </a:r>
            <a:r>
              <a:rPr lang="ru-RU" dirty="0">
                <a:solidFill>
                  <a:srgbClr val="FF0000"/>
                </a:solidFill>
              </a:rPr>
              <a:t> план </a:t>
            </a:r>
            <a:r>
              <a:rPr lang="ru-RU" dirty="0" err="1">
                <a:solidFill>
                  <a:srgbClr val="FF0000"/>
                </a:solidFill>
              </a:rPr>
              <a:t>збільшення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кількості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будівель</a:t>
            </a:r>
            <a:r>
              <a:rPr lang="ru-RU" dirty="0">
                <a:solidFill>
                  <a:srgbClr val="FF0000"/>
                </a:solidFill>
              </a:rPr>
              <a:t> з </a:t>
            </a:r>
            <a:r>
              <a:rPr lang="ru-RU" dirty="0" err="1">
                <a:solidFill>
                  <a:srgbClr val="FF0000"/>
                </a:solidFill>
              </a:rPr>
              <a:t>близьким</a:t>
            </a:r>
            <a:r>
              <a:rPr lang="ru-RU" dirty="0">
                <a:solidFill>
                  <a:srgbClr val="FF0000"/>
                </a:solidFill>
              </a:rPr>
              <a:t> до </a:t>
            </a:r>
            <a:r>
              <a:rPr lang="ru-RU" dirty="0" err="1">
                <a:solidFill>
                  <a:srgbClr val="FF0000"/>
                </a:solidFill>
              </a:rPr>
              <a:t>нульового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рівнем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споживання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енергії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1. З метою </a:t>
            </a:r>
            <a:r>
              <a:rPr lang="ru-RU" dirty="0" err="1"/>
              <a:t>поступового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Кабінет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затверджує</a:t>
            </a:r>
            <a:r>
              <a:rPr lang="ru-RU" dirty="0"/>
              <a:t> </a:t>
            </a:r>
            <a:r>
              <a:rPr lang="ru-RU" dirty="0" err="1"/>
              <a:t>національний</a:t>
            </a:r>
            <a:r>
              <a:rPr lang="ru-RU" dirty="0"/>
              <a:t> план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для </a:t>
            </a:r>
            <a:r>
              <a:rPr lang="ru-RU" dirty="0" err="1"/>
              <a:t>інформування</a:t>
            </a:r>
            <a:r>
              <a:rPr lang="ru-RU" dirty="0"/>
              <a:t> </a:t>
            </a:r>
            <a:r>
              <a:rPr lang="ru-RU" dirty="0" err="1"/>
              <a:t>Секретаріату</a:t>
            </a:r>
            <a:r>
              <a:rPr lang="ru-RU" dirty="0"/>
              <a:t>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Співтовариства</a:t>
            </a:r>
            <a:r>
              <a:rPr lang="ru-RU" dirty="0"/>
              <a:t>.</a:t>
            </a:r>
          </a:p>
          <a:p>
            <a:r>
              <a:rPr lang="ru-RU" dirty="0" err="1"/>
              <a:t>Національний</a:t>
            </a:r>
            <a:r>
              <a:rPr lang="ru-RU" dirty="0"/>
              <a:t> план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повинен </a:t>
            </a:r>
            <a:r>
              <a:rPr lang="ru-RU" dirty="0" err="1"/>
              <a:t>містити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проміжні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енергетичних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, </a:t>
            </a:r>
            <a:r>
              <a:rPr lang="ru-RU" dirty="0" err="1"/>
              <a:t>фінансові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заходи,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включно</a:t>
            </a:r>
            <a:r>
              <a:rPr lang="ru-RU" dirty="0"/>
              <a:t> з </a:t>
            </a:r>
            <a:r>
              <a:rPr lang="ru-RU" dirty="0" err="1"/>
              <a:t>інформацією</a:t>
            </a:r>
            <a:r>
              <a:rPr lang="ru-RU" dirty="0"/>
              <a:t> про </a:t>
            </a:r>
            <a:r>
              <a:rPr lang="ru-RU" dirty="0" err="1"/>
              <a:t>національні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та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з </a:t>
            </a:r>
            <a:r>
              <a:rPr lang="ru-RU" dirty="0" err="1"/>
              <a:t>відновлюваних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у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будівлях</a:t>
            </a:r>
            <a:r>
              <a:rPr lang="ru-RU" dirty="0"/>
              <a:t> та </a:t>
            </a:r>
            <a:r>
              <a:rPr lang="ru-RU" dirty="0" err="1"/>
              <a:t>будівлях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76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dirty="0" err="1"/>
              <a:t>Національний</a:t>
            </a:r>
            <a:r>
              <a:rPr lang="ru-RU" dirty="0"/>
              <a:t> план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та </a:t>
            </a:r>
            <a:r>
              <a:rPr lang="ru-RU" dirty="0" err="1"/>
              <a:t>вимоги</a:t>
            </a:r>
            <a:r>
              <a:rPr lang="ru-RU" dirty="0"/>
              <a:t> до таких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розробляються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 та </a:t>
            </a:r>
            <a:r>
              <a:rPr lang="ru-RU" dirty="0" err="1"/>
              <a:t>Енергетичного</a:t>
            </a:r>
            <a:r>
              <a:rPr lang="ru-RU" dirty="0"/>
              <a:t> </a:t>
            </a:r>
            <a:r>
              <a:rPr lang="ru-RU" dirty="0" err="1"/>
              <a:t>Співтовариства</a:t>
            </a:r>
            <a:r>
              <a:rPr lang="ru-RU" dirty="0"/>
              <a:t>.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частки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виробленої</a:t>
            </a:r>
            <a:r>
              <a:rPr lang="ru-RU" dirty="0"/>
              <a:t> з </a:t>
            </a:r>
            <a:r>
              <a:rPr lang="ru-RU" dirty="0" err="1"/>
              <a:t>відновлюваних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та числового </a:t>
            </a:r>
            <a:r>
              <a:rPr lang="ru-RU" dirty="0" err="1"/>
              <a:t>показника</a:t>
            </a:r>
            <a:r>
              <a:rPr lang="ru-RU" dirty="0"/>
              <a:t> </a:t>
            </a:r>
            <a:r>
              <a:rPr lang="ru-RU" dirty="0" err="1"/>
              <a:t>первинної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затверджуються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.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Частина</a:t>
            </a:r>
            <a:r>
              <a:rPr lang="ru-RU" i="1" dirty="0"/>
              <a:t> друга </a:t>
            </a:r>
            <a:r>
              <a:rPr lang="ru-RU" i="1" dirty="0" err="1"/>
              <a:t>статті</a:t>
            </a:r>
            <a:r>
              <a:rPr lang="ru-RU" i="1" dirty="0"/>
              <a:t> 15 в </a:t>
            </a:r>
            <a:r>
              <a:rPr lang="ru-RU" i="1" dirty="0" err="1"/>
              <a:t>редакції</a:t>
            </a:r>
            <a:r>
              <a:rPr lang="ru-RU" i="1" dirty="0"/>
              <a:t> Закону </a:t>
            </a:r>
            <a:r>
              <a:rPr lang="ru-RU" i="1" u="sng" dirty="0">
                <a:hlinkClick r:id="rId2"/>
              </a:rPr>
              <a:t>№ 2392-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09.07.2022</a:t>
            </a:r>
            <a:r>
              <a:rPr lang="ru-RU" i="1" dirty="0"/>
              <a:t>}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48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dirty="0"/>
              <a:t>3. </a:t>
            </a:r>
            <a:r>
              <a:rPr lang="ru-RU" dirty="0" err="1"/>
              <a:t>Національний</a:t>
            </a:r>
            <a:r>
              <a:rPr lang="ru-RU" dirty="0"/>
              <a:t> план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та </a:t>
            </a:r>
            <a:r>
              <a:rPr lang="ru-RU" dirty="0" err="1"/>
              <a:t>вимоги</a:t>
            </a:r>
            <a:r>
              <a:rPr lang="ru-RU" dirty="0"/>
              <a:t> до таких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переглядаються</a:t>
            </a:r>
            <a:r>
              <a:rPr lang="ru-RU" dirty="0"/>
              <a:t> </a:t>
            </a:r>
            <a:r>
              <a:rPr lang="ru-RU" dirty="0" err="1"/>
              <a:t>кожні</a:t>
            </a:r>
            <a:r>
              <a:rPr lang="ru-RU" dirty="0"/>
              <a:t> </a:t>
            </a:r>
            <a:r>
              <a:rPr lang="ru-RU" dirty="0" err="1"/>
              <a:t>п’ять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 </a:t>
            </a:r>
            <a:r>
              <a:rPr lang="ru-RU" dirty="0" err="1"/>
              <a:t>Цільові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з </a:t>
            </a:r>
            <a:r>
              <a:rPr lang="ru-RU" dirty="0" err="1"/>
              <a:t>близьким</a:t>
            </a:r>
            <a:r>
              <a:rPr lang="ru-RU" dirty="0"/>
              <a:t> до </a:t>
            </a:r>
            <a:r>
              <a:rPr lang="ru-RU" dirty="0" err="1"/>
              <a:t>нульового</a:t>
            </a:r>
            <a:r>
              <a:rPr lang="ru-RU" dirty="0"/>
              <a:t>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споживання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розраховуються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методикою та </a:t>
            </a:r>
            <a:r>
              <a:rPr lang="ru-RU" dirty="0" err="1"/>
              <a:t>відстежуються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порядком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затверджуються</a:t>
            </a:r>
            <a:r>
              <a:rPr lang="ru-RU" dirty="0"/>
              <a:t> </a:t>
            </a:r>
            <a:r>
              <a:rPr lang="ru-RU" dirty="0" err="1"/>
              <a:t>центральним</a:t>
            </a:r>
            <a:r>
              <a:rPr lang="ru-RU" dirty="0"/>
              <a:t> органом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.</a:t>
            </a:r>
          </a:p>
          <a:p>
            <a:r>
              <a:rPr lang="ru-RU" i="1" dirty="0"/>
              <a:t>{</a:t>
            </a:r>
            <a:r>
              <a:rPr lang="ru-RU" i="1" dirty="0" err="1"/>
              <a:t>Частина</a:t>
            </a:r>
            <a:r>
              <a:rPr lang="ru-RU" i="1" dirty="0"/>
              <a:t> </a:t>
            </a:r>
            <a:r>
              <a:rPr lang="ru-RU" i="1" dirty="0" err="1"/>
              <a:t>третя</a:t>
            </a:r>
            <a:r>
              <a:rPr lang="ru-RU" i="1" dirty="0"/>
              <a:t> </a:t>
            </a:r>
            <a:r>
              <a:rPr lang="ru-RU" i="1" dirty="0" err="1"/>
              <a:t>статті</a:t>
            </a:r>
            <a:r>
              <a:rPr lang="ru-RU" i="1" dirty="0"/>
              <a:t> 15 в </a:t>
            </a:r>
            <a:r>
              <a:rPr lang="ru-RU" i="1" dirty="0" err="1"/>
              <a:t>редакції</a:t>
            </a:r>
            <a:r>
              <a:rPr lang="ru-RU" i="1" dirty="0"/>
              <a:t> Закону </a:t>
            </a:r>
            <a:r>
              <a:rPr lang="ru-RU" i="1" u="sng" dirty="0">
                <a:hlinkClick r:id="rId2"/>
              </a:rPr>
              <a:t>№ 2392-</a:t>
            </a:r>
            <a:r>
              <a:rPr lang="en-US" i="1" u="sng" dirty="0">
                <a:hlinkClick r:id="rId2"/>
              </a:rPr>
              <a:t>IX </a:t>
            </a:r>
            <a:r>
              <a:rPr lang="ru-RU" i="1" u="sng" dirty="0" err="1">
                <a:hlinkClick r:id="rId2"/>
              </a:rPr>
              <a:t>від</a:t>
            </a:r>
            <a:r>
              <a:rPr lang="ru-RU" i="1" u="sng" dirty="0">
                <a:hlinkClick r:id="rId2"/>
              </a:rPr>
              <a:t> 09.07.2022</a:t>
            </a:r>
            <a:r>
              <a:rPr lang="ru-RU" i="1" dirty="0"/>
              <a:t>}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48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b="1" dirty="0" err="1"/>
              <a:t>Стаття</a:t>
            </a:r>
            <a:r>
              <a:rPr lang="ru-RU" b="1" dirty="0"/>
              <a:t> 15</a:t>
            </a:r>
            <a:r>
              <a:rPr lang="ru-RU" b="1" baseline="30000" dirty="0"/>
              <a:t>-1</a:t>
            </a:r>
            <a:r>
              <a:rPr lang="ru-RU" b="1" dirty="0"/>
              <a:t>.</a:t>
            </a:r>
            <a:r>
              <a:rPr lang="ru-RU" dirty="0"/>
              <a:t> </a:t>
            </a:r>
            <a:r>
              <a:rPr lang="ru-RU" dirty="0" err="1"/>
              <a:t>Стратегія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endParaRPr lang="ru-RU" dirty="0"/>
          </a:p>
          <a:p>
            <a:r>
              <a:rPr lang="ru-RU" dirty="0"/>
              <a:t>1.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стратегічного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та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довгострокових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</a:t>
            </a:r>
            <a:r>
              <a:rPr lang="ru-RU" dirty="0" err="1"/>
              <a:t>Кабінет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затверджує</a:t>
            </a:r>
            <a:r>
              <a:rPr lang="ru-RU" dirty="0"/>
              <a:t> </a:t>
            </a:r>
            <a:r>
              <a:rPr lang="ru-RU" dirty="0" err="1"/>
              <a:t>Стратегію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на </a:t>
            </a:r>
            <a:r>
              <a:rPr lang="ru-RU" dirty="0" err="1"/>
              <a:t>період</a:t>
            </a:r>
            <a:r>
              <a:rPr lang="ru-RU" dirty="0"/>
              <a:t> до 2050 року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ru-RU" dirty="0" err="1"/>
              <a:t>Стратегія</a:t>
            </a:r>
            <a:r>
              <a:rPr lang="ru-RU" dirty="0"/>
              <a:t>).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Стратегії</a:t>
            </a:r>
            <a:r>
              <a:rPr lang="ru-RU" dirty="0"/>
              <a:t> </a:t>
            </a:r>
            <a:r>
              <a:rPr lang="ru-RU" dirty="0" err="1"/>
              <a:t>поширюється</a:t>
            </a:r>
            <a:r>
              <a:rPr lang="ru-RU" dirty="0"/>
              <a:t> на </a:t>
            </a:r>
            <a:r>
              <a:rPr lang="ru-RU" dirty="0" err="1"/>
              <a:t>житлові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та </a:t>
            </a:r>
            <a:r>
              <a:rPr lang="ru-RU" dirty="0" err="1"/>
              <a:t>будівлі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часто </a:t>
            </a:r>
            <a:r>
              <a:rPr lang="ru-RU" dirty="0" err="1"/>
              <a:t>відвідують</a:t>
            </a:r>
            <a:r>
              <a:rPr lang="ru-RU" dirty="0"/>
              <a:t> </a:t>
            </a:r>
            <a:r>
              <a:rPr lang="ru-RU" dirty="0" err="1"/>
              <a:t>громадяни</a:t>
            </a:r>
            <a:r>
              <a:rPr lang="ru-RU" dirty="0"/>
              <a:t>, </a:t>
            </a:r>
            <a:r>
              <a:rPr lang="ru-RU" dirty="0" err="1"/>
              <a:t>усіх</a:t>
            </a:r>
            <a:r>
              <a:rPr lang="ru-RU" dirty="0"/>
              <a:t> форм </a:t>
            </a:r>
            <a:r>
              <a:rPr lang="ru-RU" dirty="0" err="1"/>
              <a:t>власності</a:t>
            </a:r>
            <a:r>
              <a:rPr lang="ru-RU" dirty="0"/>
              <a:t>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ru-RU" dirty="0" err="1"/>
              <a:t>національний</a:t>
            </a:r>
            <a:r>
              <a:rPr lang="ru-RU" dirty="0"/>
              <a:t> фонд </a:t>
            </a:r>
            <a:r>
              <a:rPr lang="ru-RU" dirty="0" err="1"/>
              <a:t>будівель</a:t>
            </a:r>
            <a:r>
              <a:rPr lang="ru-RU" dirty="0"/>
              <a:t>).</a:t>
            </a:r>
          </a:p>
          <a:p>
            <a:r>
              <a:rPr lang="ru-RU" dirty="0"/>
              <a:t>2. </a:t>
            </a:r>
            <a:r>
              <a:rPr lang="ru-RU" dirty="0" err="1"/>
              <a:t>Стратегія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огляд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фонду </a:t>
            </a:r>
            <a:r>
              <a:rPr lang="ru-RU" dirty="0" err="1"/>
              <a:t>будівель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аналіз</a:t>
            </a:r>
            <a:r>
              <a:rPr lang="ru-RU" dirty="0"/>
              <a:t> проблем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довгострокові</a:t>
            </a:r>
            <a:r>
              <a:rPr lang="ru-RU" dirty="0"/>
              <a:t> та </a:t>
            </a:r>
            <a:r>
              <a:rPr lang="ru-RU" dirty="0" err="1"/>
              <a:t>проміжні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та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парникових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. </a:t>
            </a:r>
            <a:r>
              <a:rPr lang="ru-RU" dirty="0" err="1"/>
              <a:t>Довгострокові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на </a:t>
            </a:r>
            <a:r>
              <a:rPr lang="ru-RU" dirty="0" err="1"/>
              <a:t>період</a:t>
            </a:r>
            <a:r>
              <a:rPr lang="ru-RU" dirty="0"/>
              <a:t> до 2050 року, </a:t>
            </a:r>
            <a:r>
              <a:rPr lang="ru-RU" dirty="0" err="1"/>
              <a:t>проміжні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- до 2030 року та 2040 року;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54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ru-RU" dirty="0"/>
              <a:t>4)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та заходи, </a:t>
            </a:r>
            <a:r>
              <a:rPr lang="ru-RU" dirty="0" err="1"/>
              <a:t>спрямовані</a:t>
            </a:r>
            <a:r>
              <a:rPr lang="ru-RU" dirty="0"/>
              <a:t> на:</a:t>
            </a:r>
          </a:p>
          <a:p>
            <a:r>
              <a:rPr lang="ru-RU" dirty="0" err="1"/>
              <a:t>будівлі</a:t>
            </a:r>
            <a:r>
              <a:rPr lang="ru-RU" dirty="0"/>
              <a:t> з </a:t>
            </a:r>
            <a:r>
              <a:rPr lang="ru-RU" dirty="0" err="1"/>
              <a:t>найвищим</a:t>
            </a:r>
            <a:r>
              <a:rPr lang="ru-RU" dirty="0"/>
              <a:t> </a:t>
            </a:r>
            <a:r>
              <a:rPr lang="ru-RU" dirty="0" err="1"/>
              <a:t>питомим</a:t>
            </a:r>
            <a:r>
              <a:rPr lang="ru-RU" dirty="0"/>
              <a:t> </a:t>
            </a:r>
            <a:r>
              <a:rPr lang="ru-RU" dirty="0" err="1"/>
              <a:t>енергоспоживанням</a:t>
            </a:r>
            <a:r>
              <a:rPr lang="ru-RU" dirty="0"/>
              <a:t>;</a:t>
            </a:r>
          </a:p>
          <a:p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поширенню</a:t>
            </a:r>
            <a:r>
              <a:rPr lang="ru-RU" dirty="0"/>
              <a:t> та </a:t>
            </a:r>
            <a:r>
              <a:rPr lang="ru-RU" dirty="0" err="1"/>
              <a:t>подолання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бідності</a:t>
            </a:r>
            <a:r>
              <a:rPr lang="ru-RU" dirty="0"/>
              <a:t>, </a:t>
            </a:r>
            <a:r>
              <a:rPr lang="ru-RU" dirty="0" err="1"/>
              <a:t>підтримку</a:t>
            </a:r>
            <a:r>
              <a:rPr lang="ru-RU" dirty="0"/>
              <a:t> </a:t>
            </a:r>
            <a:r>
              <a:rPr lang="ru-RU" dirty="0" err="1"/>
              <a:t>споживачів</a:t>
            </a:r>
            <a:r>
              <a:rPr lang="ru-RU" dirty="0"/>
              <a:t> </a:t>
            </a:r>
            <a:r>
              <a:rPr lang="ru-RU" dirty="0" err="1"/>
              <a:t>житлово-комунальних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, у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енергоефективних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;</a:t>
            </a:r>
          </a:p>
          <a:p>
            <a:r>
              <a:rPr lang="ru-RU" dirty="0" err="1"/>
              <a:t>стимулювання</a:t>
            </a:r>
            <a:r>
              <a:rPr lang="ru-RU" dirty="0"/>
              <a:t> до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;</a:t>
            </a:r>
          </a:p>
          <a:p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ринкових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термомодернізації</a:t>
            </a:r>
            <a:r>
              <a:rPr lang="ru-RU" dirty="0"/>
              <a:t>;</a:t>
            </a:r>
          </a:p>
          <a:p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енергоефективних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у </a:t>
            </a:r>
            <a:r>
              <a:rPr lang="ru-RU" dirty="0" err="1"/>
              <a:t>будівлях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часто </a:t>
            </a:r>
            <a:r>
              <a:rPr lang="ru-RU" dirty="0" err="1"/>
              <a:t>відвідують</a:t>
            </a:r>
            <a:r>
              <a:rPr lang="ru-RU" dirty="0"/>
              <a:t> </a:t>
            </a:r>
            <a:r>
              <a:rPr lang="ru-RU" dirty="0" err="1"/>
              <a:t>громадяни</a:t>
            </a:r>
            <a:r>
              <a:rPr lang="ru-RU" dirty="0"/>
              <a:t>, </a:t>
            </a:r>
            <a:r>
              <a:rPr lang="ru-RU" dirty="0" err="1"/>
              <a:t>державної</a:t>
            </a:r>
            <a:r>
              <a:rPr lang="ru-RU" dirty="0"/>
              <a:t> та </a:t>
            </a:r>
            <a:r>
              <a:rPr lang="ru-RU" dirty="0" err="1"/>
              <a:t>комунальної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;</a:t>
            </a:r>
          </a:p>
          <a:p>
            <a:r>
              <a:rPr lang="ru-RU" dirty="0" err="1"/>
              <a:t>впровадження</a:t>
            </a:r>
            <a:r>
              <a:rPr lang="ru-RU" dirty="0"/>
              <a:t> у </a:t>
            </a:r>
            <a:r>
              <a:rPr lang="ru-RU" dirty="0" err="1"/>
              <a:t>територіальних</a:t>
            </a:r>
            <a:r>
              <a:rPr lang="ru-RU" dirty="0"/>
              <a:t> громадах </a:t>
            </a:r>
            <a:r>
              <a:rPr lang="ru-RU" dirty="0" err="1"/>
              <a:t>технологій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енергоспоживанням</a:t>
            </a:r>
            <a:r>
              <a:rPr lang="ru-RU" dirty="0"/>
              <a:t> у </a:t>
            </a:r>
            <a:r>
              <a:rPr lang="ru-RU" dirty="0" err="1"/>
              <a:t>будівлях</a:t>
            </a:r>
            <a:r>
              <a:rPr lang="ru-RU" dirty="0"/>
              <a:t>;</a:t>
            </a:r>
          </a:p>
          <a:p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(</a:t>
            </a:r>
            <a:r>
              <a:rPr lang="ru-RU" dirty="0" err="1"/>
              <a:t>професійно-технічної</a:t>
            </a:r>
            <a:r>
              <a:rPr lang="ru-RU" dirty="0"/>
              <a:t>)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перепідготовки</a:t>
            </a:r>
            <a:r>
              <a:rPr lang="ru-RU" dirty="0"/>
              <a:t> і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у сферах </a:t>
            </a:r>
            <a:r>
              <a:rPr lang="ru-RU" dirty="0" err="1"/>
              <a:t>будівництва</a:t>
            </a:r>
            <a:r>
              <a:rPr lang="ru-RU" dirty="0"/>
              <a:t> та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;</a:t>
            </a:r>
          </a:p>
          <a:p>
            <a:r>
              <a:rPr lang="ru-RU" dirty="0" err="1"/>
              <a:t>стимулювання</a:t>
            </a:r>
            <a:r>
              <a:rPr lang="ru-RU" dirty="0"/>
              <a:t> до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спрямованих</a:t>
            </a:r>
            <a:r>
              <a:rPr lang="ru-RU" dirty="0"/>
              <a:t> на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/>
              <a:t> до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клімату</a:t>
            </a:r>
            <a:r>
              <a:rPr lang="ru-RU" dirty="0"/>
              <a:t>;</a:t>
            </a:r>
          </a:p>
          <a:p>
            <a:r>
              <a:rPr lang="ru-RU" dirty="0" err="1"/>
              <a:t>створення</a:t>
            </a:r>
            <a:r>
              <a:rPr lang="ru-RU" dirty="0"/>
              <a:t> умов та </a:t>
            </a:r>
            <a:r>
              <a:rPr lang="ru-RU" dirty="0" err="1"/>
              <a:t>запровадження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для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r>
              <a:rPr lang="ru-RU" dirty="0"/>
              <a:t> у сферу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енергетичної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будівель</a:t>
            </a:r>
            <a:r>
              <a:rPr lang="ru-RU" dirty="0" smtClean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розрахунок</a:t>
            </a:r>
            <a:r>
              <a:rPr lang="ru-RU" dirty="0"/>
              <a:t> </a:t>
            </a:r>
            <a:r>
              <a:rPr lang="ru-RU" dirty="0" err="1"/>
              <a:t>очікуваного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економії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,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зниження</a:t>
            </a:r>
            <a:r>
              <a:rPr lang="ru-RU" dirty="0"/>
              <a:t> </a:t>
            </a:r>
            <a:r>
              <a:rPr lang="ru-RU" dirty="0" err="1"/>
              <a:t>викидів</a:t>
            </a:r>
            <a:r>
              <a:rPr lang="ru-RU" dirty="0"/>
              <a:t> </a:t>
            </a:r>
            <a:r>
              <a:rPr lang="ru-RU" dirty="0" err="1"/>
              <a:t>парникових</a:t>
            </a:r>
            <a:r>
              <a:rPr lang="ru-RU" dirty="0"/>
              <a:t> </a:t>
            </a:r>
            <a:r>
              <a:rPr lang="ru-RU" dirty="0" err="1"/>
              <a:t>газів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енергоефективних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пов’язані</a:t>
            </a:r>
            <a:r>
              <a:rPr lang="ru-RU" dirty="0"/>
              <a:t> з </a:t>
            </a:r>
            <a:r>
              <a:rPr lang="ru-RU" dirty="0" err="1"/>
              <a:t>підвищенням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, </a:t>
            </a:r>
            <a:r>
              <a:rPr lang="ru-RU" dirty="0" err="1"/>
              <a:t>покращенням</a:t>
            </a:r>
            <a:r>
              <a:rPr lang="ru-RU" dirty="0"/>
              <a:t> </a:t>
            </a:r>
            <a:r>
              <a:rPr lang="ru-RU" dirty="0" err="1"/>
              <a:t>повітряно</a:t>
            </a:r>
            <a:r>
              <a:rPr lang="ru-RU" dirty="0"/>
              <a:t>-теплового режиму та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освітлення</a:t>
            </a:r>
            <a:r>
              <a:rPr lang="ru-RU" dirty="0"/>
              <a:t> в </a:t>
            </a:r>
            <a:r>
              <a:rPr lang="ru-RU" dirty="0" err="1"/>
              <a:t>будівлях</a:t>
            </a:r>
            <a:r>
              <a:rPr lang="ru-RU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24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00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1355</Words>
  <Application>Microsoft Office PowerPoint</Application>
  <PresentationFormat>Широкоэкранный</PresentationFormat>
  <Paragraphs>97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Стаття 8. Енергетичний сертифікат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Стаття 14. Незалежний моніторинг енергетичних сертифікатів та звітів про результати обстеження інженерних систем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2023-01-29T08:16:39Z</dcterms:created>
  <dcterms:modified xsi:type="dcterms:W3CDTF">2023-01-29T08:30:23Z</dcterms:modified>
</cp:coreProperties>
</file>