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1" r:id="rId3"/>
    <p:sldId id="256" r:id="rId4"/>
    <p:sldId id="258" r:id="rId5"/>
    <p:sldId id="257" r:id="rId6"/>
    <p:sldId id="261" r:id="rId7"/>
    <p:sldId id="259" r:id="rId8"/>
    <p:sldId id="260" r:id="rId9"/>
    <p:sldId id="262" r:id="rId10"/>
    <p:sldId id="263" r:id="rId11"/>
    <p:sldId id="264" r:id="rId12"/>
    <p:sldId id="266" r:id="rId13"/>
    <p:sldId id="267" r:id="rId14"/>
    <p:sldId id="268" r:id="rId15"/>
    <p:sldId id="269" r:id="rId16"/>
    <p:sldId id="265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44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pPr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96393"/>
            <a:ext cx="7543800" cy="914400"/>
          </a:xfrm>
        </p:spPr>
        <p:txBody>
          <a:bodyPr/>
          <a:lstStyle/>
          <a:p>
            <a:pPr algn="ctr"/>
            <a:r>
              <a:rPr lang="uk-UA" sz="2800" dirty="0">
                <a:latin typeface="Arial Narrow" pitchFamily="34" charset="0"/>
              </a:rPr>
              <a:t>Політична етнологія в колі сучасних соціогуманітарних наук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166" y="980728"/>
            <a:ext cx="6048672" cy="5758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3651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5115" y="616445"/>
            <a:ext cx="36279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800" b="1" dirty="0"/>
              <a:t>Олександр Рюстов </a:t>
            </a:r>
          </a:p>
          <a:p>
            <a:pPr algn="ctr"/>
            <a:r>
              <a:rPr lang="uk-UA" sz="2800" b="1" dirty="0"/>
              <a:t>1885–1963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1782428"/>
            <a:ext cx="842493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Розвиваючи концептуальні засади Л. Гумпловіча та Ф. Опенгемера </a:t>
            </a: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О. Рюстов виводе два етнічних типа, взаємодія яких лежить у основі усіх соціально-історичних процесів та соціальної стратифікації.</a:t>
            </a:r>
          </a:p>
          <a:p>
            <a:pPr algn="just"/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Пастух – кочівник: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воля до влади, домінування підкорення інших, до матеріального накопичення; технічний розвиток, спрямований на збільшення швидкості переміщення (у т. ч. інформації); психологічний садизм і (в патологічній стадії) форми параноїдальних розладів.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ru-RU" dirty="0"/>
          </a:p>
        </p:txBody>
      </p:sp>
      <p:sp>
        <p:nvSpPr>
          <p:cNvPr id="3076" name="AutoShape 4" descr="Основы социального рыночного хозяйства (часть 2) | Европейская  исследовательская ассоциация OIKONOM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Основы социального рыночного хозяйства (часть 2) | Европейская  исследовательская ассоциация OIKONOM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6960" y="24009"/>
            <a:ext cx="1570017" cy="175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 descr="kochevnikblog - آمار کانال Кочевник. Telegram Analytic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4370784"/>
            <a:ext cx="2350044" cy="2350044"/>
          </a:xfrm>
          <a:prstGeom prst="rect">
            <a:avLst/>
          </a:prstGeom>
          <a:noFill/>
        </p:spPr>
      </p:pic>
      <p:pic>
        <p:nvPicPr>
          <p:cNvPr id="3083" name="Picture 11" descr="Тысяча чертей. Чем прославился легендарный пират Черная Борода - Экспресс  газет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3" y="4572008"/>
            <a:ext cx="2857519" cy="2143140"/>
          </a:xfrm>
          <a:prstGeom prst="rect">
            <a:avLst/>
          </a:prstGeom>
          <a:noFill/>
        </p:spPr>
      </p:pic>
      <p:sp>
        <p:nvSpPr>
          <p:cNvPr id="3089" name="AutoShape 17" descr="В плену франшизы №12. Обзор игр &amp;quot;Крестный отец&amp;quot; — Godfather: The Game, The  — Игры — Gamer.ru: социальная сеть для геймер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1" name="AutoShape 19" descr="В плену франшизы №12. Обзор игр &amp;quot;Крестный отец&amp;quot; — Godfather: The Game, The  — Игры — Gamer.ru: социальная сеть для геймер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92" name="Picture 2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00" y="4327484"/>
            <a:ext cx="2387664" cy="238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34372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7704" y="214291"/>
            <a:ext cx="22139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Олександр Рюстов </a:t>
            </a:r>
          </a:p>
          <a:p>
            <a:pPr algn="ctr"/>
            <a:r>
              <a:rPr lang="ru-RU" sz="2800" b="1" dirty="0"/>
              <a:t>1885–1963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551" y="1556792"/>
            <a:ext cx="837056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Осілий Землероб: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споглядальність; консервативність; неспішність; </a:t>
            </a: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адаптивність; миролюбство; збалансованість; задоволеність існуючим</a:t>
            </a: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станом речей; прагнення до гармонії з оточуючим середовищем готовність</a:t>
            </a: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Підкорюватись, аж до мазохізму і шизофренії у патологічних випадках.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5298903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Концепція А. Рюстова демонструє, як  етносоціологічне спостереження може бути розгорнуто до масштабу універсальної соціологічної теорії , застосовної навіть там, де етнічного виміру як такого вже не простежується – у складних політичних системах і людській психіці.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214291"/>
            <a:ext cx="123660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75" y="3025862"/>
            <a:ext cx="3917046" cy="220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163" y="2892962"/>
            <a:ext cx="3184332" cy="2405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2898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40291" y="1151480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Народи як помисли Бога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674251" y="378458"/>
            <a:ext cx="288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Іоганн Готтфрід Гердер</a:t>
            </a:r>
          </a:p>
          <a:p>
            <a:pPr algn="ctr"/>
            <a:r>
              <a:rPr lang="uk-UA" sz="2000" b="1" dirty="0"/>
              <a:t>1744 - 1803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2060848"/>
            <a:ext cx="67585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Історія людства – усвідомлений та цілеспрямований процес </a:t>
            </a:r>
          </a:p>
          <a:p>
            <a:r>
              <a:rPr lang="uk-UA" dirty="0"/>
              <a:t>основними рушійними силами якого є </a:t>
            </a:r>
            <a:r>
              <a:rPr lang="uk-UA" b="1" i="1" dirty="0"/>
              <a:t>народи</a:t>
            </a:r>
            <a:r>
              <a:rPr lang="uk-UA" dirty="0"/>
              <a:t> (</a:t>
            </a:r>
            <a:r>
              <a:rPr lang="en-US" dirty="0"/>
              <a:t>«das Volk»</a:t>
            </a:r>
            <a:r>
              <a:rPr lang="uk-UA" dirty="0"/>
              <a:t>)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87824" y="2996952"/>
            <a:ext cx="2952328" cy="86409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Фактори, що визначають відмінності між народами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3548" y="4425054"/>
            <a:ext cx="1368152" cy="64807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Природні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27784" y="4425054"/>
            <a:ext cx="1452504" cy="64807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історичні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80351" y="4437112"/>
            <a:ext cx="1512168" cy="64807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соціальні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876256" y="4437112"/>
            <a:ext cx="1728192" cy="64807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психологічні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>
            <a:stCxn id="6" idx="1"/>
            <a:endCxn id="7" idx="0"/>
          </p:cNvCxnSpPr>
          <p:nvPr/>
        </p:nvCxnSpPr>
        <p:spPr>
          <a:xfrm flipH="1">
            <a:off x="1187624" y="3429000"/>
            <a:ext cx="1800200" cy="996054"/>
          </a:xfrm>
          <a:prstGeom prst="line">
            <a:avLst/>
          </a:prstGeom>
          <a:ln w="3175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6" idx="2"/>
            <a:endCxn id="8" idx="0"/>
          </p:cNvCxnSpPr>
          <p:nvPr/>
        </p:nvCxnSpPr>
        <p:spPr>
          <a:xfrm flipH="1">
            <a:off x="3354036" y="3861048"/>
            <a:ext cx="1109952" cy="564006"/>
          </a:xfrm>
          <a:prstGeom prst="line">
            <a:avLst/>
          </a:prstGeom>
          <a:ln w="3175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6" idx="2"/>
            <a:endCxn id="9" idx="0"/>
          </p:cNvCxnSpPr>
          <p:nvPr/>
        </p:nvCxnSpPr>
        <p:spPr>
          <a:xfrm>
            <a:off x="4463988" y="3861048"/>
            <a:ext cx="1072447" cy="576064"/>
          </a:xfrm>
          <a:prstGeom prst="line">
            <a:avLst/>
          </a:prstGeom>
          <a:ln w="3175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6" idx="3"/>
            <a:endCxn id="10" idx="0"/>
          </p:cNvCxnSpPr>
          <p:nvPr/>
        </p:nvCxnSpPr>
        <p:spPr>
          <a:xfrm>
            <a:off x="5940152" y="3429000"/>
            <a:ext cx="1800200" cy="1008112"/>
          </a:xfrm>
          <a:prstGeom prst="line">
            <a:avLst/>
          </a:prstGeom>
          <a:ln w="3175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2" name="AutoShape 2" descr="Гердер, Иоганн Готфрид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1498579" cy="1883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53514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2428868"/>
            <a:ext cx="7226658" cy="20544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ts val="1700"/>
              </a:lnSpc>
              <a:buFont typeface="Wingdings" pitchFamily="2" charset="2"/>
              <a:buChar char="q"/>
            </a:pPr>
            <a:r>
              <a:rPr lang="uk-UA" dirty="0"/>
              <a:t>Концентрована відмінність між народами міститься у різниці </a:t>
            </a:r>
          </a:p>
          <a:p>
            <a:pPr>
              <a:lnSpc>
                <a:spcPts val="1700"/>
              </a:lnSpc>
            </a:pPr>
            <a:r>
              <a:rPr lang="uk-UA" dirty="0"/>
              <a:t>     між їх мовами.</a:t>
            </a:r>
          </a:p>
          <a:p>
            <a:pPr marL="285750" indent="-285750">
              <a:lnSpc>
                <a:spcPts val="1700"/>
              </a:lnSpc>
              <a:buFont typeface="Wingdings" pitchFamily="2" charset="2"/>
              <a:buChar char="q"/>
            </a:pPr>
            <a:endParaRPr lang="uk-UA" dirty="0"/>
          </a:p>
          <a:p>
            <a:pPr marL="285750" indent="-285750">
              <a:lnSpc>
                <a:spcPts val="1700"/>
              </a:lnSpc>
              <a:buFont typeface="Wingdings" pitchFamily="2" charset="2"/>
              <a:buChar char="q"/>
            </a:pPr>
            <a:r>
              <a:rPr lang="uk-UA" dirty="0"/>
              <a:t>Мови народів містять у собі споконвічну свідомість і свободу.</a:t>
            </a:r>
          </a:p>
          <a:p>
            <a:pPr marL="285750" indent="-285750">
              <a:lnSpc>
                <a:spcPts val="1700"/>
              </a:lnSpc>
              <a:buFont typeface="Wingdings" pitchFamily="2" charset="2"/>
              <a:buChar char="q"/>
            </a:pPr>
            <a:endParaRPr lang="uk-UA" dirty="0"/>
          </a:p>
          <a:p>
            <a:pPr marL="285750" indent="-285750">
              <a:lnSpc>
                <a:spcPts val="1700"/>
              </a:lnSpc>
              <a:buFont typeface="Wingdings" pitchFamily="2" charset="2"/>
              <a:buChar char="q"/>
            </a:pPr>
            <a:r>
              <a:rPr lang="uk-UA" dirty="0"/>
              <a:t>Структура мови визначає структуру мислення.</a:t>
            </a:r>
          </a:p>
          <a:p>
            <a:pPr marL="285750" indent="-285750">
              <a:lnSpc>
                <a:spcPts val="1700"/>
              </a:lnSpc>
              <a:buFont typeface="Wingdings" pitchFamily="2" charset="2"/>
              <a:buChar char="q"/>
            </a:pPr>
            <a:endParaRPr lang="uk-UA" dirty="0"/>
          </a:p>
          <a:p>
            <a:pPr marL="285750" indent="-285750">
              <a:lnSpc>
                <a:spcPts val="1700"/>
              </a:lnSpc>
              <a:buFont typeface="Wingdings" pitchFamily="2" charset="2"/>
              <a:buChar char="q"/>
            </a:pPr>
            <a:r>
              <a:rPr lang="ru-RU" dirty="0"/>
              <a:t>І. </a:t>
            </a:r>
            <a:r>
              <a:rPr lang="uk-UA" dirty="0"/>
              <a:t>Гердер за двісті років випередив гипотезу Сейпіра-Уорфа.</a:t>
            </a:r>
          </a:p>
          <a:p>
            <a:pPr>
              <a:lnSpc>
                <a:spcPts val="1700"/>
              </a:lnSpc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4046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prstClr val="white"/>
                </a:solidFill>
              </a:rPr>
              <a:t>Іоганн Готтфрід Гердер</a:t>
            </a:r>
          </a:p>
          <a:p>
            <a:pPr lvl="0" algn="ctr"/>
            <a:r>
              <a:rPr lang="uk-UA" sz="2000" b="1" dirty="0">
                <a:solidFill>
                  <a:prstClr val="white"/>
                </a:solidFill>
              </a:rPr>
              <a:t>1744 - 1803</a:t>
            </a:r>
            <a:endParaRPr lang="ru-RU" sz="2000" b="1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4786322"/>
            <a:ext cx="6678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>
                <a:latin typeface="Arial" pitchFamily="34" charset="0"/>
                <a:cs typeface="Arial" pitchFamily="34" charset="0"/>
              </a:rPr>
              <a:t>Теорія культурного антрополога Сейпира і фізика Уорфа стверджує, що достовірний переклад з однієї мови на іншу неможливий, оскільки кожна мова формує унікальну смислову структуру і кодифікує свідомість і сприйняття світу у відповідності зі своїми особливостями.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1498579" cy="1883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42657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54575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/>
              <a:t>Іоганн Готтфрід Гердер</a:t>
            </a:r>
          </a:p>
          <a:p>
            <a:pPr algn="ctr"/>
            <a:r>
              <a:rPr lang="ru-RU" sz="2000" b="1" dirty="0"/>
              <a:t>1744 - 1803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282" y="1928802"/>
            <a:ext cx="878497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uk-UA" sz="2000" dirty="0"/>
              <a:t>Вважав, що кожен народ є цілком унікальним а відмінності між </a:t>
            </a:r>
          </a:p>
          <a:p>
            <a:r>
              <a:rPr lang="uk-UA" sz="2000" dirty="0"/>
              <a:t>народами є не обмеженнями а багатством.</a:t>
            </a:r>
          </a:p>
          <a:p>
            <a:endParaRPr lang="uk-UA" sz="2000" dirty="0"/>
          </a:p>
          <a:p>
            <a:pPr marL="285750" indent="-285750">
              <a:buFont typeface="Wingdings" pitchFamily="2" charset="2"/>
              <a:buChar char="q"/>
            </a:pPr>
            <a:r>
              <a:rPr lang="uk-UA" sz="2000" dirty="0"/>
              <a:t>Вважав, що відмінності між суспільствами демонструють, </a:t>
            </a:r>
          </a:p>
          <a:p>
            <a:r>
              <a:rPr lang="uk-UA" sz="2000" dirty="0"/>
              <a:t>наскільки кожне з них є унікальним і самобутнім, а не те, </a:t>
            </a:r>
          </a:p>
          <a:p>
            <a:r>
              <a:rPr lang="uk-UA" sz="2000" dirty="0"/>
              <a:t>наскільки воно є «відсталим» чи «сучасним».</a:t>
            </a:r>
          </a:p>
          <a:p>
            <a:endParaRPr lang="uk-UA" sz="2000" dirty="0"/>
          </a:p>
          <a:p>
            <a:pPr marL="285750" indent="-285750">
              <a:buFont typeface="Wingdings" pitchFamily="2" charset="2"/>
              <a:buChar char="q"/>
            </a:pPr>
            <a:r>
              <a:rPr lang="uk-UA" sz="2000" dirty="0"/>
              <a:t>Вважав, що неможна міряти один народ по міркам іншого, оскільки</a:t>
            </a:r>
          </a:p>
          <a:p>
            <a:r>
              <a:rPr lang="uk-UA" sz="2000" dirty="0"/>
              <a:t>Кожен народ несе в самому собі стандарт своєї досконалості, </a:t>
            </a:r>
          </a:p>
          <a:p>
            <a:r>
              <a:rPr lang="uk-UA" sz="2000" dirty="0"/>
              <a:t>повністю незалежний від стандартів досконалості інших народів.</a:t>
            </a:r>
          </a:p>
          <a:p>
            <a:endParaRPr lang="uk-UA" sz="2000" dirty="0"/>
          </a:p>
          <a:p>
            <a:pPr algn="ctr"/>
            <a:r>
              <a:rPr lang="uk-UA" sz="2400" b="1" i="1" dirty="0"/>
              <a:t>«Кожен народ несе в самому собі центр свого щастя, </a:t>
            </a:r>
          </a:p>
          <a:p>
            <a:pPr algn="ctr"/>
            <a:r>
              <a:rPr lang="uk-UA" sz="2400" b="1" i="1" dirty="0"/>
              <a:t>як куля несе в собі центр своєї ваги»</a:t>
            </a:r>
          </a:p>
          <a:p>
            <a:endParaRPr lang="uk-UA" dirty="0"/>
          </a:p>
          <a:p>
            <a:pPr marL="285750" indent="-285750">
              <a:buFont typeface="Wingdings" pitchFamily="2" charset="2"/>
              <a:buChar char="q"/>
            </a:pP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142852"/>
            <a:ext cx="1285883" cy="161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25892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79287" y="1411032"/>
            <a:ext cx="5407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/>
              <a:t>Антропогеографія і народовченя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34701" y="528481"/>
            <a:ext cx="30348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/>
              <a:t>Фридрих Ратцель </a:t>
            </a:r>
          </a:p>
          <a:p>
            <a:pPr algn="ctr"/>
            <a:r>
              <a:rPr lang="ru-RU" sz="2400" b="1" dirty="0"/>
              <a:t>(1844–1904)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8" y="1910055"/>
            <a:ext cx="9254457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uk-UA" sz="2000" dirty="0"/>
              <a:t>Заклав підвалини для розвитку геополітики і сформулював її головні</a:t>
            </a:r>
          </a:p>
          <a:p>
            <a:r>
              <a:rPr lang="uk-UA" sz="2000" dirty="0"/>
              <a:t>постулати: закон «просторового зростання держави», ідею «життєвого </a:t>
            </a:r>
          </a:p>
          <a:p>
            <a:r>
              <a:rPr lang="uk-UA" sz="2000" dirty="0"/>
              <a:t>простору».</a:t>
            </a:r>
          </a:p>
          <a:p>
            <a:pPr marL="285750" indent="-285750">
              <a:buFont typeface="Wingdings" pitchFamily="2" charset="2"/>
              <a:buChar char="q"/>
            </a:pPr>
            <a:endParaRPr lang="uk-UA" sz="2000" dirty="0"/>
          </a:p>
          <a:p>
            <a:pPr marL="285750" indent="-285750">
              <a:buFont typeface="Wingdings" pitchFamily="2" charset="2"/>
              <a:buChar char="q"/>
            </a:pPr>
            <a:r>
              <a:rPr lang="uk-UA" sz="2000" dirty="0"/>
              <a:t>Звернув увагу дослідників на фактор простору, який пояснює </a:t>
            </a:r>
          </a:p>
          <a:p>
            <a:r>
              <a:rPr lang="uk-UA" sz="2000" dirty="0"/>
              <a:t>відмінності у культурах різних етносів.</a:t>
            </a:r>
          </a:p>
          <a:p>
            <a:endParaRPr lang="uk-UA" sz="2000" dirty="0"/>
          </a:p>
          <a:p>
            <a:pPr marL="285750" indent="-285750">
              <a:buFont typeface="Wingdings" pitchFamily="2" charset="2"/>
              <a:buChar char="q"/>
            </a:pPr>
            <a:r>
              <a:rPr lang="uk-UA" sz="2000" dirty="0"/>
              <a:t>Запровадив поняття «культурного смислу» </a:t>
            </a:r>
            <a:r>
              <a:rPr lang="en-US" sz="2000" dirty="0"/>
              <a:t>(«Raumsinn»)</a:t>
            </a:r>
            <a:r>
              <a:rPr lang="uk-UA" sz="2000" dirty="0"/>
              <a:t>, яке стало </a:t>
            </a:r>
          </a:p>
          <a:p>
            <a:r>
              <a:rPr lang="uk-UA" sz="2000" dirty="0"/>
              <a:t>прототипом концепції «місцерозвитку» у російських філософів-євразійців.</a:t>
            </a:r>
          </a:p>
          <a:p>
            <a:endParaRPr lang="uk-UA" sz="2000" dirty="0"/>
          </a:p>
          <a:p>
            <a:pPr marL="342900" indent="-342900">
              <a:buFont typeface="Wingdings" pitchFamily="2" charset="2"/>
              <a:buChar char="q"/>
            </a:pPr>
            <a:r>
              <a:rPr lang="uk-UA" sz="2000" dirty="0"/>
              <a:t>Заклав основи теорії «культурних кіл» яка стверджує, що усі </a:t>
            </a:r>
          </a:p>
          <a:p>
            <a:r>
              <a:rPr lang="uk-UA" sz="2000" dirty="0"/>
              <a:t>матеріальні, культурні та технічні відкриття в історії робились одним </a:t>
            </a:r>
          </a:p>
          <a:p>
            <a:r>
              <a:rPr lang="uk-UA" sz="2000" dirty="0"/>
              <a:t>народом у одному місці, а далі поширювались серед інших народів </a:t>
            </a:r>
          </a:p>
          <a:p>
            <a:r>
              <a:rPr lang="uk-UA" sz="2000" dirty="0"/>
              <a:t>шляхом їх передачі.</a:t>
            </a:r>
            <a:endParaRPr lang="ru-RU" sz="2000" dirty="0"/>
          </a:p>
        </p:txBody>
      </p:sp>
      <p:sp>
        <p:nvSpPr>
          <p:cNvPr id="2050" name="AutoShape 2" descr="Фридрих Ратцел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42852"/>
            <a:ext cx="1303811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96933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370520"/>
            <a:ext cx="25939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b="1" dirty="0"/>
              <a:t>Лео Фробеніус </a:t>
            </a:r>
          </a:p>
          <a:p>
            <a:pPr algn="ctr"/>
            <a:r>
              <a:rPr lang="uk-UA" sz="2400" b="1" dirty="0"/>
              <a:t>1873 - 1938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11960" y="1201517"/>
            <a:ext cx="3384376" cy="830997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Телурізм, хтонізм і пайдеума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2348880"/>
            <a:ext cx="86409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Поділяв усі типи культур (передусім архаїчні) на два основних:</a:t>
            </a:r>
          </a:p>
          <a:p>
            <a:endParaRPr lang="uk-UA" dirty="0"/>
          </a:p>
          <a:p>
            <a:pPr marL="342900" indent="-342900">
              <a:buAutoNum type="arabicPeriod"/>
            </a:pPr>
            <a:r>
              <a:rPr lang="uk-UA" dirty="0"/>
              <a:t>Телурічний . Від лат. </a:t>
            </a:r>
            <a:r>
              <a:rPr lang="en-US" dirty="0"/>
              <a:t>«tellus» — «</a:t>
            </a:r>
            <a:r>
              <a:rPr lang="uk-UA" dirty="0"/>
              <a:t>земля» що відрізняється стійкою тенденцією до створення будов що виступають, здимаються над поверхньою землі (кургани, менгири, стовпи). Цей тип культур історично активен, є схильним до наступальної поведінки, до ускладнення суспільств та зорієнтований на патріархальні установки.</a:t>
            </a:r>
          </a:p>
          <a:p>
            <a:endParaRPr lang="uk-UA" dirty="0"/>
          </a:p>
          <a:p>
            <a:r>
              <a:rPr lang="uk-UA" dirty="0"/>
              <a:t>2. Хтонічний. Від грець.                 - «земля» у значенні площини чи заглиблення. Тип культур для яких притаманними є  будівлі у вигляді ям, землянок, печер для облаштування житла та обрядових комплексів.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579" y="4581128"/>
            <a:ext cx="7810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6" name="AutoShape 2" descr="Фробениус, Лео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ФРОБЕНИУС • Большая российская энциклопедия - электронная верс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9" y="214291"/>
            <a:ext cx="1428760" cy="21927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8995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Заголовок 1">
            <a:extLst>
              <a:ext uri="{FF2B5EF4-FFF2-40B4-BE49-F238E27FC236}">
                <a16:creationId xmlns:a16="http://schemas.microsoft.com/office/drawing/2014/main" id="{8550BD4A-34C9-4344-81BA-B9D1365DE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50" y="34925"/>
            <a:ext cx="4437062" cy="1773238"/>
          </a:xfrm>
        </p:spPr>
        <p:txBody>
          <a:bodyPr/>
          <a:lstStyle/>
          <a:p>
            <a:pPr eaLnBrk="1" hangingPunct="1"/>
            <a:r>
              <a:rPr lang="uk-UA" alt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Примордіалісти</a:t>
            </a:r>
            <a:r>
              <a:rPr lang="uk-UA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Ю.Бромлей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Е.Сміт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Л.Гумільов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твердять, що </a:t>
            </a:r>
            <a:r>
              <a:rPr lang="uk-UA" alt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етноси існують об’єктивно, поза нашою свідомістю.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Центральна категорія - етнос</a:t>
            </a:r>
            <a:endParaRPr lang="ru-RU" altLang="ru-RU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1E7D63C-ED87-4F82-A90E-F3DB641ECC25}"/>
              </a:ext>
            </a:extLst>
          </p:cNvPr>
          <p:cNvSpPr txBox="1">
            <a:spLocks/>
          </p:cNvSpPr>
          <p:nvPr/>
        </p:nvSpPr>
        <p:spPr>
          <a:xfrm>
            <a:off x="0" y="4508500"/>
            <a:ext cx="5076825" cy="23495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lang="ru-RU" dirty="0"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33BE08-BCF7-47F6-9305-2423C7722D7A}"/>
              </a:ext>
            </a:extLst>
          </p:cNvPr>
          <p:cNvSpPr txBox="1">
            <a:spLocks/>
          </p:cNvSpPr>
          <p:nvPr/>
        </p:nvSpPr>
        <p:spPr>
          <a:xfrm>
            <a:off x="5003800" y="4581525"/>
            <a:ext cx="3898900" cy="22764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lang="ru-RU" dirty="0"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F692A61-7BCB-43F4-AFC9-8DE73157DB3D}"/>
              </a:ext>
            </a:extLst>
          </p:cNvPr>
          <p:cNvSpPr txBox="1">
            <a:spLocks/>
          </p:cNvSpPr>
          <p:nvPr/>
        </p:nvSpPr>
        <p:spPr>
          <a:xfrm>
            <a:off x="4572000" y="1773238"/>
            <a:ext cx="4572000" cy="2016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2200" b="1" dirty="0"/>
              <a:t>Інструменталісти</a:t>
            </a:r>
            <a:r>
              <a:rPr lang="uk-UA" sz="2000" dirty="0"/>
              <a:t> </a:t>
            </a:r>
            <a:r>
              <a:rPr lang="uk-UA" sz="2000" u="sng" dirty="0"/>
              <a:t>вважали етноси об’єктивною реальністю, але </a:t>
            </a:r>
            <a:r>
              <a:rPr lang="uk-UA" sz="2000" u="sng" dirty="0" err="1"/>
              <a:t>етнічність</a:t>
            </a:r>
            <a:r>
              <a:rPr lang="uk-UA" sz="2000" dirty="0"/>
              <a:t> (сукупність рис матеріальної та духовної культури) </a:t>
            </a:r>
            <a:r>
              <a:rPr lang="uk-UA" sz="2000" u="sng" dirty="0"/>
              <a:t>є продуктом  етнічних міфів, які створюються для здобуття влади</a:t>
            </a:r>
            <a:r>
              <a:rPr lang="uk-UA" sz="2000" dirty="0"/>
              <a:t>. </a:t>
            </a:r>
            <a:endParaRPr lang="ru-RU" sz="2000" dirty="0"/>
          </a:p>
          <a:p>
            <a:pPr algn="ctr" fontAlgn="auto">
              <a:spcAft>
                <a:spcPts val="0"/>
              </a:spcAft>
              <a:defRPr/>
            </a:pPr>
            <a:endParaRPr lang="ru-RU" dirty="0"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A18C1A5-51EC-4644-B063-02933DB043CF}"/>
              </a:ext>
            </a:extLst>
          </p:cNvPr>
          <p:cNvSpPr txBox="1">
            <a:spLocks/>
          </p:cNvSpPr>
          <p:nvPr/>
        </p:nvSpPr>
        <p:spPr>
          <a:xfrm>
            <a:off x="0" y="3500438"/>
            <a:ext cx="3708400" cy="33575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2000" dirty="0"/>
              <a:t>На думку </a:t>
            </a:r>
            <a:r>
              <a:rPr lang="uk-UA" sz="2200" b="1" dirty="0"/>
              <a:t>конструктивістів</a:t>
            </a:r>
            <a:r>
              <a:rPr lang="uk-UA" sz="2000" dirty="0"/>
              <a:t> (Б. Андерсон, Е. </a:t>
            </a:r>
            <a:r>
              <a:rPr lang="uk-UA" sz="2000" dirty="0" err="1"/>
              <a:t>Гелнер</a:t>
            </a:r>
            <a:r>
              <a:rPr lang="uk-UA" sz="2000" dirty="0"/>
              <a:t>, Е. </a:t>
            </a:r>
            <a:r>
              <a:rPr lang="uk-UA" sz="2000" dirty="0" err="1"/>
              <a:t>Хобсбаум</a:t>
            </a:r>
            <a:r>
              <a:rPr lang="uk-UA" sz="2000" dirty="0"/>
              <a:t>), </a:t>
            </a:r>
            <a:r>
              <a:rPr lang="uk-UA" sz="2000" u="sng" dirty="0"/>
              <a:t>етноси конструюються (елітами), зокрема, у сфері свідомості</a:t>
            </a:r>
            <a:r>
              <a:rPr lang="uk-UA" sz="2000" dirty="0"/>
              <a:t>. Передумови – поширення мереж ЗМІ, освіти тощо. Андерсон про нації як уявлені спільноти.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uk-UA" sz="2000" u="sng" dirty="0"/>
              <a:t>Центральна категорія – етнічна група.</a:t>
            </a:r>
            <a:endParaRPr lang="ru-RU" sz="2000" u="sng" dirty="0"/>
          </a:p>
          <a:p>
            <a:pPr algn="ctr" fontAlgn="auto">
              <a:spcAft>
                <a:spcPts val="0"/>
              </a:spcAft>
              <a:defRPr/>
            </a:pPr>
            <a:endParaRPr lang="ru-RU" dirty="0">
              <a:latin typeface="+mj-lt"/>
              <a:ea typeface="+mj-ea"/>
              <a:cs typeface="+mj-cs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44EA8602-1D74-4B68-A5B4-5BAB81775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789363"/>
            <a:ext cx="2563813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>
            <a:extLst>
              <a:ext uri="{FF2B5EF4-FFF2-40B4-BE49-F238E27FC236}">
                <a16:creationId xmlns:a16="http://schemas.microsoft.com/office/drawing/2014/main" id="{5C84AE39-5A72-44E0-A619-EE9930D83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013" y="3933825"/>
            <a:ext cx="2947987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1">
            <a:extLst>
              <a:ext uri="{FF2B5EF4-FFF2-40B4-BE49-F238E27FC236}">
                <a16:creationId xmlns:a16="http://schemas.microsoft.com/office/drawing/2014/main" id="{6005DB1A-4043-4CBC-8ABE-B5CB94F5C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543800" cy="914400"/>
          </a:xfrm>
        </p:spPr>
        <p:txBody>
          <a:bodyPr/>
          <a:lstStyle/>
          <a:p>
            <a:pPr algn="ctr"/>
            <a:r>
              <a:rPr lang="uk-UA" sz="2600" dirty="0">
                <a:latin typeface="Arial Narrow" pitchFamily="34" charset="0"/>
              </a:rPr>
              <a:t>Предметне поле політичної етнології у контексті співвідношення сфер і галузей життєдіяльності людей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8424935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8661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543800" cy="914400"/>
          </a:xfrm>
        </p:spPr>
        <p:txBody>
          <a:bodyPr/>
          <a:lstStyle/>
          <a:p>
            <a:pPr algn="ctr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Історія етнополітичної думки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3" y="3215246"/>
            <a:ext cx="6976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1. Німецька школа етнополітології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221088"/>
            <a:ext cx="21336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5631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628800"/>
            <a:ext cx="7543800" cy="914400"/>
          </a:xfrm>
        </p:spPr>
        <p:txBody>
          <a:bodyPr/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Термін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«етносоціологія»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є найбільш вкоріненим в німецькомовному науковому середовищі, тому розгляд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етносоціологічних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шкіл слід почати з німецьких вчених та німецькомовних авторів з Австрії та Швейцарії.</a:t>
            </a:r>
            <a:br>
              <a:rPr lang="uk-UA" sz="2400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Далі слід проаналізувати теоретичні здобутки авторів тих країн, де ця дисципліна відома під іншими назвами: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8" t="3859" r="4376" b="6512"/>
          <a:stretch/>
        </p:blipFill>
        <p:spPr bwMode="auto">
          <a:xfrm>
            <a:off x="209007" y="2636912"/>
            <a:ext cx="1626689" cy="1069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3" t="1411" r="2212" b="4875"/>
          <a:stretch/>
        </p:blipFill>
        <p:spPr bwMode="auto">
          <a:xfrm>
            <a:off x="289874" y="3861048"/>
            <a:ext cx="967132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74" y="5589240"/>
            <a:ext cx="1047085" cy="1066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7" t="20944" r="3126" b="4494"/>
          <a:stretch/>
        </p:blipFill>
        <p:spPr bwMode="auto">
          <a:xfrm>
            <a:off x="6516216" y="4153726"/>
            <a:ext cx="1771708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991097"/>
            <a:ext cx="1623149" cy="1107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91823" y="3150789"/>
            <a:ext cx="3329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Культурна антропологія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0757" y="4581128"/>
            <a:ext cx="3328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Соціальна антропологія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80083" y="5825138"/>
            <a:ext cx="35126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Структурна антропологія</a:t>
            </a: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та етнологія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01535" y="5404727"/>
            <a:ext cx="32868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Етнополітологія</a:t>
            </a: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(етнодержавознавство)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742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77163"/>
            <a:ext cx="8222299" cy="2218184"/>
          </a:xfrm>
        </p:spPr>
        <p:txBody>
          <a:bodyPr/>
          <a:lstStyle/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Запровадив у науковий обіг термін «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етносоціологія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на самому ранньому етапі формування соціологічного знання. Також є автором терміну «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етноцентризм».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1600200" cy="218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95736" y="533659"/>
            <a:ext cx="33843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Людвіг  Гумплович</a:t>
            </a:r>
          </a:p>
          <a:p>
            <a:pPr algn="ctr"/>
            <a:r>
              <a:rPr lang="uk-UA" sz="2800" b="1" dirty="0"/>
              <a:t>1838 – 1909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5558" y="3696632"/>
            <a:ext cx="83608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Запропонував розглядати етноси у якості головної рушійної сили історичного процесу і основи соціальності як такої поєднав, таким чином етнологічний підхід з соціологічним.</a:t>
            </a:r>
          </a:p>
        </p:txBody>
      </p:sp>
    </p:spTree>
    <p:extLst>
      <p:ext uri="{BB962C8B-B14F-4D97-AF65-F5344CB8AC3E}">
        <p14:creationId xmlns:p14="http://schemas.microsoft.com/office/powerpoint/2010/main" val="2967958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132856"/>
            <a:ext cx="7848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Л. Гумпловіч вбачає рушійну силу суспільства у боротьбі  етносів. На певному етапі боротьба етносів переходить з зовнішньої області (зіткнення двох племен як двох суспільств) у внутрішню (протиріччя між пануючим класом та основною масою населення).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426914"/>
            <a:ext cx="1248699" cy="1705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51281" y="528623"/>
            <a:ext cx="23940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Людвіг  Гумплович</a:t>
            </a:r>
          </a:p>
          <a:p>
            <a:pPr algn="ctr"/>
            <a:r>
              <a:rPr lang="ru-RU" sz="2800" b="1" dirty="0"/>
              <a:t>1838 – 1909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51" y="4428302"/>
            <a:ext cx="3705741" cy="231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4245293" y="4053877"/>
            <a:ext cx="4130812" cy="2764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5592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5589240"/>
            <a:ext cx="7543800" cy="914400"/>
          </a:xfrm>
        </p:spPr>
        <p:txBody>
          <a:bodyPr/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Виходив із принципу начальної множинності архаїчних етносів (примітивних орд), які стикаючись один з іншим створюють підстави для соціальної диференціації. Як правило це призводе до створення держави та ієрархічного суспільства в якому виокремлюються еліти і маси.</a:t>
            </a:r>
            <a:br>
              <a:rPr lang="uk-UA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566"/>
            <a:ext cx="1172264" cy="160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97714" y="305705"/>
            <a:ext cx="23042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/>
              <a:t>Людвіг  Гумплович</a:t>
            </a:r>
          </a:p>
          <a:p>
            <a:pPr algn="ctr"/>
            <a:r>
              <a:rPr lang="uk-UA" sz="2800" b="1" dirty="0"/>
              <a:t>1838 – 1909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5576" y="1690335"/>
            <a:ext cx="70927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        Сформулював і обґрунтував теорію походження держави шляхом завоювання одним етносом (переважно кочовим) іншого етносу (переважно осілого). При цьому держава виникає через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«Überlagerung»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процес «накладення». </a:t>
            </a:r>
          </a:p>
        </p:txBody>
      </p:sp>
    </p:spTree>
    <p:extLst>
      <p:ext uri="{BB962C8B-B14F-4D97-AF65-F5344CB8AC3E}">
        <p14:creationId xmlns:p14="http://schemas.microsoft.com/office/powerpoint/2010/main" val="2269737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9651" y="1634024"/>
            <a:ext cx="64087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Держава є продуктом етнічних процесів і являє собою форму організації панування етнічної меншості над етнічною більшістю. Саме в цьому кореняться витоки приватної власності, родини, держави, тощо. 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04664"/>
            <a:ext cx="1362107" cy="1860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260648"/>
            <a:ext cx="26460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Людвіг  Гумплович</a:t>
            </a:r>
          </a:p>
          <a:p>
            <a:pPr algn="ctr"/>
            <a:r>
              <a:rPr lang="ru-RU" sz="2800" b="1" dirty="0"/>
              <a:t>1838 – 1909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522" y="3573016"/>
            <a:ext cx="89570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Л. Гумпловіч  задовго до багатьох авторів розглядав націю </a:t>
            </a:r>
          </a:p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(у політичному розумінні) як цілком штучну конструкцію держави</a:t>
            </a:r>
          </a:p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Що не пов'язана ні з етнічним походженням, ні з мовою.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7294" y="5013176"/>
            <a:ext cx="70005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Ідеї Л. Гумпловіча стосовно походження держави стали класичними для німецької етнополітології і спричинили суттєвий вплив на етнополітичні дослідження в інших країнах.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152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0826" y="481396"/>
            <a:ext cx="3260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b="1" dirty="0">
                <a:cs typeface="Times New Roman" pitchFamily="18" charset="0"/>
              </a:rPr>
              <a:t>Франц Опенгеймер</a:t>
            </a:r>
          </a:p>
          <a:p>
            <a:pPr algn="ctr"/>
            <a:r>
              <a:rPr lang="ru-RU" sz="2400" b="1" dirty="0">
                <a:cs typeface="Times New Roman" pitchFamily="18" charset="0"/>
              </a:rPr>
              <a:t>(1864–1943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2910" y="1225689"/>
            <a:ext cx="77768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               Остаточно оформив теорію  «накладення»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(Überlagerung)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   у своїй класичній праці «Держава. Її  історія і розвиток з соціологічної точки зору».  </a:t>
            </a:r>
          </a:p>
          <a:p>
            <a:pPr algn="just"/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q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У витоках будь яких типів державності – від архаїчних та ефемерних до високорозвинутих та стійких слід шукати первісний факт «етнічного завоювання».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Етнічне завоювання практично завжди відбувається через підкорення кочовими пастушачими етносами осілих і аграрних етносів. 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У Новий час капіталізм виступає як продовження етносоціологічного дуалізму коли агресивні, активні та динамічні торовці-міщанє нав'язують своє панування переважно пасивним та консервативним селянам. Тим самим вони надають поштовху цілому спектру соціальних процесів, результатом яких є виникнення держави.</a:t>
            </a:r>
          </a:p>
          <a:p>
            <a:pPr marL="342900" indent="-342900" algn="just">
              <a:buFont typeface="Wingdings" pitchFamily="2" charset="2"/>
              <a:buChar char="q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4008" y="481396"/>
            <a:ext cx="4361387" cy="769441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Держава як результат етнічного </a:t>
            </a:r>
          </a:p>
          <a:p>
            <a:pPr algn="ctr"/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завоювання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AutoShape 2" descr="Оппенгеймер, Франц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The State» Franz Oppenheimer. «Государство» Франц Оппенгеймер. - &amp;quot;One of  the most important thinkers on the nature of the state was Franz  Oppenheimer, who distinguished between the economic means and the politic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Франц Оппенгеймер - Franz Oppenheimer -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Франц Оппенгеймер - Franz Oppenheimer -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144462"/>
            <a:ext cx="1335583" cy="1784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168296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1396</TotalTime>
  <Words>1173</Words>
  <Application>Microsoft Office PowerPoint</Application>
  <PresentationFormat>Экран (4:3)</PresentationFormat>
  <Paragraphs>117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Arial Narrow</vt:lpstr>
      <vt:lpstr>Palatino Linotype</vt:lpstr>
      <vt:lpstr>Times New Roman</vt:lpstr>
      <vt:lpstr>Wingdings</vt:lpstr>
      <vt:lpstr>Базовая</vt:lpstr>
      <vt:lpstr>Політична етнологія в колі сучасних соціогуманітарних наук</vt:lpstr>
      <vt:lpstr>Предметне поле політичної етнології у контексті співвідношення сфер і галузей життєдіяльності людей</vt:lpstr>
      <vt:lpstr>Історія етнополітичної думки</vt:lpstr>
      <vt:lpstr>Термін «етносоціологія» є найбільш вкоріненим в німецькомовному науковому середовищі, тому розгляд етносоціологічних шкіл слід почати з німецьких вчених та німецькомовних авторів з Австрії та Швейцарії. Далі слід проаналізувати теоретичні здобутки авторів тих країн, де ця дисципліна відома під іншими назвами:</vt:lpstr>
      <vt:lpstr>                  Запровадив у науковий обіг термін «етносоціологія» на самому ранньому етапі формування соціологічного знання. Також є автором терміну «етноцентризм».</vt:lpstr>
      <vt:lpstr>Презентация PowerPoint</vt:lpstr>
      <vt:lpstr>Виходив із принципу начальної множинності архаїчних етносів (примітивних орд), які стикаючись один з іншим створюють підстави для соціальної диференціації. Як правило це призводе до створення держави та ієрархічного суспільства в якому виокремлюються еліти і маси.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Примордіалісти (Ю.Бромлей, Е.Сміт, Л.Гумільов) твердять, що етноси існують об’єктивно, поза нашою свідомістю. Центральна категорія - етнос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Історія етнополітичної думки</dc:title>
  <cp:lastModifiedBy>Перегуда Євген Вікторович</cp:lastModifiedBy>
  <cp:revision>93</cp:revision>
  <dcterms:modified xsi:type="dcterms:W3CDTF">2025-01-11T20:46:31Z</dcterms:modified>
</cp:coreProperties>
</file>