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59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214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90450-F956-4D63-8584-DAA2E5C2B510}" type="datetimeFigureOut">
              <a:rPr lang="ru-RU" smtClean="0"/>
              <a:t>19.12.2018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F7E1A-3FCA-44F2-869C-14233B1B02F4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90450-F956-4D63-8584-DAA2E5C2B510}" type="datetimeFigureOut">
              <a:rPr lang="ru-RU" smtClean="0"/>
              <a:t>19.12.2018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F7E1A-3FCA-44F2-869C-14233B1B02F4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90450-F956-4D63-8584-DAA2E5C2B510}" type="datetimeFigureOut">
              <a:rPr lang="ru-RU" smtClean="0"/>
              <a:t>19.12.2018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F7E1A-3FCA-44F2-869C-14233B1B02F4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90450-F956-4D63-8584-DAA2E5C2B510}" type="datetimeFigureOut">
              <a:rPr lang="ru-RU" smtClean="0"/>
              <a:t>19.12.2018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F7E1A-3FCA-44F2-869C-14233B1B02F4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90450-F956-4D63-8584-DAA2E5C2B510}" type="datetimeFigureOut">
              <a:rPr lang="ru-RU" smtClean="0"/>
              <a:t>19.12.2018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F7E1A-3FCA-44F2-869C-14233B1B02F4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90450-F956-4D63-8584-DAA2E5C2B510}" type="datetimeFigureOut">
              <a:rPr lang="ru-RU" smtClean="0"/>
              <a:t>19.12.2018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F7E1A-3FCA-44F2-869C-14233B1B02F4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90450-F956-4D63-8584-DAA2E5C2B510}" type="datetimeFigureOut">
              <a:rPr lang="ru-RU" smtClean="0"/>
              <a:t>19.12.2018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F7E1A-3FCA-44F2-869C-14233B1B02F4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90450-F956-4D63-8584-DAA2E5C2B510}" type="datetimeFigureOut">
              <a:rPr lang="ru-RU" smtClean="0"/>
              <a:t>19.12.2018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F7E1A-3FCA-44F2-869C-14233B1B02F4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90450-F956-4D63-8584-DAA2E5C2B510}" type="datetimeFigureOut">
              <a:rPr lang="ru-RU" smtClean="0"/>
              <a:t>19.12.2018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F7E1A-3FCA-44F2-869C-14233B1B02F4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90450-F956-4D63-8584-DAA2E5C2B510}" type="datetimeFigureOut">
              <a:rPr lang="ru-RU" smtClean="0"/>
              <a:t>19.12.2018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F7E1A-3FCA-44F2-869C-14233B1B02F4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90450-F956-4D63-8584-DAA2E5C2B510}" type="datetimeFigureOut">
              <a:rPr lang="ru-RU" smtClean="0"/>
              <a:t>19.12.2018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F7E1A-3FCA-44F2-869C-14233B1B02F4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290450-F956-4D63-8584-DAA2E5C2B510}" type="datetimeFigureOut">
              <a:rPr lang="ru-RU" smtClean="0"/>
              <a:t>19.12.2018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0F7E1A-3FCA-44F2-869C-14233B1B02F4}" type="slidenum">
              <a:rPr lang="ru-RU" smtClean="0"/>
              <a:t>‹№›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ОЦІНКА ВПЛИВУ НА ДОВКІЛЛЯ ТА ПРОГНОЗУВАННЯ МОЖЛИВИХ НАСЛІДКІВ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2800" dirty="0"/>
              <a:t>Перевищення гранично допустимих антропогенних  навантажень призводить до </a:t>
            </a:r>
            <a:r>
              <a:rPr lang="uk-UA" sz="2800" dirty="0" err="1"/>
              <a:t>незворотніх</a:t>
            </a:r>
            <a:r>
              <a:rPr lang="uk-UA" sz="2800" dirty="0"/>
              <a:t> змін як в абіотичній, так і в біотичній  складових </a:t>
            </a:r>
            <a:r>
              <a:rPr lang="uk-UA" sz="2800" dirty="0" err="1"/>
              <a:t>доскілля</a:t>
            </a:r>
            <a:r>
              <a:rPr lang="uk-UA" sz="2800" dirty="0"/>
              <a:t>. Показником невпорядкованості системи, що включає біотичну та абіотичну складові, є зміна її ентропії. Основою для оцінки антропогенного навантаження може служити рівняння балансу складових ентропії</a:t>
            </a:r>
          </a:p>
          <a:p>
            <a:pPr algn="ctr"/>
            <a:r>
              <a:rPr lang="en-US" sz="4000" b="1" dirty="0" err="1"/>
              <a:t>dS</a:t>
            </a:r>
            <a:r>
              <a:rPr lang="en-US" sz="4000" b="1" dirty="0"/>
              <a:t>ₐ = </a:t>
            </a:r>
            <a:r>
              <a:rPr lang="en-US" sz="4000" b="1" dirty="0" err="1"/>
              <a:t>dS</a:t>
            </a:r>
            <a:r>
              <a:rPr lang="en-US" sz="4000" b="1" dirty="0"/>
              <a:t>ₓ + </a:t>
            </a:r>
            <a:r>
              <a:rPr lang="en-US" sz="4000" b="1" dirty="0" err="1"/>
              <a:t>dS</a:t>
            </a:r>
            <a:r>
              <a:rPr lang="el-GR" sz="4000" b="1" dirty="0"/>
              <a:t>ᵩ</a:t>
            </a:r>
            <a:endParaRPr lang="ru-RU" sz="40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k-UA" dirty="0"/>
              <a:t>Де </a:t>
            </a:r>
            <a:r>
              <a:rPr lang="en-US" b="1" dirty="0" err="1"/>
              <a:t>dS</a:t>
            </a:r>
            <a:r>
              <a:rPr lang="en-US" b="1" dirty="0"/>
              <a:t>ₐ</a:t>
            </a:r>
            <a:r>
              <a:rPr lang="uk-UA" dirty="0"/>
              <a:t>– зміна ентропії, яка викликана антропогенним навантаженням, а складові навантаження </a:t>
            </a:r>
            <a:r>
              <a:rPr lang="en-US" b="1" dirty="0" err="1"/>
              <a:t>dS</a:t>
            </a:r>
            <a:r>
              <a:rPr lang="en-US" b="1" dirty="0"/>
              <a:t>ₓ </a:t>
            </a:r>
            <a:r>
              <a:rPr lang="uk-UA" b="1" dirty="0"/>
              <a:t> </a:t>
            </a:r>
            <a:r>
              <a:rPr lang="uk-UA" dirty="0"/>
              <a:t>та</a:t>
            </a:r>
            <a:r>
              <a:rPr lang="uk-UA" b="1" dirty="0"/>
              <a:t> </a:t>
            </a:r>
            <a:r>
              <a:rPr lang="en-US" b="1" dirty="0" err="1"/>
              <a:t>dS</a:t>
            </a:r>
            <a:r>
              <a:rPr lang="el-GR" b="1" dirty="0"/>
              <a:t>ᵩ </a:t>
            </a:r>
            <a:r>
              <a:rPr lang="uk-UA" dirty="0"/>
              <a:t>відповідно хімічної і фізичної природи.</a:t>
            </a:r>
          </a:p>
          <a:p>
            <a:r>
              <a:rPr lang="uk-UA" dirty="0"/>
              <a:t>Ентропія системи, яка характеризує його стан </a:t>
            </a:r>
            <a:r>
              <a:rPr lang="en-US" b="1" dirty="0"/>
              <a:t>S </a:t>
            </a:r>
            <a:r>
              <a:rPr lang="uk-UA" b="1" dirty="0"/>
              <a:t> </a:t>
            </a:r>
            <a:r>
              <a:rPr lang="uk-UA" dirty="0"/>
              <a:t>описується співвідношенням </a:t>
            </a:r>
            <a:r>
              <a:rPr lang="uk-UA" dirty="0" err="1"/>
              <a:t>Больцмана</a:t>
            </a:r>
            <a:r>
              <a:rPr lang="en-US" dirty="0"/>
              <a:t>:</a:t>
            </a:r>
            <a:r>
              <a:rPr lang="uk-UA" dirty="0"/>
              <a:t>          </a:t>
            </a:r>
            <a:r>
              <a:rPr lang="en-US" sz="5400" b="1" dirty="0"/>
              <a:t>S = </a:t>
            </a:r>
            <a:r>
              <a:rPr lang="en-US" sz="5400" b="1" dirty="0" err="1"/>
              <a:t>k∙lnP</a:t>
            </a:r>
            <a:r>
              <a:rPr lang="uk-UA" sz="5400" b="1" dirty="0"/>
              <a:t>,</a:t>
            </a:r>
          </a:p>
          <a:p>
            <a:r>
              <a:rPr lang="uk-UA" dirty="0"/>
              <a:t>Де </a:t>
            </a:r>
            <a:r>
              <a:rPr lang="en-US" b="1" dirty="0"/>
              <a:t>k</a:t>
            </a:r>
            <a:r>
              <a:rPr lang="uk-UA" b="1" dirty="0"/>
              <a:t> </a:t>
            </a:r>
            <a:r>
              <a:rPr lang="uk-UA" dirty="0"/>
              <a:t>– </a:t>
            </a:r>
            <a:r>
              <a:rPr lang="uk-UA" dirty="0" err="1"/>
              <a:t>коефіієнт</a:t>
            </a:r>
            <a:r>
              <a:rPr lang="uk-UA" dirty="0"/>
              <a:t> пропорційності</a:t>
            </a:r>
            <a:r>
              <a:rPr lang="uk-UA" b="1" dirty="0"/>
              <a:t>, Р – </a:t>
            </a:r>
            <a:r>
              <a:rPr lang="uk-UA" dirty="0"/>
              <a:t>статистична вага параметрів, що характеризує стан системи</a:t>
            </a:r>
            <a:r>
              <a:rPr lang="uk-UA" b="1" dirty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uk-UA" dirty="0"/>
              <a:t>Для таких складових довкілля,як організми, популяції, екосистеми реалізується підхід,що був запропонований </a:t>
            </a:r>
            <a:r>
              <a:rPr lang="uk-UA" dirty="0" err="1"/>
              <a:t>Шеноном</a:t>
            </a:r>
            <a:r>
              <a:rPr lang="uk-UA" dirty="0"/>
              <a:t>.</a:t>
            </a:r>
          </a:p>
          <a:p>
            <a:r>
              <a:rPr lang="uk-UA" dirty="0"/>
              <a:t>Мова йде про оцінку  біотичного багатства (наповненості) різноманіття екосистем</a:t>
            </a:r>
          </a:p>
          <a:p>
            <a:r>
              <a:rPr lang="uk-UA" dirty="0"/>
              <a:t>Якщо </a:t>
            </a:r>
            <a:r>
              <a:rPr lang="en-US" b="1" dirty="0"/>
              <a:t>N₁, N₂, N₃………Ns    </a:t>
            </a:r>
            <a:r>
              <a:rPr lang="en-US" dirty="0"/>
              <a:t>- </a:t>
            </a:r>
            <a:r>
              <a:rPr lang="uk-UA" dirty="0"/>
              <a:t>кількість окремих представників біоти </a:t>
            </a:r>
            <a:r>
              <a:rPr lang="uk-UA" b="1" dirty="0"/>
              <a:t>1,2,3……</a:t>
            </a:r>
            <a:r>
              <a:rPr lang="en-US" b="1" dirty="0"/>
              <a:t>S</a:t>
            </a:r>
            <a:r>
              <a:rPr lang="uk-UA" dirty="0"/>
              <a:t>, то</a:t>
            </a:r>
          </a:p>
          <a:p>
            <a:r>
              <a:rPr lang="en-US" b="1" dirty="0"/>
              <a:t>        </a:t>
            </a:r>
            <a:r>
              <a:rPr lang="en-US" sz="2000" b="1" dirty="0"/>
              <a:t>s                                               </a:t>
            </a:r>
            <a:r>
              <a:rPr lang="en-US" sz="2000" b="1" dirty="0" err="1"/>
              <a:t>s</a:t>
            </a:r>
            <a:r>
              <a:rPr lang="en-US" sz="2000" b="1" dirty="0"/>
              <a:t> </a:t>
            </a:r>
          </a:p>
          <a:p>
            <a:r>
              <a:rPr lang="en-US" b="1" dirty="0"/>
              <a:t>N = ∑Nᵢ                   D= ∑Pᵢ ∙</a:t>
            </a:r>
            <a:r>
              <a:rPr lang="en-US" b="1" dirty="0" err="1"/>
              <a:t>log₂P</a:t>
            </a:r>
            <a:r>
              <a:rPr lang="en-US" b="1" dirty="0"/>
              <a:t>ᵢ</a:t>
            </a:r>
          </a:p>
          <a:p>
            <a:r>
              <a:rPr lang="en-US" sz="1500" b="1" dirty="0"/>
              <a:t>                  </a:t>
            </a:r>
            <a:r>
              <a:rPr lang="en-US" sz="1500" b="1" dirty="0" err="1"/>
              <a:t>i</a:t>
            </a:r>
            <a:r>
              <a:rPr lang="en-US" sz="1500" b="1" dirty="0"/>
              <a:t>=1                                                            </a:t>
            </a:r>
            <a:r>
              <a:rPr lang="en-US" sz="1500" b="1" dirty="0" err="1"/>
              <a:t>i</a:t>
            </a:r>
            <a:r>
              <a:rPr lang="en-US" sz="1500" b="1" dirty="0"/>
              <a:t>=1</a:t>
            </a:r>
          </a:p>
          <a:p>
            <a:endParaRPr lang="en-US" sz="1500" dirty="0"/>
          </a:p>
          <a:p>
            <a:r>
              <a:rPr lang="en-US" sz="3500" dirty="0"/>
              <a:t>D - </a:t>
            </a:r>
            <a:r>
              <a:rPr lang="ru-RU" sz="3500" dirty="0" err="1"/>
              <a:t>показник</a:t>
            </a:r>
            <a:r>
              <a:rPr lang="ru-RU" sz="3500" dirty="0"/>
              <a:t> </a:t>
            </a:r>
            <a:r>
              <a:rPr lang="ru-RU" sz="3500" dirty="0" err="1"/>
              <a:t>різноманітності</a:t>
            </a:r>
            <a:r>
              <a:rPr lang="ru-RU" sz="3500" dirty="0"/>
              <a:t>,  </a:t>
            </a:r>
            <a:r>
              <a:rPr lang="ru-RU" sz="3500" dirty="0" err="1"/>
              <a:t>Рі</a:t>
            </a:r>
            <a:r>
              <a:rPr lang="ru-RU" sz="3500" dirty="0"/>
              <a:t> =</a:t>
            </a:r>
            <a:r>
              <a:rPr lang="en-US" sz="3800" dirty="0"/>
              <a:t>Ni/N</a:t>
            </a:r>
            <a:endParaRPr lang="ru-RU" sz="3800" dirty="0"/>
          </a:p>
          <a:p>
            <a:endParaRPr lang="ru-RU" sz="1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k-UA" dirty="0"/>
              <a:t>Приведені рівняння </a:t>
            </a:r>
            <a:r>
              <a:rPr lang="uk-UA" dirty="0" err="1"/>
              <a:t>Больцмана</a:t>
            </a:r>
            <a:r>
              <a:rPr lang="uk-UA" dirty="0"/>
              <a:t> і </a:t>
            </a:r>
            <a:r>
              <a:rPr lang="uk-UA" dirty="0" err="1"/>
              <a:t>Шенона</a:t>
            </a:r>
            <a:r>
              <a:rPr lang="uk-UA" dirty="0"/>
              <a:t> мають однаковий вигляд. Показник різноманітності (</a:t>
            </a:r>
            <a:r>
              <a:rPr lang="en-US" dirty="0"/>
              <a:t>D) </a:t>
            </a:r>
            <a:r>
              <a:rPr lang="uk-UA" dirty="0"/>
              <a:t> та показник невпорядкованості (</a:t>
            </a:r>
            <a:r>
              <a:rPr lang="en-US" dirty="0"/>
              <a:t>S</a:t>
            </a:r>
            <a:r>
              <a:rPr lang="uk-UA" dirty="0"/>
              <a:t>) – параметри, що описуються однаковими співвідношеннями. За допомогою першого співвідношення можна визначити кількісні  показники антропогенних навантажень; за допомогою другого - зміни в біотичній компоненті </a:t>
            </a:r>
            <a:r>
              <a:rPr lang="uk-UA" dirty="0" err="1"/>
              <a:t>доскілля</a:t>
            </a:r>
            <a:r>
              <a:rPr lang="uk-UA" dirty="0"/>
              <a:t>, що виникають під впливом надмірних антропогенних навантажень.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/>
              <a:t>Ентропія системи має дві складові</a:t>
            </a:r>
          </a:p>
          <a:p>
            <a:pPr algn="ctr"/>
            <a:r>
              <a:rPr lang="en-US" sz="4000" b="1" dirty="0" err="1"/>
              <a:t>dSe</a:t>
            </a:r>
            <a:r>
              <a:rPr lang="en-US" sz="4000" b="1" dirty="0"/>
              <a:t> = </a:t>
            </a:r>
            <a:r>
              <a:rPr lang="en-US" sz="4000" b="1" dirty="0" err="1"/>
              <a:t>dSo</a:t>
            </a:r>
            <a:r>
              <a:rPr lang="en-US" sz="4000" b="1" dirty="0"/>
              <a:t> + </a:t>
            </a:r>
            <a:r>
              <a:rPr lang="en-US" sz="4000" b="1" dirty="0" err="1"/>
              <a:t>dSa</a:t>
            </a:r>
            <a:r>
              <a:rPr lang="en-US" sz="4000" b="1" dirty="0"/>
              <a:t>,</a:t>
            </a:r>
          </a:p>
          <a:p>
            <a:r>
              <a:rPr lang="uk-UA" dirty="0"/>
              <a:t>Де </a:t>
            </a:r>
            <a:r>
              <a:rPr lang="en-US" b="1" dirty="0" err="1"/>
              <a:t>dSo</a:t>
            </a:r>
            <a:r>
              <a:rPr lang="uk-UA" dirty="0"/>
              <a:t>– зростання, викликане внеском довкілля, </a:t>
            </a:r>
            <a:r>
              <a:rPr lang="en-US" b="1" dirty="0" err="1"/>
              <a:t>dSo</a:t>
            </a:r>
            <a:r>
              <a:rPr lang="uk-UA" dirty="0"/>
              <a:t> - виробництво ентропії, яке викликане </a:t>
            </a:r>
            <a:r>
              <a:rPr lang="uk-UA" dirty="0" err="1"/>
              <a:t>неврівноважними</a:t>
            </a:r>
            <a:r>
              <a:rPr lang="uk-UA" dirty="0"/>
              <a:t> процесами безпосередньо в самій системі. Якщо </a:t>
            </a:r>
            <a:r>
              <a:rPr lang="en-US" b="1" dirty="0" err="1"/>
              <a:t>dSe</a:t>
            </a:r>
            <a:r>
              <a:rPr lang="en-US" b="1" dirty="0"/>
              <a:t>≤</a:t>
            </a:r>
            <a:r>
              <a:rPr lang="uk-UA" b="1" dirty="0"/>
              <a:t> 0  </a:t>
            </a:r>
            <a:r>
              <a:rPr lang="uk-UA" dirty="0"/>
              <a:t>в системі відбуваються  </a:t>
            </a:r>
            <a:r>
              <a:rPr lang="uk-UA" dirty="0" err="1"/>
              <a:t>квазірівноважні</a:t>
            </a:r>
            <a:r>
              <a:rPr lang="uk-UA" dirty="0"/>
              <a:t>  або еволюційні процеси. В протилежному випадку система деградує.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Джерелом збільшення ентропії природних систем можуть бути різні екологічні фактори, як хімічної, так і фізичної природи.</a:t>
            </a:r>
          </a:p>
          <a:p>
            <a:pPr algn="ctr"/>
            <a:r>
              <a:rPr lang="en-US" sz="4000" b="1" dirty="0" err="1"/>
              <a:t>dSa</a:t>
            </a:r>
            <a:r>
              <a:rPr lang="uk-UA" sz="4000" b="1" dirty="0"/>
              <a:t> = </a:t>
            </a:r>
            <a:r>
              <a:rPr lang="en-US" sz="4000" b="1" dirty="0" err="1"/>
              <a:t>dSx</a:t>
            </a:r>
            <a:r>
              <a:rPr lang="en-US" sz="4000" b="1" dirty="0"/>
              <a:t> + </a:t>
            </a:r>
            <a:r>
              <a:rPr lang="en-US" sz="4000" b="1" dirty="0" err="1"/>
              <a:t>dS</a:t>
            </a:r>
            <a:r>
              <a:rPr lang="uk-UA" sz="4000" b="1" dirty="0"/>
              <a:t>ф</a:t>
            </a:r>
          </a:p>
          <a:p>
            <a:r>
              <a:rPr lang="uk-UA" dirty="0"/>
              <a:t>Де </a:t>
            </a:r>
            <a:r>
              <a:rPr lang="en-US" b="1" dirty="0" err="1"/>
              <a:t>Sx</a:t>
            </a:r>
            <a:r>
              <a:rPr lang="uk-UA" b="1" dirty="0"/>
              <a:t>  </a:t>
            </a:r>
            <a:r>
              <a:rPr lang="uk-UA" dirty="0"/>
              <a:t>і</a:t>
            </a:r>
            <a:r>
              <a:rPr lang="uk-UA" b="1" dirty="0"/>
              <a:t>  </a:t>
            </a:r>
            <a:r>
              <a:rPr lang="en-US" b="1" dirty="0"/>
              <a:t>S</a:t>
            </a:r>
            <a:r>
              <a:rPr lang="uk-UA" b="1" dirty="0"/>
              <a:t>ф </a:t>
            </a:r>
            <a:r>
              <a:rPr lang="uk-UA" dirty="0"/>
              <a:t>–</a:t>
            </a:r>
            <a:r>
              <a:rPr lang="uk-UA" b="1" dirty="0"/>
              <a:t> в</a:t>
            </a:r>
            <a:r>
              <a:rPr lang="uk-UA" dirty="0"/>
              <a:t>ідповідно антропогенні навантаження хімічної та фізичної природи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340</Words>
  <Application>Microsoft Office PowerPoint</Application>
  <PresentationFormat>Екран (4:3)</PresentationFormat>
  <Paragraphs>21</Paragraphs>
  <Slides>7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7</vt:i4>
      </vt:variant>
    </vt:vector>
  </HeadingPairs>
  <TitlesOfParts>
    <vt:vector size="10" baseType="lpstr">
      <vt:lpstr>Arial</vt:lpstr>
      <vt:lpstr>Calibri</vt:lpstr>
      <vt:lpstr>Тема Office</vt:lpstr>
      <vt:lpstr>ОЦІНКА ВПЛИВУ НА ДОВКІЛЛЯ ТА ПРОГНОЗУВАННЯ МОЖЛИВИХ НАСЛІДКІВ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>RePack by SPecialiST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ОЦІНКА ВПЛИВУ НА ДОВКІЛЛЯ ТА ПРОГНОЗУВАННЯ МОЖЛИВИХ НАСЛІДКІВ</dc:title>
  <dc:creator>Волошкина</dc:creator>
  <cp:lastModifiedBy>Олена Волошкіна</cp:lastModifiedBy>
  <cp:revision>12</cp:revision>
  <dcterms:created xsi:type="dcterms:W3CDTF">2018-09-06T15:05:40Z</dcterms:created>
  <dcterms:modified xsi:type="dcterms:W3CDTF">2018-12-19T10:18:57Z</dcterms:modified>
</cp:coreProperties>
</file>