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21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E50B83C-2297-4944-99EB-24E2772F4AA0}" type="datetimeFigureOut">
              <a:rPr lang="ru-RU" smtClean="0"/>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186377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50B83C-2297-4944-99EB-24E2772F4AA0}" type="datetimeFigureOut">
              <a:rPr lang="ru-RU" smtClean="0"/>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407752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50B83C-2297-4944-99EB-24E2772F4AA0}" type="datetimeFigureOut">
              <a:rPr lang="ru-RU" smtClean="0"/>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42068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50B83C-2297-4944-99EB-24E2772F4AA0}" type="datetimeFigureOut">
              <a:rPr lang="ru-RU" smtClean="0"/>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195960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E50B83C-2297-4944-99EB-24E2772F4AA0}" type="datetimeFigureOut">
              <a:rPr lang="ru-RU" smtClean="0"/>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222217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E50B83C-2297-4944-99EB-24E2772F4AA0}" type="datetimeFigureOut">
              <a:rPr lang="ru-RU" smtClean="0"/>
              <a:t>19.12.2018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71298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E50B83C-2297-4944-99EB-24E2772F4AA0}" type="datetimeFigureOut">
              <a:rPr lang="ru-RU" smtClean="0"/>
              <a:t>19.12.2018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148875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E50B83C-2297-4944-99EB-24E2772F4AA0}" type="datetimeFigureOut">
              <a:rPr lang="ru-RU" smtClean="0"/>
              <a:t>19.12.2018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193084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50B83C-2297-4944-99EB-24E2772F4AA0}" type="datetimeFigureOut">
              <a:rPr lang="ru-RU" smtClean="0"/>
              <a:t>19.12.2018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290501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E50B83C-2297-4944-99EB-24E2772F4AA0}" type="datetimeFigureOut">
              <a:rPr lang="ru-RU" smtClean="0"/>
              <a:t>19.12.2018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53920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E50B83C-2297-4944-99EB-24E2772F4AA0}" type="datetimeFigureOut">
              <a:rPr lang="ru-RU" smtClean="0"/>
              <a:t>19.12.2018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E08CD-9B63-42C3-ABAF-A6E67FABB88C}" type="slidenum">
              <a:rPr lang="ru-RU" smtClean="0"/>
              <a:t>‹№›</a:t>
            </a:fld>
            <a:endParaRPr lang="ru-RU"/>
          </a:p>
        </p:txBody>
      </p:sp>
    </p:spTree>
    <p:extLst>
      <p:ext uri="{BB962C8B-B14F-4D97-AF65-F5344CB8AC3E}">
        <p14:creationId xmlns:p14="http://schemas.microsoft.com/office/powerpoint/2010/main" val="220826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0B83C-2297-4944-99EB-24E2772F4AA0}" type="datetimeFigureOut">
              <a:rPr lang="ru-RU" smtClean="0"/>
              <a:t>19.12.2018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08CD-9B63-42C3-ABAF-A6E67FABB88C}" type="slidenum">
              <a:rPr lang="ru-RU" smtClean="0"/>
              <a:t>‹№›</a:t>
            </a:fld>
            <a:endParaRPr lang="ru-RU"/>
          </a:p>
        </p:txBody>
      </p:sp>
    </p:spTree>
    <p:extLst>
      <p:ext uri="{BB962C8B-B14F-4D97-AF65-F5344CB8AC3E}">
        <p14:creationId xmlns:p14="http://schemas.microsoft.com/office/powerpoint/2010/main" val="3543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b="1" dirty="0"/>
              <a:t>Аналіз процесів виникнення та розвитку природних надзвичайних ситуацій</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a:p>
        </p:txBody>
      </p:sp>
      <mc:AlternateContent xmlns:mc="http://schemas.openxmlformats.org/markup-compatibility/2006">
        <mc:Choice xmlns:pslz="http://schemas.microsoft.com/office/powerpoint/2016/slidezoom" xmlns="" Requires="pslz">
          <p:graphicFrame>
            <p:nvGraphicFramePr>
              <p:cNvPr id="5" name="Швидкий перехід до слайда 4">
                <a:extLst>
                  <a:ext uri="{FF2B5EF4-FFF2-40B4-BE49-F238E27FC236}">
                    <a16:creationId xmlns:a16="http://schemas.microsoft.com/office/drawing/2014/main" id="{DF203929-CA34-40CD-B517-E7B3BFF929AD}"/>
                  </a:ext>
                </a:extLst>
              </p:cNvPr>
              <p:cNvGraphicFramePr>
                <a:graphicFrameLocks noChangeAspect="1"/>
              </p:cNvGraphicFramePr>
              <p:nvPr>
                <p:extLst>
                  <p:ext uri="{D42A27DB-BD31-4B8C-83A1-F6EECF244321}">
                    <p14:modId xmlns:p14="http://schemas.microsoft.com/office/powerpoint/2010/main" val="871907206"/>
                  </p:ext>
                </p:extLst>
              </p:nvPr>
            </p:nvGraphicFramePr>
            <p:xfrm>
              <a:off x="770641" y="3589146"/>
              <a:ext cx="2286000" cy="1714500"/>
            </p:xfrm>
            <a:graphic>
              <a:graphicData uri="http://schemas.microsoft.com/office/powerpoint/2016/slidezoom">
                <pslz:sldZm>
                  <pslz:sldZmObj sldId="256" cId="1810407483">
                    <pslz:zmPr id="{37B0C89E-E452-40ED-BC4F-8DEFCDB4C907}"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5" name="Швидкий перехід до слайда 4">
                <a:hlinkClick r:id="rId3" action="ppaction://hlinksldjump"/>
                <a:extLst>
                  <a:ext uri="{FF2B5EF4-FFF2-40B4-BE49-F238E27FC236}">
                    <a16:creationId xmlns:a16="http://schemas.microsoft.com/office/drawing/2014/main" id="{DF203929-CA34-40CD-B517-E7B3BFF929AD}"/>
                  </a:ext>
                </a:extLst>
              </p:cNvPr>
              <p:cNvPicPr>
                <a:picLocks noGrp="1" noRot="1" noChangeAspect="1" noMove="1" noResize="1" noEditPoints="1" noAdjustHandles="1" noChangeArrowheads="1" noChangeShapeType="1"/>
              </p:cNvPicPr>
              <p:nvPr/>
            </p:nvPicPr>
            <p:blipFill>
              <a:blip r:embed="rId4"/>
              <a:stretch>
                <a:fillRect/>
              </a:stretch>
            </p:blipFill>
            <p:spPr>
              <a:xfrm>
                <a:off x="770641" y="3589146"/>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81040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uk-UA" b="1" dirty="0"/>
              <a:t>Сильна ожеледь</a:t>
            </a:r>
            <a:r>
              <a:rPr lang="uk-UA" dirty="0"/>
              <a:t> – діаметри відкладання на дротах ожеледі 20 мм і більше. </a:t>
            </a:r>
            <a:r>
              <a:rPr lang="uk-UA" dirty="0" err="1"/>
              <a:t>Ожеледонебезпечними</a:t>
            </a:r>
            <a:r>
              <a:rPr lang="uk-UA" dirty="0"/>
              <a:t> районами з найбільшою повторюваністю є гори АР Крим, Донецький край, Приазовська, Волинська і Подільська височини. Сильна ожеледь призводить до аварійних ситуацій на всіх видах транспорту, на лініях зв'язку і ЛЕП.</a:t>
            </a:r>
            <a:endParaRPr lang="ru-RU" dirty="0"/>
          </a:p>
          <a:p>
            <a:r>
              <a:rPr lang="uk-UA" b="1" dirty="0"/>
              <a:t>Сильний мороз</a:t>
            </a:r>
            <a:r>
              <a:rPr lang="uk-UA" dirty="0"/>
              <a:t> – температура менше за 30 </a:t>
            </a:r>
            <a:r>
              <a:rPr lang="uk-UA" dirty="0">
                <a:sym typeface="Symbol"/>
              </a:rPr>
              <a:t></a:t>
            </a:r>
            <a:r>
              <a:rPr lang="uk-UA" dirty="0"/>
              <a:t>С (-25 </a:t>
            </a:r>
            <a:r>
              <a:rPr lang="uk-UA" dirty="0" err="1">
                <a:sym typeface="Symbol"/>
              </a:rPr>
              <a:t></a:t>
            </a:r>
            <a:r>
              <a:rPr lang="uk-UA" dirty="0" err="1"/>
              <a:t>С</a:t>
            </a:r>
            <a:r>
              <a:rPr lang="uk-UA" dirty="0"/>
              <a:t> для південних областей: Запорізької, Одеської, Миколаївської, Херсонської та АР Крим). Пониження температури повітря до – 30 </a:t>
            </a:r>
            <a:r>
              <a:rPr lang="uk-UA" dirty="0">
                <a:sym typeface="Symbol"/>
              </a:rPr>
              <a:t></a:t>
            </a:r>
            <a:r>
              <a:rPr lang="uk-UA" dirty="0"/>
              <a:t>С і нижче відбувається головним чином в січні – лютому і, як правило, в північних, північно-східних областях. Тривале збереження низької температури викликає загибель озимих культур і фруктових дерев від замерзання на значних площах. Глибоке промерзання ґрунту може бути причиною аварії підземних комунікацій. Сильні морози призводять до збільшення витрати електроенергії і палива, ускладнюють роботу транспорту.</a:t>
            </a:r>
            <a:endParaRPr lang="ru-RU" dirty="0"/>
          </a:p>
          <a:p>
            <a:endParaRPr lang="ru-RU" dirty="0"/>
          </a:p>
        </p:txBody>
      </p:sp>
    </p:spTree>
    <p:extLst>
      <p:ext uri="{BB962C8B-B14F-4D97-AF65-F5344CB8AC3E}">
        <p14:creationId xmlns:p14="http://schemas.microsoft.com/office/powerpoint/2010/main" val="53670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uk-UA" b="1" dirty="0"/>
              <a:t>Сильна спека</a:t>
            </a:r>
            <a:r>
              <a:rPr lang="uk-UA" dirty="0"/>
              <a:t> – температура вище за + 30 </a:t>
            </a:r>
            <a:r>
              <a:rPr lang="uk-UA" dirty="0">
                <a:sym typeface="Symbol"/>
              </a:rPr>
              <a:t></a:t>
            </a:r>
            <a:r>
              <a:rPr lang="uk-UA" dirty="0"/>
              <a:t>С У Одеській, Миколаївській, Херсонській, Запорізькій, Дніпропетровській, Луганській, Харківській областях і АР Крим число днів з температурою більше + 30 </a:t>
            </a:r>
            <a:r>
              <a:rPr lang="uk-UA" dirty="0">
                <a:sym typeface="Symbol"/>
              </a:rPr>
              <a:t></a:t>
            </a:r>
            <a:r>
              <a:rPr lang="uk-UA" dirty="0"/>
              <a:t>С дорівнює 30 дням, а імовірність такої температури становить в липні – серпні 90-99%. Сильна спека при малій кількості опадів або їх відсутності формує посушливу погоду, яка несприятливо впливає на живий і рослинний світ.</a:t>
            </a:r>
            <a:endParaRPr lang="ru-RU" dirty="0"/>
          </a:p>
          <a:p>
            <a:r>
              <a:rPr lang="uk-UA" b="1" dirty="0"/>
              <a:t>Суховій </a:t>
            </a:r>
            <a:r>
              <a:rPr lang="uk-UA" dirty="0"/>
              <a:t>– збереження протягом 3-5 днів температури за + 25 </a:t>
            </a:r>
            <a:r>
              <a:rPr lang="uk-UA" dirty="0">
                <a:sym typeface="Symbol"/>
              </a:rPr>
              <a:t></a:t>
            </a:r>
            <a:r>
              <a:rPr lang="uk-UA" dirty="0"/>
              <a:t>С і відносної вологості менше за 30% при вітрі біля 5 м/с і період цвітіння і визрівання зерна. Найбільш схильні (70-70% років) до інтенсивних суховіїв східні, південно-східні і центральні області. Суховії призводять до зниження врожайності сільськогосподарських культур, а іноді до повної втрати врожаю.</a:t>
            </a:r>
            <a:endParaRPr lang="ru-RU" dirty="0"/>
          </a:p>
          <a:p>
            <a:endParaRPr lang="ru-RU" dirty="0"/>
          </a:p>
        </p:txBody>
      </p:sp>
    </p:spTree>
    <p:extLst>
      <p:ext uri="{BB962C8B-B14F-4D97-AF65-F5344CB8AC3E}">
        <p14:creationId xmlns:p14="http://schemas.microsoft.com/office/powerpoint/2010/main" val="228912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uk-UA" b="1" dirty="0"/>
              <a:t>Заморозки </a:t>
            </a:r>
            <a:r>
              <a:rPr lang="uk-UA" dirty="0"/>
              <a:t>– пониження приземної температури повітря нижче за 0 </a:t>
            </a:r>
            <a:r>
              <a:rPr lang="uk-UA" dirty="0">
                <a:sym typeface="Symbol"/>
              </a:rPr>
              <a:t></a:t>
            </a:r>
            <a:r>
              <a:rPr lang="uk-UA" dirty="0"/>
              <a:t>С у вегетаційний період, укладений між датами стійкого переходу температури повітря через 5 </a:t>
            </a:r>
            <a:r>
              <a:rPr lang="uk-UA" dirty="0">
                <a:sym typeface="Symbol"/>
              </a:rPr>
              <a:t></a:t>
            </a:r>
            <a:r>
              <a:rPr lang="uk-UA" dirty="0"/>
              <a:t>С.</a:t>
            </a:r>
            <a:endParaRPr lang="ru-RU" dirty="0"/>
          </a:p>
          <a:p>
            <a:r>
              <a:rPr lang="uk-UA" dirty="0"/>
              <a:t>Найбільшу небезпеку для трав'янистих рослин і плодових культур представляють пізні весняні і осінні ранні заморозки, оскільки рослини в цей час інтенсивно </a:t>
            </a:r>
            <a:r>
              <a:rPr lang="uk-UA" dirty="0" err="1"/>
              <a:t>вегетують</a:t>
            </a:r>
            <a:r>
              <a:rPr lang="uk-UA" dirty="0"/>
              <a:t> або дозрівають.</a:t>
            </a:r>
            <a:endParaRPr lang="ru-RU" dirty="0"/>
          </a:p>
          <a:p>
            <a:r>
              <a:rPr lang="uk-UA" dirty="0"/>
              <a:t> </a:t>
            </a:r>
            <a:endParaRPr lang="ru-RU" dirty="0"/>
          </a:p>
          <a:p>
            <a:endParaRPr lang="ru-RU" dirty="0"/>
          </a:p>
        </p:txBody>
      </p:sp>
    </p:spTree>
    <p:extLst>
      <p:ext uri="{BB962C8B-B14F-4D97-AF65-F5344CB8AC3E}">
        <p14:creationId xmlns:p14="http://schemas.microsoft.com/office/powerpoint/2010/main" val="2322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 Гідрологічні (прісноводні) надзвичайні ситуації</a:t>
            </a:r>
            <a:endParaRPr lang="ru-RU" dirty="0"/>
          </a:p>
        </p:txBody>
      </p:sp>
      <p:sp>
        <p:nvSpPr>
          <p:cNvPr id="3" name="Объект 2"/>
          <p:cNvSpPr>
            <a:spLocks noGrp="1"/>
          </p:cNvSpPr>
          <p:nvPr>
            <p:ph idx="1"/>
          </p:nvPr>
        </p:nvSpPr>
        <p:spPr/>
        <p:txBody>
          <a:bodyPr>
            <a:normAutofit fontScale="70000" lnSpcReduction="20000"/>
          </a:bodyPr>
          <a:lstStyle/>
          <a:p>
            <a:r>
              <a:rPr lang="uk-UA" b="1" dirty="0"/>
              <a:t>Високі рівні води (водопілля, паводки)</a:t>
            </a:r>
            <a:r>
              <a:rPr lang="uk-UA" dirty="0"/>
              <a:t> – досягнення і перевищення рівнем річок критичної позначки, небезпечної для даної місцевості. Повені виникають під час тривалих злив та в результаті танення снігу. Найбільш вірогідними зонами можливих повеней на території України є:</a:t>
            </a:r>
            <a:endParaRPr lang="ru-RU" dirty="0"/>
          </a:p>
          <a:p>
            <a:r>
              <a:rPr lang="uk-UA" u="sng" dirty="0"/>
              <a:t>- в північних районах</a:t>
            </a:r>
            <a:r>
              <a:rPr lang="uk-UA" dirty="0"/>
              <a:t> – басейни річок Прип'ять, Десна та їх приток. Площа затоплення повінню лише в басейні р. Прип'ять може досягати 600-800 тис. га;</a:t>
            </a:r>
            <a:endParaRPr lang="ru-RU" dirty="0"/>
          </a:p>
          <a:p>
            <a:r>
              <a:rPr lang="uk-UA" u="sng" dirty="0"/>
              <a:t>- у західних районах</a:t>
            </a:r>
            <a:r>
              <a:rPr lang="uk-UA" dirty="0"/>
              <a:t> – басейни верхнього Дністра (площа можливих затоплень 100 – 130 тис. га), річок Тиса, Прут, Західний Буг (площа можливих затоплень 20-25 тис. га);</a:t>
            </a:r>
            <a:endParaRPr lang="ru-RU" dirty="0"/>
          </a:p>
          <a:p>
            <a:r>
              <a:rPr lang="uk-UA" dirty="0"/>
              <a:t>- </a:t>
            </a:r>
            <a:r>
              <a:rPr lang="uk-UA" u="sng" dirty="0"/>
              <a:t>у східних регіонах</a:t>
            </a:r>
            <a:r>
              <a:rPr lang="uk-UA" dirty="0"/>
              <a:t> – басейни Сіверський Донець з притоками, річки Псел, Ворскла, Сула та ін. </a:t>
            </a:r>
            <a:r>
              <a:rPr lang="uk-UA" dirty="0" err="1"/>
              <a:t>притоків</a:t>
            </a:r>
            <a:r>
              <a:rPr lang="uk-UA" dirty="0"/>
              <a:t> Дніпра;</a:t>
            </a:r>
            <a:endParaRPr lang="ru-RU" dirty="0"/>
          </a:p>
          <a:p>
            <a:r>
              <a:rPr lang="uk-UA" u="sng" dirty="0"/>
              <a:t>- у південному і південно-західному регіонах</a:t>
            </a:r>
            <a:r>
              <a:rPr lang="uk-UA" dirty="0"/>
              <a:t> – басейни приток нижнього Дунаю, річки Південний Буг та її приток.</a:t>
            </a:r>
            <a:endParaRPr lang="ru-RU" dirty="0"/>
          </a:p>
        </p:txBody>
      </p:sp>
    </p:spTree>
    <p:extLst>
      <p:ext uri="{BB962C8B-B14F-4D97-AF65-F5344CB8AC3E}">
        <p14:creationId xmlns:p14="http://schemas.microsoft.com/office/powerpoint/2010/main" val="265483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1219200"/>
            <a:ext cx="69246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41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uk-UA" b="1" dirty="0"/>
              <a:t>Маловоддя </a:t>
            </a:r>
            <a:r>
              <a:rPr lang="uk-UA" dirty="0"/>
              <a:t>– об'єм весняного водопілля, водність в меженний період на великих річках (Дніпро, Десна, Прип'ять, Дністер, Південний Буг, Сіверський Донець), що складає 20% і менше від норми.</a:t>
            </a:r>
            <a:endParaRPr lang="ru-RU" dirty="0"/>
          </a:p>
          <a:p>
            <a:r>
              <a:rPr lang="uk-UA" b="1" dirty="0"/>
              <a:t>Затори</a:t>
            </a:r>
            <a:r>
              <a:rPr lang="uk-UA" dirty="0"/>
              <a:t> – скупчення великих мас льоду на поверхні річок. Затори призводять до затоплення населених пунктів, об'єктів, споруд.</a:t>
            </a:r>
            <a:endParaRPr lang="ru-RU" dirty="0"/>
          </a:p>
          <a:p>
            <a:r>
              <a:rPr lang="uk-UA" b="1" dirty="0"/>
              <a:t>Селі </a:t>
            </a:r>
            <a:r>
              <a:rPr lang="uk-UA" dirty="0"/>
              <a:t>– грязьові або </a:t>
            </a:r>
            <a:r>
              <a:rPr lang="uk-UA" dirty="0" err="1"/>
              <a:t>грязьокамяні</a:t>
            </a:r>
            <a:r>
              <a:rPr lang="uk-UA" dirty="0"/>
              <a:t> потоки, що виникають в руслах гірських річок. В гірських частинах Карпат і Криму розвиваються селеві процеси. 30 міст, селищ та сільських населених пунктів в АР Крим, Закарпатській, Івано-Франківській, Львівській та Чернівецькій областях піддані впливу селевих потоків. Всього в Карпатах виявлено 219 селевих басейнів.</a:t>
            </a:r>
            <a:endParaRPr lang="ru-RU" dirty="0"/>
          </a:p>
          <a:p>
            <a:endParaRPr lang="ru-RU" dirty="0"/>
          </a:p>
        </p:txBody>
      </p:sp>
    </p:spTree>
    <p:extLst>
      <p:ext uri="{BB962C8B-B14F-4D97-AF65-F5344CB8AC3E}">
        <p14:creationId xmlns:p14="http://schemas.microsoft.com/office/powerpoint/2010/main" val="129139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uk-UA" b="1" dirty="0"/>
              <a:t>Низькі рівні води</a:t>
            </a:r>
            <a:r>
              <a:rPr lang="uk-UA" dirty="0"/>
              <a:t> – зниження рівнів води нижче проектних відміток водозабірних споруд. Призводить до надзвичайних ситуацій в постачанні питної води в містах з населенням більше 100 тис.</a:t>
            </a:r>
            <a:endParaRPr lang="ru-RU" dirty="0"/>
          </a:p>
          <a:p>
            <a:r>
              <a:rPr lang="uk-UA" b="1" dirty="0"/>
              <a:t>Ранній льодостав та поява льоду на судноплавних водоймах і річках</a:t>
            </a:r>
            <a:r>
              <a:rPr lang="uk-UA" dirty="0"/>
              <a:t> – покриття льодом поверхні водоймищ та річок у строки раніше 10 листопада. Призводить до масового </a:t>
            </a:r>
            <a:r>
              <a:rPr lang="uk-UA" dirty="0" err="1"/>
              <a:t>вмерзання</a:t>
            </a:r>
            <a:r>
              <a:rPr lang="uk-UA" dirty="0"/>
              <a:t> пасажирських та вантажних суден.</a:t>
            </a:r>
            <a:endParaRPr lang="ru-RU" dirty="0"/>
          </a:p>
          <a:p>
            <a:endParaRPr lang="ru-RU" dirty="0"/>
          </a:p>
        </p:txBody>
      </p:sp>
    </p:spTree>
    <p:extLst>
      <p:ext uri="{BB962C8B-B14F-4D97-AF65-F5344CB8AC3E}">
        <p14:creationId xmlns:p14="http://schemas.microsoft.com/office/powerpoint/2010/main" val="465271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uk-UA" b="1" dirty="0"/>
              <a:t>Підвищення рівня ґрунтових вод (підтоплення)</a:t>
            </a:r>
            <a:r>
              <a:rPr lang="uk-UA" dirty="0"/>
              <a:t> – підвищення рівня ґрунтових вод на забруднених територіях до глибини вище проектних норм осушення (</a:t>
            </a:r>
            <a:r>
              <a:rPr lang="uk-UA" dirty="0" err="1"/>
              <a:t>СНиП</a:t>
            </a:r>
            <a:r>
              <a:rPr lang="uk-UA" dirty="0"/>
              <a:t> 2.06.15-85). В Україні щорічно може бути підтопленню 15% території (приблизно 84 тис. га земель).</a:t>
            </a:r>
            <a:endParaRPr lang="ru-RU" dirty="0"/>
          </a:p>
          <a:p>
            <a:r>
              <a:rPr lang="uk-UA" b="1" dirty="0"/>
              <a:t>Причини</a:t>
            </a:r>
            <a:r>
              <a:rPr lang="uk-UA" dirty="0"/>
              <a:t> – втрати води з інженерних комунікацій, неорганізований поверхневий стік, погіршення фільтраційних властивостей ґрунтів природних дрен (ярів, балок, русел невеликих річок тощо), зменшення випаровування у зв'язку з асфальтуванням покриття на урбанізованих територіях.</a:t>
            </a:r>
            <a:endParaRPr lang="en-US" dirty="0"/>
          </a:p>
          <a:p>
            <a:r>
              <a:rPr lang="uk-UA" b="1" dirty="0"/>
              <a:t>Снігові лавини</a:t>
            </a:r>
            <a:r>
              <a:rPr lang="uk-UA" dirty="0"/>
              <a:t> – сніжних обвал з крутих схилів гір. В лютому – березні та в період відлиг райони хребтів Горгани, Полонинський, </a:t>
            </a:r>
            <a:r>
              <a:rPr lang="uk-UA" dirty="0" err="1"/>
              <a:t>Чорногори</a:t>
            </a:r>
            <a:r>
              <a:rPr lang="uk-UA" dirty="0"/>
              <a:t> є лавинонебезпечними з обсягом снігових лавин до 300 тис.м</a:t>
            </a:r>
            <a:r>
              <a:rPr lang="uk-UA" baseline="30000" dirty="0"/>
              <a:t>3</a:t>
            </a:r>
            <a:r>
              <a:rPr lang="uk-UA" dirty="0"/>
              <a:t>.</a:t>
            </a:r>
            <a:endParaRPr lang="ru-RU" dirty="0"/>
          </a:p>
          <a:p>
            <a:endParaRPr lang="ru-RU" dirty="0"/>
          </a:p>
          <a:p>
            <a:endParaRPr lang="ru-RU" dirty="0"/>
          </a:p>
        </p:txBody>
      </p:sp>
    </p:spTree>
    <p:extLst>
      <p:ext uri="{BB962C8B-B14F-4D97-AF65-F5344CB8AC3E}">
        <p14:creationId xmlns:p14="http://schemas.microsoft.com/office/powerpoint/2010/main" val="93014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Гідрологічні (морські) надзвичайні ситуації</a:t>
            </a:r>
            <a:endParaRPr lang="ru-RU" dirty="0"/>
          </a:p>
        </p:txBody>
      </p:sp>
      <p:sp>
        <p:nvSpPr>
          <p:cNvPr id="3" name="Объект 2"/>
          <p:cNvSpPr>
            <a:spLocks noGrp="1"/>
          </p:cNvSpPr>
          <p:nvPr>
            <p:ph idx="1"/>
          </p:nvPr>
        </p:nvSpPr>
        <p:spPr/>
        <p:txBody>
          <a:bodyPr>
            <a:normAutofit fontScale="92500" lnSpcReduction="10000"/>
          </a:bodyPr>
          <a:lstStyle/>
          <a:p>
            <a:r>
              <a:rPr lang="uk-UA" b="1" dirty="0"/>
              <a:t>Сильне коливання моря</a:t>
            </a:r>
            <a:r>
              <a:rPr lang="uk-UA" dirty="0"/>
              <a:t> – досягнення і перевищення рівнем моря критичної позначки, небезпечної для даної місцевості узбережжя (при підвищенні або зниженні рівня моря через вітрові нагони (або </a:t>
            </a:r>
            <a:r>
              <a:rPr lang="uk-UA" dirty="0" err="1"/>
              <a:t>згони</a:t>
            </a:r>
            <a:r>
              <a:rPr lang="uk-UA" dirty="0"/>
              <a:t>) води.</a:t>
            </a:r>
            <a:endParaRPr lang="ru-RU" dirty="0"/>
          </a:p>
          <a:p>
            <a:r>
              <a:rPr lang="uk-UA" b="1" dirty="0"/>
              <a:t>Сильний </a:t>
            </a:r>
            <a:r>
              <a:rPr lang="uk-UA" b="1" dirty="0" err="1"/>
              <a:t>тягун</a:t>
            </a:r>
            <a:r>
              <a:rPr lang="uk-UA" b="1" dirty="0"/>
              <a:t> у портах</a:t>
            </a:r>
            <a:r>
              <a:rPr lang="uk-UA" dirty="0"/>
              <a:t> - горизонтальні коливання суден 2-4 м і більше під впливом </a:t>
            </a:r>
            <a:r>
              <a:rPr lang="uk-UA" dirty="0" err="1"/>
              <a:t>довгоперіодних</a:t>
            </a:r>
            <a:r>
              <a:rPr lang="uk-UA" dirty="0"/>
              <a:t> (0,5-5 </a:t>
            </a:r>
            <a:r>
              <a:rPr lang="uk-UA" dirty="0" err="1"/>
              <a:t>хв</a:t>
            </a:r>
            <a:r>
              <a:rPr lang="uk-UA" dirty="0"/>
              <a:t>) хвиль та вище 20-40 см.</a:t>
            </a:r>
            <a:endParaRPr lang="ru-RU" dirty="0"/>
          </a:p>
          <a:p>
            <a:endParaRPr lang="ru-RU" dirty="0"/>
          </a:p>
        </p:txBody>
      </p:sp>
    </p:spTree>
    <p:extLst>
      <p:ext uri="{BB962C8B-B14F-4D97-AF65-F5344CB8AC3E}">
        <p14:creationId xmlns:p14="http://schemas.microsoft.com/office/powerpoint/2010/main" val="266710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uk-UA" b="1" dirty="0"/>
              <a:t>Ранній льодостав або припай</a:t>
            </a:r>
            <a:r>
              <a:rPr lang="uk-UA" dirty="0"/>
              <a:t> - </a:t>
            </a:r>
            <a:r>
              <a:rPr lang="uk-UA" dirty="0" err="1"/>
              <a:t>вмерзання</a:t>
            </a:r>
            <a:r>
              <a:rPr lang="uk-UA" dirty="0"/>
              <a:t> суден або виникнення масових аварій на флоті.</a:t>
            </a:r>
            <a:endParaRPr lang="ru-RU" dirty="0"/>
          </a:p>
          <a:p>
            <a:r>
              <a:rPr lang="uk-UA" dirty="0"/>
              <a:t>Відрив прибережного льоду</a:t>
            </a:r>
            <a:endParaRPr lang="ru-RU" dirty="0"/>
          </a:p>
          <a:p>
            <a:r>
              <a:rPr lang="uk-UA" b="1" dirty="0"/>
              <a:t>Швидке обледеніння суден</a:t>
            </a:r>
            <a:r>
              <a:rPr lang="uk-UA" dirty="0"/>
              <a:t> - інтенсивність відкладення льоду</a:t>
            </a:r>
            <a:endParaRPr lang="ru-RU" dirty="0"/>
          </a:p>
          <a:p>
            <a:r>
              <a:rPr lang="uk-UA" b="1" dirty="0"/>
              <a:t>Інтенсивний льодохід</a:t>
            </a:r>
            <a:r>
              <a:rPr lang="uk-UA" dirty="0"/>
              <a:t> - може викликати масові аварії суден, пошкодження і руйнування гідротехнічних та інших споруду прибережній зоні.</a:t>
            </a:r>
            <a:endParaRPr lang="ru-RU" dirty="0"/>
          </a:p>
          <a:p>
            <a:endParaRPr lang="ru-RU" dirty="0"/>
          </a:p>
        </p:txBody>
      </p:sp>
    </p:spTree>
    <p:extLst>
      <p:ext uri="{BB962C8B-B14F-4D97-AF65-F5344CB8AC3E}">
        <p14:creationId xmlns:p14="http://schemas.microsoft.com/office/powerpoint/2010/main" val="403933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uk-UA" dirty="0"/>
              <a:t>У відповідності до звіту </a:t>
            </a:r>
            <a:r>
              <a:rPr lang="uk-UA" u="sng" dirty="0"/>
              <a:t>ЮНЕП</a:t>
            </a:r>
            <a:r>
              <a:rPr lang="uk-UA" dirty="0"/>
              <a:t> про стан навколишнього природного середовища лихами природного характеру можуть вважатися події за яких: 1) загинуло не менше </a:t>
            </a:r>
            <a:r>
              <a:rPr lang="uk-UA" u="sng" dirty="0"/>
              <a:t>10 тис. чол. або </a:t>
            </a:r>
            <a:endParaRPr lang="en-US" u="sng" dirty="0"/>
          </a:p>
          <a:p>
            <a:r>
              <a:rPr lang="uk-UA" u="sng" dirty="0"/>
              <a:t>2</a:t>
            </a:r>
            <a:r>
              <a:rPr lang="uk-UA" dirty="0"/>
              <a:t>) нанесено збиток на суму </a:t>
            </a:r>
            <a:r>
              <a:rPr lang="uk-UA" u="sng" dirty="0"/>
              <a:t>понад 1 млн. дол. США</a:t>
            </a:r>
            <a:r>
              <a:rPr lang="uk-UA" dirty="0"/>
              <a:t>.</a:t>
            </a:r>
            <a:endParaRPr lang="ru-RU" dirty="0"/>
          </a:p>
          <a:p>
            <a:r>
              <a:rPr lang="uk-UA" dirty="0"/>
              <a:t>В Україні у відповідності до </a:t>
            </a:r>
            <a:r>
              <a:rPr lang="uk-UA" u="sng" dirty="0"/>
              <a:t>«Положення про класифікацію надзвичайних ситуацій» (Постанова № 1099 від 15.07.98 р.), критерієм</a:t>
            </a:r>
            <a:r>
              <a:rPr lang="uk-UA" dirty="0"/>
              <a:t> віднесення надзвичайної події до розряду надзвичайної є:</a:t>
            </a:r>
            <a:endParaRPr lang="en-US" dirty="0"/>
          </a:p>
          <a:p>
            <a:r>
              <a:rPr lang="uk-UA" dirty="0"/>
              <a:t> 1) кількість постраждалих понад </a:t>
            </a:r>
            <a:r>
              <a:rPr lang="uk-UA" u="sng" dirty="0"/>
              <a:t>20</a:t>
            </a:r>
            <a:r>
              <a:rPr lang="uk-UA" dirty="0"/>
              <a:t> і більше чоловік;</a:t>
            </a:r>
            <a:endParaRPr lang="en-US" dirty="0"/>
          </a:p>
          <a:p>
            <a:r>
              <a:rPr lang="uk-UA" dirty="0"/>
              <a:t> 2) кількість загиблих понад </a:t>
            </a:r>
            <a:r>
              <a:rPr lang="uk-UA" u="sng" dirty="0"/>
              <a:t>2 чол</a:t>
            </a:r>
            <a:r>
              <a:rPr lang="uk-UA" dirty="0"/>
              <a:t>.;</a:t>
            </a:r>
            <a:endParaRPr lang="en-US" dirty="0"/>
          </a:p>
          <a:p>
            <a:r>
              <a:rPr lang="uk-UA" dirty="0"/>
              <a:t> 3) нанесення матеріального збитку </a:t>
            </a:r>
            <a:r>
              <a:rPr lang="uk-UA" u="sng" dirty="0"/>
              <a:t>близько 1 % ВВП</a:t>
            </a:r>
            <a:r>
              <a:rPr lang="uk-UA" dirty="0"/>
              <a:t>).</a:t>
            </a:r>
            <a:endParaRPr lang="ru-RU" dirty="0"/>
          </a:p>
          <a:p>
            <a:endParaRPr lang="ru-RU" dirty="0"/>
          </a:p>
        </p:txBody>
      </p:sp>
    </p:spTree>
    <p:extLst>
      <p:ext uri="{BB962C8B-B14F-4D97-AF65-F5344CB8AC3E}">
        <p14:creationId xmlns:p14="http://schemas.microsoft.com/office/powerpoint/2010/main" val="428793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Геологічні надзвичайні ситуації</a:t>
            </a:r>
            <a:endParaRPr lang="ru-RU" dirty="0"/>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162050"/>
            <a:ext cx="63436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56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147763"/>
            <a:ext cx="66103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07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uk-UA" b="1" dirty="0"/>
              <a:t>Карсти.</a:t>
            </a:r>
            <a:r>
              <a:rPr lang="uk-UA" dirty="0"/>
              <a:t> В районах гірничодобувних підприємств Львівської, Донецької, Дніпропетровської, Полтавської, Чернівецької областей стали виявлятися карстові процеси і зникнення води в </a:t>
            </a:r>
            <a:r>
              <a:rPr lang="uk-UA" dirty="0" err="1"/>
              <a:t>водонесучих</a:t>
            </a:r>
            <a:r>
              <a:rPr lang="uk-UA" dirty="0"/>
              <a:t> горизонтах. За останні 20 років зареєстровано більше 1000 випадків утворення карсту, а в останні роки ці процеси інтенсивно розвиваються і наносять загрозу життю людини та господарству. Прогнозування цього явища імовірно лише за допомогою </a:t>
            </a:r>
            <a:endParaRPr lang="ru-RU" dirty="0"/>
          </a:p>
        </p:txBody>
      </p:sp>
    </p:spTree>
    <p:extLst>
      <p:ext uri="{BB962C8B-B14F-4D97-AF65-F5344CB8AC3E}">
        <p14:creationId xmlns:p14="http://schemas.microsoft.com/office/powerpoint/2010/main" val="178006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261938"/>
            <a:ext cx="682942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97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3067050"/>
            <a:ext cx="6324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3086100"/>
            <a:ext cx="67913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53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438275"/>
            <a:ext cx="66294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734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uk-UA" dirty="0"/>
              <a:t>Територія України не входить до зони підвищеної сейсмічної активності, яка призводить до катастрофічних наслідків з багатьма жертвами, матеріальними збитками і майже неможливістю захисту від землетрусів. Хоча імовірність страшних землетрусів як в Японії на Україні мала, але аналіз статистичних даних вказує на те, що майже </a:t>
            </a:r>
            <a:r>
              <a:rPr lang="uk-UA" b="1" dirty="0"/>
              <a:t>120 тис. км</a:t>
            </a:r>
            <a:r>
              <a:rPr lang="uk-UA" b="1" baseline="30000" dirty="0"/>
              <a:t>2</a:t>
            </a:r>
            <a:r>
              <a:rPr lang="uk-UA" dirty="0"/>
              <a:t> території України знаходиться в зоні можливих землетрусів з інтенсивністю коливань ґрунту на поверхні землі від 6 до 9 балів (за 12 бальною шкалою М8К) з населенням майже </a:t>
            </a:r>
            <a:r>
              <a:rPr lang="uk-UA" b="1" dirty="0"/>
              <a:t>11 млн. чол</a:t>
            </a:r>
            <a:r>
              <a:rPr lang="uk-UA" dirty="0"/>
              <a:t>. Це території АР Крим, Вінницької, Херсонської, Хмельницької, Одеської областей.</a:t>
            </a:r>
            <a:endParaRPr lang="ru-RU" dirty="0"/>
          </a:p>
          <a:p>
            <a:endParaRPr lang="ru-RU" dirty="0"/>
          </a:p>
        </p:txBody>
      </p:sp>
    </p:spTree>
    <p:extLst>
      <p:ext uri="{BB962C8B-B14F-4D97-AF65-F5344CB8AC3E}">
        <p14:creationId xmlns:p14="http://schemas.microsoft.com/office/powerpoint/2010/main" val="321643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uk-UA" dirty="0"/>
              <a:t>Після зсувів найбільш небезпечним явищем є берегова ерозія. В районі Закарпаття вона посилюється в районі ріки Тиса та її правих </a:t>
            </a:r>
            <a:r>
              <a:rPr lang="uk-UA" dirty="0" err="1"/>
              <a:t>притоків</a:t>
            </a:r>
            <a:r>
              <a:rPr lang="uk-UA" dirty="0"/>
              <a:t>. В районах, прилеглих до великих водосховищ (на Дніпровському каскаді) спостерігається інтенсивна трансформація берегової смуги (протягом більше 3000 км). Берегова лінія Чорного та Азовського узбережжя має тенденцію до руйнування житлового сектору, що був побудований без врахування дій хвиль.</a:t>
            </a:r>
            <a:endParaRPr lang="ru-RU" dirty="0"/>
          </a:p>
        </p:txBody>
      </p:sp>
    </p:spTree>
    <p:extLst>
      <p:ext uri="{BB962C8B-B14F-4D97-AF65-F5344CB8AC3E}">
        <p14:creationId xmlns:p14="http://schemas.microsoft.com/office/powerpoint/2010/main" val="167561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uk-UA" b="1" dirty="0"/>
              <a:t>Карсти.</a:t>
            </a:r>
            <a:r>
              <a:rPr lang="uk-UA" dirty="0"/>
              <a:t> В районах гірничодобувних підприємств Львівської, Донецької, Дніпропетровської, Полтавської, Чернівецької областей стали виявлятися карстові процеси і зникнення води в </a:t>
            </a:r>
            <a:r>
              <a:rPr lang="uk-UA" dirty="0" err="1"/>
              <a:t>водонесучих</a:t>
            </a:r>
            <a:r>
              <a:rPr lang="uk-UA" dirty="0"/>
              <a:t> горизонтах. За останні 20 років зареєстровано більше 1000 випадків утворення карсту, а в останні роки ці процеси інтенсивно розвиваються і наносять загрозу життю людини та господарству. Прогнозування цього явища імовірно лише за допомогою створення мереж свердловин.</a:t>
            </a:r>
            <a:endParaRPr lang="ru-RU" dirty="0"/>
          </a:p>
          <a:p>
            <a:endParaRPr lang="ru-RU" dirty="0"/>
          </a:p>
        </p:txBody>
      </p:sp>
    </p:spTree>
    <p:extLst>
      <p:ext uri="{BB962C8B-B14F-4D97-AF65-F5344CB8AC3E}">
        <p14:creationId xmlns:p14="http://schemas.microsoft.com/office/powerpoint/2010/main" val="226064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uk-UA" dirty="0"/>
              <a:t>Принципово новим результатом техногенних перетворень геологічного середовища є зниження сейсмічної стійкості верхньої його зони, або умовне підвищення чутливості до </a:t>
            </a:r>
            <a:r>
              <a:rPr lang="uk-UA" dirty="0" err="1"/>
              <a:t>сейсмопоштовхів</a:t>
            </a:r>
            <a:r>
              <a:rPr lang="uk-UA" dirty="0"/>
              <a:t> важких споруд. Тобто 5-6 бальні (фонові "прохідні") землетруси можуть впливати як руйнівні. Наприклад, І</a:t>
            </a:r>
            <a:r>
              <a:rPr lang="en-US" dirty="0"/>
              <a:t>V</a:t>
            </a:r>
            <a:r>
              <a:rPr lang="uk-UA" dirty="0"/>
              <a:t> блок ЧАЕС ("Укриття) в травні 1990 року під час землетрусу силою в 4,5 бали мав додаткові деформації як під час землетрусу силою 5,5-6 балів.</a:t>
            </a:r>
            <a:endParaRPr lang="ru-RU" dirty="0"/>
          </a:p>
          <a:p>
            <a:endParaRPr lang="ru-RU" dirty="0"/>
          </a:p>
        </p:txBody>
      </p:sp>
    </p:spTree>
    <p:extLst>
      <p:ext uri="{BB962C8B-B14F-4D97-AF65-F5344CB8AC3E}">
        <p14:creationId xmlns:p14="http://schemas.microsoft.com/office/powerpoint/2010/main" val="174192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Метеорологічні надзвичайні ситуації</a:t>
            </a:r>
            <a:endParaRPr lang="ru-RU" dirty="0"/>
          </a:p>
        </p:txBody>
      </p:sp>
      <p:sp>
        <p:nvSpPr>
          <p:cNvPr id="3" name="Объект 2"/>
          <p:cNvSpPr>
            <a:spLocks noGrp="1"/>
          </p:cNvSpPr>
          <p:nvPr>
            <p:ph idx="1"/>
          </p:nvPr>
        </p:nvSpPr>
        <p:spPr/>
        <p:txBody>
          <a:bodyPr>
            <a:normAutofit fontScale="70000" lnSpcReduction="20000"/>
          </a:bodyPr>
          <a:lstStyle/>
          <a:p>
            <a:r>
              <a:rPr lang="uk-UA" b="1" dirty="0"/>
              <a:t>Сильний дощ</a:t>
            </a:r>
            <a:r>
              <a:rPr lang="uk-UA" dirty="0"/>
              <a:t> – кількість опадів 50 мм (або 30 мм в гірських, селевих і зсувонебезпечних районах) і більше протягом 12 годин. Найбільша повторюваність сильних дощів випадає на червень-серпень. У гірських районах сильні дощі можуть викликати підйом рівня води в ріках, водосховищах і ґрунтових вод.</a:t>
            </a:r>
            <a:endParaRPr lang="ru-RU" dirty="0"/>
          </a:p>
          <a:p>
            <a:r>
              <a:rPr lang="uk-UA" b="1" dirty="0"/>
              <a:t>Великий град</a:t>
            </a:r>
            <a:r>
              <a:rPr lang="uk-UA" dirty="0"/>
              <a:t> – діаметр градин більше </a:t>
            </a:r>
            <a:r>
              <a:rPr lang="uk-UA" u="sng" dirty="0"/>
              <a:t>20 мм</a:t>
            </a:r>
            <a:r>
              <a:rPr lang="uk-UA" dirty="0"/>
              <a:t>. Град – явище локальне, частіше за все він випадає окремими ізольованими плямами на площах від декількох десятків до декількох сотень квадратних кілометрів, рідше – у вигляді градових доріжок. У річному ході максимум повторюваності великого граду доводиться на літній сезон. Міра збитку залежить від розміру градин, їх щільності, інтенсивності випадання. Градини більше 30 мм можуть повністю знищити посіви, пошкодити дахи будівель, побути птахів та дрібну худобу.</a:t>
            </a:r>
            <a:endParaRPr lang="ru-RU" dirty="0"/>
          </a:p>
        </p:txBody>
      </p:sp>
    </p:spTree>
    <p:extLst>
      <p:ext uri="{BB962C8B-B14F-4D97-AF65-F5344CB8AC3E}">
        <p14:creationId xmlns:p14="http://schemas.microsoft.com/office/powerpoint/2010/main" val="3867015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uk-UA" dirty="0"/>
              <a:t>Надзвичайна </a:t>
            </a:r>
            <a:r>
              <a:rPr lang="uk-UA" dirty="0" err="1"/>
              <a:t>пожежонебезпечність</a:t>
            </a:r>
            <a:r>
              <a:rPr lang="uk-UA" dirty="0"/>
              <a:t> - показник пожежної небезпеки більше за 10000</a:t>
            </a:r>
            <a:r>
              <a:rPr lang="uk-UA" dirty="0">
                <a:sym typeface="Symbol"/>
              </a:rPr>
              <a:t></a:t>
            </a:r>
            <a:r>
              <a:rPr lang="uk-UA" dirty="0"/>
              <a:t>С (за формулою Нестерова В.Г.) Пожежна ситуація, як правило, створюється з травня по жовтень. Найбільше число пожеж спостерігається в Херсонській, Одеській, Миколаївській, Запорізькій областях, АР Крим, Луганськ, Донецьк.</a:t>
            </a:r>
            <a:endParaRPr lang="ru-RU" dirty="0"/>
          </a:p>
          <a:p>
            <a:r>
              <a:rPr lang="uk-UA" dirty="0"/>
              <a:t>За 1988 р. в Україні виникло 3915 лісові пожежі загальною площею 4418 га, збитки від таких пожеж склали 4,56 млн. грн. Порівняно з 1997 роком, кількість пожеж зросла на 69,5 %, площа пройдена вогнем - в 3 рази, а збитки - в 7,4 рази.</a:t>
            </a:r>
            <a:endParaRPr lang="ru-RU" dirty="0"/>
          </a:p>
          <a:p>
            <a:r>
              <a:rPr lang="uk-UA" dirty="0"/>
              <a:t> </a:t>
            </a:r>
            <a:endParaRPr lang="ru-RU" dirty="0"/>
          </a:p>
          <a:p>
            <a:endParaRPr lang="ru-RU" dirty="0"/>
          </a:p>
        </p:txBody>
      </p:sp>
    </p:spTree>
    <p:extLst>
      <p:ext uri="{BB962C8B-B14F-4D97-AF65-F5344CB8AC3E}">
        <p14:creationId xmlns:p14="http://schemas.microsoft.com/office/powerpoint/2010/main" val="289152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895475"/>
            <a:ext cx="66675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757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1582266"/>
            <a:ext cx="627697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630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9358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r>
              <a:rPr lang="uk-UA" b="1" dirty="0"/>
              <a:t>Вітер, шквали і смерчі</a:t>
            </a:r>
            <a:r>
              <a:rPr lang="uk-UA" dirty="0"/>
              <a:t> – максимальна швидкість </a:t>
            </a:r>
            <a:r>
              <a:rPr lang="uk-UA" u="sng" dirty="0"/>
              <a:t>25 м/с</a:t>
            </a:r>
            <a:r>
              <a:rPr lang="uk-UA" dirty="0"/>
              <a:t> і більше. Сильний вітер збільшує навантаження на дроти, висотні споруди, підіймаючи в повітря пил і сніг, погіршує видимість і тим самим </a:t>
            </a:r>
            <a:r>
              <a:rPr lang="uk-UA" dirty="0" err="1"/>
              <a:t>затруднює</a:t>
            </a:r>
            <a:r>
              <a:rPr lang="uk-UA" dirty="0"/>
              <a:t> рух транспорту. При сильному вітрі відбувається інтенсивне випаровування, що різко знижує вологість ґрунту.</a:t>
            </a:r>
            <a:endParaRPr lang="ru-RU" dirty="0"/>
          </a:p>
          <a:p>
            <a:r>
              <a:rPr lang="uk-UA" b="1" dirty="0" err="1"/>
              <a:t>Шквалонебезпечні</a:t>
            </a:r>
            <a:r>
              <a:rPr lang="uk-UA" b="1" dirty="0"/>
              <a:t> ситуації</a:t>
            </a:r>
            <a:r>
              <a:rPr lang="uk-UA" dirty="0"/>
              <a:t> можуть створюватися на всій території України майже щорічно (77% - імовірність), але певної закономірності в їх просторовому розподілі не виявлено.</a:t>
            </a:r>
            <a:endParaRPr lang="ru-RU" dirty="0"/>
          </a:p>
          <a:p>
            <a:endParaRPr lang="ru-RU" dirty="0"/>
          </a:p>
        </p:txBody>
      </p:sp>
    </p:spTree>
    <p:extLst>
      <p:ext uri="{BB962C8B-B14F-4D97-AF65-F5344CB8AC3E}">
        <p14:creationId xmlns:p14="http://schemas.microsoft.com/office/powerpoint/2010/main" val="226316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11" y="1484783"/>
            <a:ext cx="2905125" cy="275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1484783"/>
            <a:ext cx="2809875" cy="283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34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uk-UA" b="1" dirty="0"/>
              <a:t>Шквали</a:t>
            </a:r>
            <a:r>
              <a:rPr lang="uk-UA" dirty="0"/>
              <a:t> часто призводять до катастрофічних наслідків, які наносять збитки насамперед сільськогосподарському виробництву та спричиняють вилягання зернових культур, поломку дерев, іноді руйнують споруди і обривають лінії електропередачі, припиняють будівельні роботи.</a:t>
            </a:r>
            <a:endParaRPr lang="en-US" dirty="0"/>
          </a:p>
          <a:p>
            <a:r>
              <a:rPr lang="uk-UA" b="1" dirty="0"/>
              <a:t>Смерчі</a:t>
            </a:r>
            <a:r>
              <a:rPr lang="uk-UA" dirty="0"/>
              <a:t> – вихори з вертикальною складовою, що рідко повторюються. Ці стихійні явища важко реєструвати. За період 1957-1999 рр. Зареєстровано 37 випадків смерчів. Найбільша повторюваність </a:t>
            </a:r>
            <a:r>
              <a:rPr lang="uk-UA" dirty="0" err="1"/>
              <a:t>смерчонебезпечних</a:t>
            </a:r>
            <a:r>
              <a:rPr lang="uk-UA" dirty="0"/>
              <a:t> ситуацій характерна для АР Крим і Херсонської, Київської, Запорізької, Волинської, Черкаської областей. Швидкість вітру визначається по руйнівній силі смерчу і досягає в ньому сотні кілометрів на годину, а швидкість переміщення становить 40-70 км/</a:t>
            </a:r>
            <a:r>
              <a:rPr lang="uk-UA" dirty="0" err="1"/>
              <a:t>год</a:t>
            </a:r>
            <a:r>
              <a:rPr lang="uk-UA" dirty="0"/>
              <a:t>, що відповідає швидкості руху фронтів і циклонів. Смерчі мають величезну руйнівну силу, часто викликають катастрофічне руйнування і призводять до людських жертв.</a:t>
            </a:r>
            <a:endParaRPr lang="ru-RU" dirty="0"/>
          </a:p>
          <a:p>
            <a:endParaRPr lang="ru-RU" dirty="0"/>
          </a:p>
        </p:txBody>
      </p:sp>
    </p:spTree>
    <p:extLst>
      <p:ext uri="{BB962C8B-B14F-4D97-AF65-F5344CB8AC3E}">
        <p14:creationId xmlns:p14="http://schemas.microsoft.com/office/powerpoint/2010/main" val="139709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uk-UA" b="1" dirty="0"/>
              <a:t>Сильні пилові (піщані) бурі</a:t>
            </a:r>
            <a:r>
              <a:rPr lang="uk-UA" dirty="0"/>
              <a:t> – вплив сильного вітру (15 м/с і більше) на висушену поверхню ґрунту, що призводить до перенесення великої кількості пилу і піску. В Україні пилові бурі виникають щорічно (100% імовірність), а стихійні – майже раз за два роки (50%). Особливо значний збиток вони наносять господарському господарству, ушкоджуючи посіви і зносячи з полів шари орних земель. Пилові бурі погіршують санітарно-гігієнічні умови міста, експлуатацію транспорту.</a:t>
            </a:r>
            <a:endParaRPr lang="ru-RU" dirty="0"/>
          </a:p>
          <a:p>
            <a:r>
              <a:rPr lang="uk-UA" b="1" dirty="0"/>
              <a:t>Сильні завірюхи</a:t>
            </a:r>
            <a:r>
              <a:rPr lang="uk-UA" dirty="0"/>
              <a:t> – перенесення снігу, що раніше випав, вітром швидкістю протягом дня або ночі. Сильні завірюхи виникають майже щорічно (96% імовірність). Погіршують нормальну роботу транспорту, а у гірських районах можуть створити ситуацію, що сприяє сходу сніжних лавин, які можуть викликати велике руйнування, людські жертви, загибель тварин і рослин.</a:t>
            </a:r>
            <a:endParaRPr lang="ru-RU" dirty="0"/>
          </a:p>
          <a:p>
            <a:endParaRPr lang="ru-RU" dirty="0"/>
          </a:p>
        </p:txBody>
      </p:sp>
    </p:spTree>
    <p:extLst>
      <p:ext uri="{BB962C8B-B14F-4D97-AF65-F5344CB8AC3E}">
        <p14:creationId xmlns:p14="http://schemas.microsoft.com/office/powerpoint/2010/main" val="14061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uk-UA" b="1" dirty="0"/>
              <a:t>Сильні снігопади</a:t>
            </a:r>
            <a:r>
              <a:rPr lang="uk-UA" dirty="0"/>
              <a:t> – кількість опадів 20 мм і більше за 20 год. і менше. Такі снігопади можуть продовжуватись добу і більше, посилюючи небезпеку цього явища. На території України сильні снігопади відмічаються з жовтня по квітень при середньодобовій температурі від 0 до -2-4 </a:t>
            </a:r>
            <a:r>
              <a:rPr lang="uk-UA" dirty="0">
                <a:sym typeface="Symbol"/>
              </a:rPr>
              <a:t></a:t>
            </a:r>
            <a:r>
              <a:rPr lang="uk-UA" dirty="0"/>
              <a:t>С, у високогірній частині Українських Карпат і північно-східних областях вона може знижуватись до – 15</a:t>
            </a:r>
            <a:r>
              <a:rPr lang="uk-UA" dirty="0">
                <a:sym typeface="Symbol"/>
              </a:rPr>
              <a:t></a:t>
            </a:r>
            <a:r>
              <a:rPr lang="uk-UA" dirty="0"/>
              <a:t>С.</a:t>
            </a:r>
            <a:endParaRPr lang="ru-RU" dirty="0"/>
          </a:p>
          <a:p>
            <a:r>
              <a:rPr lang="uk-UA" dirty="0"/>
              <a:t>У окремих областях сильні снігопади мають різну повторюваність.: найчастіше (60-80%) вони спостерігаються в Українських Карпатах (Львівська, Закарпатська, Івано-Франківська області), трохи рідше (42%) – в Київській, Кіровоградській областях і АР Крим. При сильних снігопадах утруднюється робота транспорту, обриваються дроти ліній зв'язку і ЛЕП, ушкоджуються крони дерев. У гірських районах вони можуть створити ситуацію, що спричиняє </a:t>
            </a:r>
            <a:r>
              <a:rPr lang="uk-UA" b="1" dirty="0"/>
              <a:t>сходу сніжних лавин</a:t>
            </a:r>
            <a:r>
              <a:rPr lang="uk-UA" dirty="0"/>
              <a:t>. Пізні снігопади можуть викликати підйом рівня води в ріках, водосховищах і ґрунтових вод.</a:t>
            </a:r>
            <a:endParaRPr lang="ru-RU" dirty="0"/>
          </a:p>
          <a:p>
            <a:endParaRPr lang="ru-RU" dirty="0"/>
          </a:p>
        </p:txBody>
      </p:sp>
    </p:spTree>
    <p:extLst>
      <p:ext uri="{BB962C8B-B14F-4D97-AF65-F5344CB8AC3E}">
        <p14:creationId xmlns:p14="http://schemas.microsoft.com/office/powerpoint/2010/main" val="231370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uk-UA" b="1" dirty="0"/>
              <a:t>Сильні тумани</a:t>
            </a:r>
            <a:r>
              <a:rPr lang="uk-UA" dirty="0"/>
              <a:t> – видимість 100 м і менше. Спостерігаються головним чином в холодну пору року. Частіше за все (80%) сильні тумани спостерігаються у гірських районах АР Крим, і Українських Карпат.</a:t>
            </a:r>
            <a:endParaRPr lang="ru-RU" dirty="0"/>
          </a:p>
          <a:p>
            <a:r>
              <a:rPr lang="uk-UA" b="1" dirty="0"/>
              <a:t>Тумани,</a:t>
            </a:r>
            <a:r>
              <a:rPr lang="uk-UA" dirty="0"/>
              <a:t> спричиняючи погіршення видимості створюють істотні перепади в роботі всіх видів транспорту. Краплини туману, осідаючи на наземних конструкціях, викликають корозію металів. Тумани сприяють збільшенню забруднення повітря у великих містах продуктами викиду промислових підприємств.</a:t>
            </a:r>
            <a:endParaRPr lang="ru-RU" dirty="0"/>
          </a:p>
          <a:p>
            <a:endParaRPr lang="ru-RU" dirty="0"/>
          </a:p>
        </p:txBody>
      </p:sp>
    </p:spTree>
    <p:extLst>
      <p:ext uri="{BB962C8B-B14F-4D97-AF65-F5344CB8AC3E}">
        <p14:creationId xmlns:p14="http://schemas.microsoft.com/office/powerpoint/2010/main" val="12123095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2188</Words>
  <Application>Microsoft Office PowerPoint</Application>
  <PresentationFormat>Екран (4:3)</PresentationFormat>
  <Paragraphs>62</Paragraphs>
  <Slides>33</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33</vt:i4>
      </vt:variant>
    </vt:vector>
  </HeadingPairs>
  <TitlesOfParts>
    <vt:vector size="37" baseType="lpstr">
      <vt:lpstr>Arial</vt:lpstr>
      <vt:lpstr>Calibri</vt:lpstr>
      <vt:lpstr>Symbol</vt:lpstr>
      <vt:lpstr>Тема Office</vt:lpstr>
      <vt:lpstr>Аналіз процесів виникнення та розвитку природних надзвичайних ситуацій </vt:lpstr>
      <vt:lpstr>Презентація PowerPoint</vt:lpstr>
      <vt:lpstr>Метеорологічні надзвичайні ситуації</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Гідрологічні (прісноводні) надзвичайні ситуації</vt:lpstr>
      <vt:lpstr>Презентація PowerPoint</vt:lpstr>
      <vt:lpstr>Презентація PowerPoint</vt:lpstr>
      <vt:lpstr>Презентація PowerPoint</vt:lpstr>
      <vt:lpstr>Презентація PowerPoint</vt:lpstr>
      <vt:lpstr>Гідрологічні (морські) надзвичайні ситуації</vt:lpstr>
      <vt:lpstr>Презентація PowerPoint</vt:lpstr>
      <vt:lpstr>Геологічні надзвичайні ситуації</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Аналіз процесів виникнення та розвитку природних надзвичайних ситуацій</dc:title>
  <dc:creator>EVM</dc:creator>
  <cp:lastModifiedBy>Олена Волошкіна</cp:lastModifiedBy>
  <cp:revision>33</cp:revision>
  <dcterms:created xsi:type="dcterms:W3CDTF">2016-02-16T10:35:38Z</dcterms:created>
  <dcterms:modified xsi:type="dcterms:W3CDTF">2018-12-19T10:05:07Z</dcterms:modified>
</cp:coreProperties>
</file>