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3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4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3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6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9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8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5C450-6B39-4206-82A4-260692B67AF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095A-57CF-4953-97BE-B589DC33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9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3038-1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99-20#n863" TargetMode="External"/><Relationship Id="rId2" Type="http://schemas.openxmlformats.org/officeDocument/2006/relationships/hyperlink" Target="https://zakon.rada.gov.ua/laws/show/2155-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118-19#n49" TargetMode="External"/><Relationship Id="rId2" Type="http://schemas.openxmlformats.org/officeDocument/2006/relationships/hyperlink" Target="https://zakon.rada.gov.ua/laws/show/199-20#n86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199-20#n87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199-20#n87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600-2021-%D0%BF#n1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1277-18#n14" TargetMode="External"/><Relationship Id="rId2" Type="http://schemas.openxmlformats.org/officeDocument/2006/relationships/hyperlink" Target="https://zakon.rada.gov.ua/laws/show/z1323-18#n1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392-20#n48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392-20#n48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118-19#n4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823-18#n1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118-19/paran27#n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869" y="-633412"/>
            <a:ext cx="1712595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Стаття</a:t>
            </a:r>
            <a:r>
              <a:rPr lang="ru-RU" b="1" dirty="0"/>
              <a:t> 7.</a:t>
            </a:r>
            <a:r>
              <a:rPr lang="ru-RU" dirty="0"/>
              <a:t> </a:t>
            </a:r>
            <a:r>
              <a:rPr lang="ru-RU" dirty="0" err="1"/>
              <a:t>Сертифікація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Сертифікація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є </a:t>
            </a:r>
            <a:r>
              <a:rPr lang="ru-RU" dirty="0" err="1"/>
              <a:t>обов’язковою</a:t>
            </a:r>
            <a:r>
              <a:rPr lang="ru-RU" dirty="0"/>
              <a:t> для:</a:t>
            </a:r>
          </a:p>
          <a:p>
            <a:r>
              <a:rPr lang="ru-RU" dirty="0"/>
              <a:t>1)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(нового </a:t>
            </a:r>
            <a:r>
              <a:rPr lang="ru-RU" dirty="0" err="1"/>
              <a:t>будівництва</a:t>
            </a:r>
            <a:r>
              <a:rPr lang="ru-RU" dirty="0"/>
              <a:t>, </a:t>
            </a:r>
            <a:r>
              <a:rPr lang="ru-RU" dirty="0" err="1"/>
              <a:t>реконструкції</a:t>
            </a:r>
            <a:r>
              <a:rPr lang="ru-RU" dirty="0"/>
              <a:t>, </a:t>
            </a:r>
            <a:r>
              <a:rPr lang="ru-RU" dirty="0" err="1"/>
              <a:t>капітального</a:t>
            </a:r>
            <a:r>
              <a:rPr lang="ru-RU" dirty="0"/>
              <a:t> ремонту),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класом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(</a:t>
            </a:r>
            <a:r>
              <a:rPr lang="ru-RU" dirty="0" err="1"/>
              <a:t>відповідальності</a:t>
            </a:r>
            <a:r>
              <a:rPr lang="ru-RU" dirty="0"/>
              <a:t>) належать до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середніми</a:t>
            </a:r>
            <a:r>
              <a:rPr lang="ru-RU" dirty="0"/>
              <a:t> (СС2) та </a:t>
            </a:r>
            <a:r>
              <a:rPr lang="ru-RU" dirty="0" err="1"/>
              <a:t>значними</a:t>
            </a:r>
            <a:r>
              <a:rPr lang="ru-RU" dirty="0"/>
              <a:t> (СС3) </a:t>
            </a:r>
            <a:r>
              <a:rPr lang="ru-RU" dirty="0" err="1"/>
              <a:t>наслідками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 </a:t>
            </a:r>
            <a:r>
              <a:rPr lang="ru-RU" u="sng" dirty="0">
                <a:hlinkClick r:id="rId2"/>
              </a:rPr>
              <a:t>Закону </a:t>
            </a:r>
            <a:r>
              <a:rPr lang="ru-RU" u="sng" dirty="0" err="1">
                <a:hlinkClick r:id="rId2"/>
              </a:rPr>
              <a:t>України</a:t>
            </a:r>
            <a:r>
              <a:rPr lang="ru-RU" dirty="0"/>
              <a:t> "Про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містобудівної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";</a:t>
            </a:r>
          </a:p>
          <a:p>
            <a:r>
              <a:rPr lang="ru-RU" dirty="0"/>
              <a:t>2)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 </a:t>
            </a:r>
            <a:r>
              <a:rPr lang="ru-RU" dirty="0" err="1"/>
              <a:t>опалюваною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250 </a:t>
            </a:r>
            <a:r>
              <a:rPr lang="ru-RU" dirty="0" err="1"/>
              <a:t>квадратних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часто </a:t>
            </a:r>
            <a:r>
              <a:rPr lang="ru-RU" dirty="0" err="1"/>
              <a:t>відвідують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 і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будівель</a:t>
            </a:r>
            <a:r>
              <a:rPr lang="ru-RU" dirty="0"/>
              <a:t> з </a:t>
            </a:r>
            <a:r>
              <a:rPr lang="ru-RU" dirty="0" err="1"/>
              <a:t>опалюваною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250 </a:t>
            </a:r>
            <a:r>
              <a:rPr lang="ru-RU" dirty="0" err="1"/>
              <a:t>квадратних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,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ними </a:t>
            </a:r>
            <a:r>
              <a:rPr lang="ru-RU" dirty="0" err="1"/>
              <a:t>термомодернізації</a:t>
            </a:r>
            <a:r>
              <a:rPr lang="ru-RU" dirty="0"/>
              <a:t> таких </a:t>
            </a:r>
            <a:r>
              <a:rPr lang="ru-RU" dirty="0" err="1"/>
              <a:t>будівель</a:t>
            </a:r>
            <a:r>
              <a:rPr lang="ru-RU" dirty="0"/>
              <a:t>);</a:t>
            </a:r>
          </a:p>
          <a:p>
            <a:r>
              <a:rPr lang="ru-RU" dirty="0"/>
              <a:t>4) </a:t>
            </a:r>
            <a:r>
              <a:rPr lang="ru-RU" dirty="0" err="1"/>
              <a:t>будівель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термомодернізація</a:t>
            </a:r>
            <a:r>
              <a:rPr lang="ru-RU" dirty="0"/>
              <a:t>, на яку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та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не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.</a:t>
            </a:r>
          </a:p>
          <a:p>
            <a:r>
              <a:rPr lang="ru-RU" dirty="0" err="1"/>
              <a:t>Сертифікація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 та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замовника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2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-продажу, найму (</a:t>
            </a:r>
            <a:r>
              <a:rPr lang="ru-RU" dirty="0" err="1"/>
              <a:t>оренди</a:t>
            </a:r>
            <a:r>
              <a:rPr lang="ru-RU" dirty="0"/>
              <a:t>)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житлового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нежитлового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наймодавець</a:t>
            </a:r>
            <a:r>
              <a:rPr lang="ru-RU" dirty="0"/>
              <a:t> (</a:t>
            </a:r>
            <a:r>
              <a:rPr lang="ru-RU" dirty="0" err="1"/>
              <a:t>орендодавець</a:t>
            </a:r>
            <a:r>
              <a:rPr lang="ru-RU" dirty="0"/>
              <a:t>) на </a:t>
            </a:r>
            <a:r>
              <a:rPr lang="ru-RU" dirty="0" err="1"/>
              <a:t>вимогу</a:t>
            </a:r>
            <a:r>
              <a:rPr lang="ru-RU" dirty="0"/>
              <a:t> </a:t>
            </a:r>
            <a:r>
              <a:rPr lang="ru-RU" dirty="0" err="1"/>
              <a:t>потенційного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наймача</a:t>
            </a:r>
            <a:r>
              <a:rPr lang="ru-RU" dirty="0"/>
              <a:t> (</a:t>
            </a:r>
            <a:r>
              <a:rPr lang="ru-RU" dirty="0" err="1"/>
              <a:t>орендаря</a:t>
            </a:r>
            <a:r>
              <a:rPr lang="ru-RU" dirty="0"/>
              <a:t>)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сертифікація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є </a:t>
            </a:r>
            <a:r>
              <a:rPr lang="ru-RU" dirty="0" err="1"/>
              <a:t>обов’язковою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проведеною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повідомити</a:t>
            </a:r>
            <a:r>
              <a:rPr lang="ru-RU" dirty="0"/>
              <a:t> про </a:t>
            </a:r>
            <a:r>
              <a:rPr lang="ru-RU" dirty="0" err="1"/>
              <a:t>відсутність</a:t>
            </a:r>
            <a:r>
              <a:rPr lang="ru-RU" dirty="0"/>
              <a:t> такого </a:t>
            </a:r>
            <a:r>
              <a:rPr lang="ru-RU" dirty="0" err="1"/>
              <a:t>сертифіката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Сертифікація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договірних</a:t>
            </a:r>
            <a:r>
              <a:rPr lang="ru-RU" dirty="0"/>
              <a:t> засадах за </a:t>
            </a:r>
            <a:r>
              <a:rPr lang="ru-RU" dirty="0" err="1"/>
              <a:t>домовленістю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 та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(</a:t>
            </a:r>
            <a:r>
              <a:rPr lang="ru-RU" dirty="0" err="1"/>
              <a:t>співвласників</a:t>
            </a:r>
            <a:r>
              <a:rPr lang="ru-RU" dirty="0"/>
              <a:t>) </a:t>
            </a:r>
            <a:r>
              <a:rPr lang="ru-RU" dirty="0" err="1"/>
              <a:t>будівлі</a:t>
            </a:r>
            <a:r>
              <a:rPr lang="ru-RU" dirty="0"/>
              <a:t>, для </a:t>
            </a:r>
            <a:r>
              <a:rPr lang="ru-RU" dirty="0" err="1"/>
              <a:t>багатоквартирного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- на </a:t>
            </a:r>
            <a:r>
              <a:rPr lang="ru-RU" dirty="0" err="1"/>
              <a:t>замовлення</a:t>
            </a:r>
            <a:r>
              <a:rPr lang="ru-RU" dirty="0"/>
              <a:t> та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(</a:t>
            </a:r>
            <a:r>
              <a:rPr lang="ru-RU" dirty="0" err="1"/>
              <a:t>співвласників</a:t>
            </a:r>
            <a:r>
              <a:rPr lang="ru-RU" dirty="0"/>
              <a:t>) </a:t>
            </a:r>
            <a:r>
              <a:rPr lang="ru-RU" dirty="0" err="1"/>
              <a:t>будинку</a:t>
            </a:r>
            <a:r>
              <a:rPr lang="ru-RU" dirty="0"/>
              <a:t>, </a:t>
            </a:r>
            <a:r>
              <a:rPr lang="ru-RU" dirty="0" err="1"/>
              <a:t>житлово-будівельного</a:t>
            </a:r>
            <a:r>
              <a:rPr lang="ru-RU" dirty="0"/>
              <a:t> кооперативу,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співвласників</a:t>
            </a:r>
            <a:r>
              <a:rPr lang="ru-RU" dirty="0"/>
              <a:t> </a:t>
            </a:r>
            <a:r>
              <a:rPr lang="ru-RU" dirty="0" err="1"/>
              <a:t>багатоквартирного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, управителя </a:t>
            </a:r>
            <a:r>
              <a:rPr lang="ru-RU" dirty="0" err="1"/>
              <a:t>багатоквартирного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пунктами 1, 2 та 3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).</a:t>
            </a:r>
          </a:p>
          <a:p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сертифікацію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укладатися</a:t>
            </a:r>
            <a:r>
              <a:rPr lang="ru-RU" dirty="0"/>
              <a:t> в </a:t>
            </a:r>
            <a:r>
              <a:rPr lang="ru-RU" dirty="0" err="1"/>
              <a:t>електронній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через </a:t>
            </a: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містобудування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 </a:t>
            </a:r>
            <a:r>
              <a:rPr lang="ru-RU" u="sng" dirty="0">
                <a:hlinkClick r:id="rId2"/>
              </a:rPr>
              <a:t>Закону </a:t>
            </a:r>
            <a:r>
              <a:rPr lang="ru-RU" u="sng" dirty="0" err="1">
                <a:hlinkClick r:id="rId2"/>
              </a:rPr>
              <a:t>України</a:t>
            </a:r>
            <a:r>
              <a:rPr lang="ru-RU" dirty="0"/>
              <a:t> "Про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довірчі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".</a:t>
            </a:r>
          </a:p>
          <a:p>
            <a:r>
              <a:rPr lang="ru-RU" i="1" dirty="0"/>
              <a:t>{</a:t>
            </a:r>
            <a:r>
              <a:rPr lang="ru-RU" i="1" dirty="0" err="1"/>
              <a:t>Частину</a:t>
            </a:r>
            <a:r>
              <a:rPr lang="ru-RU" i="1" dirty="0"/>
              <a:t> другу </a:t>
            </a:r>
            <a:r>
              <a:rPr lang="ru-RU" i="1" dirty="0" err="1"/>
              <a:t>статті</a:t>
            </a:r>
            <a:r>
              <a:rPr lang="ru-RU" i="1" dirty="0"/>
              <a:t> 7 </a:t>
            </a:r>
            <a:r>
              <a:rPr lang="ru-RU" i="1" dirty="0" err="1"/>
              <a:t>доповнено</a:t>
            </a:r>
            <a:r>
              <a:rPr lang="ru-RU" i="1" dirty="0"/>
              <a:t> </a:t>
            </a:r>
            <a:r>
              <a:rPr lang="ru-RU" i="1" dirty="0" err="1"/>
              <a:t>абзацом</a:t>
            </a:r>
            <a:r>
              <a:rPr lang="ru-RU" i="1" dirty="0"/>
              <a:t> другим </a:t>
            </a:r>
            <a:r>
              <a:rPr lang="ru-RU" i="1" dirty="0" err="1"/>
              <a:t>згідно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Законом </a:t>
            </a:r>
            <a:r>
              <a:rPr lang="ru-RU" i="1" u="sng" dirty="0">
                <a:hlinkClick r:id="rId3"/>
              </a:rPr>
              <a:t>№ 199-</a:t>
            </a:r>
            <a:r>
              <a:rPr lang="en-US" i="1" u="sng" dirty="0">
                <a:hlinkClick r:id="rId3"/>
              </a:rPr>
              <a:t>IX </a:t>
            </a:r>
            <a:r>
              <a:rPr lang="ru-RU" i="1" u="sng" dirty="0" err="1">
                <a:hlinkClick r:id="rId3"/>
              </a:rPr>
              <a:t>від</a:t>
            </a:r>
            <a:r>
              <a:rPr lang="ru-RU" i="1" u="sng" dirty="0">
                <a:hlinkClick r:id="rId3"/>
              </a:rPr>
              <a:t> 17.10.2019</a:t>
            </a:r>
            <a:r>
              <a:rPr lang="ru-RU" i="1" dirty="0"/>
              <a:t>}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Сертифікація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обов’язковій</a:t>
            </a:r>
            <a:r>
              <a:rPr lang="ru-RU" dirty="0"/>
              <a:t> </a:t>
            </a:r>
            <a:r>
              <a:rPr lang="ru-RU" dirty="0" err="1"/>
              <a:t>сертифікації</a:t>
            </a:r>
            <a:r>
              <a:rPr lang="ru-RU" dirty="0"/>
              <a:t>,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(</a:t>
            </a:r>
            <a:r>
              <a:rPr lang="ru-RU" dirty="0" err="1"/>
              <a:t>співвласників</a:t>
            </a:r>
            <a:r>
              <a:rPr lang="ru-RU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1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/>
              <a:t>4.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для </a:t>
            </a:r>
            <a:r>
              <a:rPr lang="ru-RU" dirty="0" err="1"/>
              <a:t>термомодернізації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не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сертифікація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термомодернізації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термомодернізація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шляхом </a:t>
            </a:r>
            <a:r>
              <a:rPr lang="ru-RU" dirty="0" err="1"/>
              <a:t>реконструкції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капітального</a:t>
            </a:r>
            <a:r>
              <a:rPr lang="ru-RU" dirty="0"/>
              <a:t> ремонту)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термомодернізація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шляхом </a:t>
            </a:r>
            <a:r>
              <a:rPr lang="ru-RU" dirty="0" err="1"/>
              <a:t>реконструкції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капітального</a:t>
            </a:r>
            <a:r>
              <a:rPr lang="ru-RU" dirty="0"/>
              <a:t> ремонту, </a:t>
            </a:r>
            <a:r>
              <a:rPr lang="ru-RU" dirty="0" err="1"/>
              <a:t>сертифікація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на </a:t>
            </a:r>
            <a:r>
              <a:rPr lang="ru-RU" dirty="0" err="1"/>
              <a:t>будівництво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6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/>
              <a:t>6. </a:t>
            </a:r>
            <a:r>
              <a:rPr lang="ru-RU" dirty="0" err="1"/>
              <a:t>Сертифікація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енергоаудитором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незалежним</a:t>
            </a:r>
            <a:r>
              <a:rPr lang="ru-RU" dirty="0"/>
              <a:t>,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та прямо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 не </a:t>
            </a:r>
            <a:r>
              <a:rPr lang="ru-RU" dirty="0" err="1"/>
              <a:t>заінтересований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сертифікації</a:t>
            </a:r>
            <a:r>
              <a:rPr lang="ru-RU" dirty="0"/>
              <a:t>.</a:t>
            </a:r>
          </a:p>
          <a:p>
            <a:r>
              <a:rPr lang="ru-RU" dirty="0"/>
              <a:t>7. За результатами </a:t>
            </a:r>
            <a:r>
              <a:rPr lang="ru-RU" dirty="0" err="1"/>
              <a:t>сертифікації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.</a:t>
            </a:r>
          </a:p>
          <a:p>
            <a:r>
              <a:rPr lang="ru-RU" dirty="0" err="1"/>
              <a:t>Витяг</a:t>
            </a:r>
            <a:r>
              <a:rPr lang="ru-RU" dirty="0"/>
              <a:t> з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сертифіката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клас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розміщується</a:t>
            </a:r>
            <a:r>
              <a:rPr lang="ru-RU" dirty="0"/>
              <a:t> у доступному для </a:t>
            </a:r>
            <a:r>
              <a:rPr lang="ru-RU" dirty="0" err="1"/>
              <a:t>ознайомлення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у </a:t>
            </a:r>
            <a:r>
              <a:rPr lang="ru-RU" dirty="0" err="1"/>
              <a:t>будівлі</a:t>
            </a:r>
            <a:r>
              <a:rPr lang="ru-RU" dirty="0"/>
              <a:t>, яку часто </a:t>
            </a:r>
            <a:r>
              <a:rPr lang="ru-RU" dirty="0" err="1"/>
              <a:t>відвідують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 та </a:t>
            </a:r>
            <a:r>
              <a:rPr lang="ru-RU" dirty="0" err="1"/>
              <a:t>сертифікація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обов’язковою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Закону.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1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Стаття</a:t>
            </a:r>
            <a:r>
              <a:rPr lang="ru-RU" b="1" dirty="0" smtClean="0"/>
              <a:t> 8.</a:t>
            </a:r>
            <a:r>
              <a:rPr lang="ru-RU" dirty="0" smtClean="0"/>
              <a:t> </a:t>
            </a:r>
            <a:r>
              <a:rPr lang="ru-RU" dirty="0" err="1" smtClean="0"/>
              <a:t>Енергетичний</a:t>
            </a:r>
            <a:r>
              <a:rPr lang="ru-RU" dirty="0" smtClean="0"/>
              <a:t> </a:t>
            </a:r>
            <a:r>
              <a:rPr lang="ru-RU" dirty="0" err="1" smtClean="0"/>
              <a:t>сертифікат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В </a:t>
            </a:r>
            <a:r>
              <a:rPr lang="ru-RU" dirty="0" err="1"/>
              <a:t>енергетичному</a:t>
            </a:r>
            <a:r>
              <a:rPr lang="ru-RU" dirty="0"/>
              <a:t> </a:t>
            </a:r>
            <a:r>
              <a:rPr lang="ru-RU" dirty="0" err="1"/>
              <a:t>сертифікаті</a:t>
            </a:r>
            <a:r>
              <a:rPr lang="ru-RU" dirty="0"/>
              <a:t> </a:t>
            </a:r>
            <a:r>
              <a:rPr lang="ru-RU" dirty="0" err="1"/>
              <a:t>зазначаються</a:t>
            </a:r>
            <a:r>
              <a:rPr lang="ru-RU" dirty="0"/>
              <a:t>:</a:t>
            </a:r>
          </a:p>
          <a:p>
            <a:r>
              <a:rPr lang="ru-RU" dirty="0"/>
              <a:t>1) адреса (</a:t>
            </a:r>
            <a:r>
              <a:rPr lang="ru-RU" dirty="0" err="1"/>
              <a:t>місцезнаходження</a:t>
            </a:r>
            <a:r>
              <a:rPr lang="ru-RU" dirty="0"/>
              <a:t>) </a:t>
            </a:r>
            <a:r>
              <a:rPr lang="ru-RU" dirty="0" err="1"/>
              <a:t>будівлі</a:t>
            </a:r>
            <a:r>
              <a:rPr lang="ru-RU" dirty="0"/>
              <a:t> та </a:t>
            </a:r>
            <a:r>
              <a:rPr lang="ru-RU" dirty="0" err="1"/>
              <a:t>ідентифікатор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закінченого</a:t>
            </a:r>
            <a:r>
              <a:rPr lang="ru-RU" dirty="0"/>
              <a:t> </a:t>
            </a:r>
            <a:r>
              <a:rPr lang="ru-RU" dirty="0" err="1"/>
              <a:t>будівництвом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(для </a:t>
            </a:r>
            <a:r>
              <a:rPr lang="ru-RU" dirty="0" err="1"/>
              <a:t>об’єктів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присвоєно</a:t>
            </a:r>
            <a:r>
              <a:rPr lang="ru-RU" dirty="0"/>
              <a:t> </a:t>
            </a:r>
            <a:r>
              <a:rPr lang="ru-RU" dirty="0" err="1"/>
              <a:t>ідентифікатор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закінченого</a:t>
            </a:r>
            <a:r>
              <a:rPr lang="ru-RU" dirty="0"/>
              <a:t> </a:t>
            </a:r>
            <a:r>
              <a:rPr lang="ru-RU" dirty="0" err="1"/>
              <a:t>будівництвом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до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сертифіката</a:t>
            </a:r>
            <a:r>
              <a:rPr lang="ru-RU" dirty="0"/>
              <a:t>);</a:t>
            </a:r>
          </a:p>
          <a:p>
            <a:r>
              <a:rPr lang="ru-RU" i="1" dirty="0"/>
              <a:t>{Пункт 1 </a:t>
            </a:r>
            <a:r>
              <a:rPr lang="ru-RU" i="1" dirty="0" err="1"/>
              <a:t>частини</a:t>
            </a:r>
            <a:r>
              <a:rPr lang="ru-RU" i="1" dirty="0"/>
              <a:t> </a:t>
            </a:r>
            <a:r>
              <a:rPr lang="ru-RU" i="1" dirty="0" err="1"/>
              <a:t>першої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 8 в </a:t>
            </a:r>
            <a:r>
              <a:rPr lang="ru-RU" i="1" dirty="0" err="1"/>
              <a:t>редакції</a:t>
            </a:r>
            <a:r>
              <a:rPr lang="ru-RU" i="1" dirty="0"/>
              <a:t> Закону </a:t>
            </a:r>
            <a:r>
              <a:rPr lang="ru-RU" i="1" u="sng" dirty="0">
                <a:hlinkClick r:id="rId2"/>
              </a:rPr>
              <a:t>№ 199-</a:t>
            </a:r>
            <a:r>
              <a:rPr lang="en-US" i="1" u="sng" dirty="0">
                <a:hlinkClick r:id="rId2"/>
              </a:rPr>
              <a:t>IX </a:t>
            </a:r>
            <a:r>
              <a:rPr lang="ru-RU" i="1" u="sng" dirty="0" err="1">
                <a:hlinkClick r:id="rId2"/>
              </a:rPr>
              <a:t>від</a:t>
            </a:r>
            <a:r>
              <a:rPr lang="ru-RU" i="1" u="sng" dirty="0">
                <a:hlinkClick r:id="rId2"/>
              </a:rPr>
              <a:t> 17.10.2019</a:t>
            </a:r>
            <a:r>
              <a:rPr lang="ru-RU" i="1" dirty="0"/>
              <a:t>}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визначений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методики, </a:t>
            </a:r>
            <a:r>
              <a:rPr lang="ru-RU" dirty="0" err="1"/>
              <a:t>передбаченої</a:t>
            </a:r>
            <a:r>
              <a:rPr lang="ru-RU" dirty="0"/>
              <a:t> </a:t>
            </a:r>
            <a:r>
              <a:rPr lang="ru-RU" u="sng" dirty="0" err="1">
                <a:hlinkClick r:id="rId3"/>
              </a:rPr>
              <a:t>частиною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першою</a:t>
            </a:r>
            <a:r>
              <a:rPr lang="ru-RU" dirty="0"/>
              <a:t> </a:t>
            </a:r>
            <a:r>
              <a:rPr lang="ru-RU" dirty="0" err="1"/>
              <a:t>статті</a:t>
            </a:r>
            <a:r>
              <a:rPr lang="ru-RU" dirty="0"/>
              <a:t> 5 </a:t>
            </a:r>
            <a:r>
              <a:rPr lang="ru-RU" dirty="0" err="1"/>
              <a:t>цього</a:t>
            </a:r>
            <a:r>
              <a:rPr lang="ru-RU" dirty="0"/>
              <a:t> Закону,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зазначенням</a:t>
            </a:r>
            <a:r>
              <a:rPr lang="ru-RU" dirty="0"/>
              <a:t> року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встановленим</a:t>
            </a:r>
            <a:r>
              <a:rPr lang="ru-RU" dirty="0"/>
              <a:t> </a:t>
            </a:r>
            <a:r>
              <a:rPr lang="ru-RU" dirty="0" err="1"/>
              <a:t>мінімальним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функціональне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та </a:t>
            </a:r>
            <a:r>
              <a:rPr lang="ru-RU" dirty="0" err="1"/>
              <a:t>конструкцію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поверхів</a:t>
            </a:r>
            <a:r>
              <a:rPr lang="ru-RU" dirty="0"/>
              <a:t>, </a:t>
            </a:r>
            <a:r>
              <a:rPr lang="ru-RU" dirty="0" err="1"/>
              <a:t>об’єм</a:t>
            </a:r>
            <a:r>
              <a:rPr lang="ru-RU" dirty="0"/>
              <a:t> та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;</a:t>
            </a:r>
          </a:p>
          <a:p>
            <a:r>
              <a:rPr lang="ru-RU" dirty="0"/>
              <a:t>5) </a:t>
            </a:r>
            <a:r>
              <a:rPr lang="ru-RU" dirty="0" err="1"/>
              <a:t>фактичні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проектні</a:t>
            </a:r>
            <a:r>
              <a:rPr lang="ru-RU" dirty="0"/>
              <a:t> характеристики </a:t>
            </a:r>
            <a:r>
              <a:rPr lang="ru-RU" dirty="0" err="1"/>
              <a:t>огороджувальних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 та </a:t>
            </a:r>
            <a:r>
              <a:rPr lang="ru-RU" dirty="0" err="1"/>
              <a:t>інженерних</a:t>
            </a:r>
            <a:r>
              <a:rPr lang="ru-RU" dirty="0"/>
              <a:t> систем </a:t>
            </a:r>
            <a:r>
              <a:rPr lang="ru-RU" dirty="0" err="1"/>
              <a:t>будівлі</a:t>
            </a:r>
            <a:r>
              <a:rPr lang="ru-RU" dirty="0"/>
              <a:t>;</a:t>
            </a:r>
          </a:p>
          <a:p>
            <a:r>
              <a:rPr lang="ru-RU" dirty="0"/>
              <a:t>6) </a:t>
            </a:r>
            <a:r>
              <a:rPr lang="ru-RU" dirty="0" err="1"/>
              <a:t>фактичне</a:t>
            </a:r>
            <a:r>
              <a:rPr lang="ru-RU" dirty="0"/>
              <a:t> </a:t>
            </a:r>
            <a:r>
              <a:rPr lang="ru-RU" dirty="0" err="1"/>
              <a:t>питоме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нового </a:t>
            </a:r>
            <a:r>
              <a:rPr lang="ru-RU" dirty="0" err="1"/>
              <a:t>будівництва</a:t>
            </a:r>
            <a:r>
              <a:rPr lang="ru-RU" dirty="0"/>
              <a:t>);</a:t>
            </a:r>
          </a:p>
          <a:p>
            <a:r>
              <a:rPr lang="ru-RU" dirty="0"/>
              <a:t>7)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(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)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) в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доцільний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враховують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є </a:t>
            </a:r>
            <a:r>
              <a:rPr lang="ru-RU" dirty="0" err="1"/>
              <a:t>технічно</a:t>
            </a:r>
            <a:r>
              <a:rPr lang="ru-RU" dirty="0"/>
              <a:t> та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обґрунтованими</a:t>
            </a:r>
            <a:r>
              <a:rPr lang="ru-RU" dirty="0"/>
              <a:t> та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зазначаються</a:t>
            </a:r>
            <a:r>
              <a:rPr lang="ru-RU" dirty="0"/>
              <a:t> заходи,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таких </a:t>
            </a:r>
            <a:r>
              <a:rPr lang="ru-RU" dirty="0" err="1"/>
              <a:t>рекомендацій</a:t>
            </a:r>
            <a:r>
              <a:rPr lang="ru-RU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6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9)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парникових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;</a:t>
            </a:r>
          </a:p>
          <a:p>
            <a:r>
              <a:rPr lang="ru-RU" dirty="0"/>
              <a:t>10)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детальних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, </a:t>
            </a:r>
            <a:r>
              <a:rPr lang="ru-RU" dirty="0" err="1"/>
              <a:t>зазначених</a:t>
            </a:r>
            <a:r>
              <a:rPr lang="ru-RU" dirty="0"/>
              <a:t> у </a:t>
            </a:r>
            <a:r>
              <a:rPr lang="ru-RU" dirty="0" err="1"/>
              <a:t>сертифікаті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викладених</a:t>
            </a:r>
            <a:r>
              <a:rPr lang="ru-RU" dirty="0"/>
              <a:t> у такому </a:t>
            </a:r>
            <a:r>
              <a:rPr lang="ru-RU" dirty="0" err="1"/>
              <a:t>сертифікаті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(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)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;</a:t>
            </a:r>
          </a:p>
          <a:p>
            <a:r>
              <a:rPr lang="ru-RU" dirty="0"/>
              <a:t>11) </a:t>
            </a:r>
            <a:r>
              <a:rPr lang="ru-RU" dirty="0" err="1"/>
              <a:t>реєстраційний</a:t>
            </a:r>
            <a:r>
              <a:rPr lang="ru-RU" dirty="0"/>
              <a:t> номер та дата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сертифіката</a:t>
            </a:r>
            <a:r>
              <a:rPr lang="ru-RU" dirty="0"/>
              <a:t> в </a:t>
            </a:r>
            <a:r>
              <a:rPr lang="ru-RU" dirty="0" err="1"/>
              <a:t>Єдиній</a:t>
            </a:r>
            <a:r>
              <a:rPr lang="ru-RU" dirty="0"/>
              <a:t>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електронній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;</a:t>
            </a:r>
          </a:p>
          <a:p>
            <a:r>
              <a:rPr lang="ru-RU" i="1" dirty="0"/>
              <a:t>{</a:t>
            </a:r>
            <a:r>
              <a:rPr lang="ru-RU" i="1" dirty="0" err="1"/>
              <a:t>Частину</a:t>
            </a:r>
            <a:r>
              <a:rPr lang="ru-RU" i="1" dirty="0"/>
              <a:t> першу </a:t>
            </a:r>
            <a:r>
              <a:rPr lang="ru-RU" i="1" dirty="0" err="1"/>
              <a:t>статті</a:t>
            </a:r>
            <a:r>
              <a:rPr lang="ru-RU" i="1" dirty="0"/>
              <a:t> 8 </a:t>
            </a:r>
            <a:r>
              <a:rPr lang="ru-RU" i="1" dirty="0" err="1"/>
              <a:t>доповнено</a:t>
            </a:r>
            <a:r>
              <a:rPr lang="ru-RU" i="1" dirty="0"/>
              <a:t> пунктом 11 </a:t>
            </a:r>
            <a:r>
              <a:rPr lang="ru-RU" i="1" dirty="0" err="1"/>
              <a:t>згідно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Законом </a:t>
            </a:r>
            <a:r>
              <a:rPr lang="ru-RU" i="1" u="sng" dirty="0">
                <a:hlinkClick r:id="rId2"/>
              </a:rPr>
              <a:t>№ 199-</a:t>
            </a:r>
            <a:r>
              <a:rPr lang="en-US" i="1" u="sng" dirty="0">
                <a:hlinkClick r:id="rId2"/>
              </a:rPr>
              <a:t>IX </a:t>
            </a:r>
            <a:r>
              <a:rPr lang="ru-RU" i="1" u="sng" dirty="0" err="1">
                <a:hlinkClick r:id="rId2"/>
              </a:rPr>
              <a:t>від</a:t>
            </a:r>
            <a:r>
              <a:rPr lang="ru-RU" i="1" u="sng" dirty="0">
                <a:hlinkClick r:id="rId2"/>
              </a:rPr>
              <a:t> 17.10.2019</a:t>
            </a:r>
            <a:r>
              <a:rPr lang="ru-RU" i="1" dirty="0"/>
              <a:t>}</a:t>
            </a:r>
            <a:endParaRPr lang="ru-RU" dirty="0"/>
          </a:p>
          <a:p>
            <a:r>
              <a:rPr lang="ru-RU" dirty="0"/>
              <a:t>12)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сертифіката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затверджується</a:t>
            </a:r>
            <a:r>
              <a:rPr lang="ru-RU" dirty="0"/>
              <a:t> </a:t>
            </a:r>
            <a:r>
              <a:rPr lang="ru-RU" dirty="0" err="1"/>
              <a:t>центральним</a:t>
            </a:r>
            <a:r>
              <a:rPr lang="ru-RU" dirty="0"/>
              <a:t> органом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.</a:t>
            </a:r>
          </a:p>
          <a:p>
            <a:r>
              <a:rPr lang="ru-RU" i="1" dirty="0"/>
              <a:t>{</a:t>
            </a:r>
            <a:r>
              <a:rPr lang="ru-RU" i="1" dirty="0" err="1"/>
              <a:t>Частину</a:t>
            </a:r>
            <a:r>
              <a:rPr lang="ru-RU" i="1" dirty="0"/>
              <a:t> першу </a:t>
            </a:r>
            <a:r>
              <a:rPr lang="ru-RU" i="1" dirty="0" err="1"/>
              <a:t>статті</a:t>
            </a:r>
            <a:r>
              <a:rPr lang="ru-RU" i="1" dirty="0"/>
              <a:t> 8 </a:t>
            </a:r>
            <a:r>
              <a:rPr lang="ru-RU" i="1" dirty="0" err="1"/>
              <a:t>доповнено</a:t>
            </a:r>
            <a:r>
              <a:rPr lang="ru-RU" i="1" dirty="0"/>
              <a:t> пунктом 12 </a:t>
            </a:r>
            <a:r>
              <a:rPr lang="ru-RU" i="1" dirty="0" err="1"/>
              <a:t>згідно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Законом </a:t>
            </a:r>
            <a:r>
              <a:rPr lang="ru-RU" i="1" u="sng" dirty="0">
                <a:hlinkClick r:id="rId2"/>
              </a:rPr>
              <a:t>№ 199-</a:t>
            </a:r>
            <a:r>
              <a:rPr lang="en-US" i="1" u="sng" dirty="0">
                <a:hlinkClick r:id="rId2"/>
              </a:rPr>
              <a:t>IX </a:t>
            </a:r>
            <a:r>
              <a:rPr lang="ru-RU" i="1" u="sng" dirty="0" err="1">
                <a:hlinkClick r:id="rId2"/>
              </a:rPr>
              <a:t>від</a:t>
            </a:r>
            <a:r>
              <a:rPr lang="ru-RU" i="1" u="sng" dirty="0">
                <a:hlinkClick r:id="rId2"/>
              </a:rPr>
              <a:t> 17.10.2019</a:t>
            </a:r>
            <a:r>
              <a:rPr lang="ru-RU" i="1" dirty="0"/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0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/>
              <a:t>2. </a:t>
            </a:r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є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на </a:t>
            </a:r>
            <a:r>
              <a:rPr lang="ru-RU" dirty="0" err="1"/>
              <a:t>будівництво</a:t>
            </a:r>
            <a:r>
              <a:rPr lang="ru-RU" dirty="0"/>
              <a:t>. У </a:t>
            </a:r>
            <a:r>
              <a:rPr lang="ru-RU" dirty="0" err="1"/>
              <a:t>матеріалах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роздрукована</a:t>
            </a:r>
            <a:r>
              <a:rPr lang="ru-RU" dirty="0"/>
              <a:t> </a:t>
            </a:r>
            <a:r>
              <a:rPr lang="ru-RU" dirty="0" err="1"/>
              <a:t>копія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сертифіката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засвідчена</a:t>
            </a:r>
            <a:r>
              <a:rPr lang="ru-RU" dirty="0"/>
              <a:t> особою, яка </a:t>
            </a:r>
            <a:r>
              <a:rPr lang="ru-RU" dirty="0" err="1"/>
              <a:t>склала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.</a:t>
            </a:r>
          </a:p>
          <a:p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є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будівельного</a:t>
            </a:r>
            <a:r>
              <a:rPr lang="ru-RU" dirty="0"/>
              <a:t> паспорта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, </a:t>
            </a:r>
            <a:r>
              <a:rPr lang="ru-RU" dirty="0" err="1"/>
              <a:t>передбаченого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. Строк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сертифіката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становить десять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таким,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чинність</a:t>
            </a:r>
            <a:r>
              <a:rPr lang="ru-RU" dirty="0"/>
              <a:t> до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строку </a:t>
            </a:r>
            <a:r>
              <a:rPr lang="ru-RU" dirty="0" err="1"/>
              <a:t>дії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складення</a:t>
            </a:r>
            <a:r>
              <a:rPr lang="ru-RU" dirty="0"/>
              <a:t> для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нового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сертифіката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</a:t>
            </a:r>
            <a:r>
              <a:rPr lang="ru-RU" dirty="0" err="1"/>
              <a:t>виготовляється</a:t>
            </a:r>
            <a:r>
              <a:rPr lang="ru-RU" dirty="0"/>
              <a:t> </a:t>
            </a:r>
            <a:r>
              <a:rPr lang="ru-RU" dirty="0" err="1"/>
              <a:t>енергоаудитором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та з </a:t>
            </a:r>
            <a:r>
              <a:rPr lang="ru-RU" dirty="0" err="1"/>
              <a:t>присвоєнням</a:t>
            </a:r>
            <a:r>
              <a:rPr lang="ru-RU" dirty="0"/>
              <a:t> </a:t>
            </a:r>
            <a:r>
              <a:rPr lang="ru-RU" dirty="0" err="1"/>
              <a:t>реєстраційного</a:t>
            </a:r>
            <a:r>
              <a:rPr lang="ru-RU" dirty="0"/>
              <a:t> номера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. Доступ до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сертифікатів</a:t>
            </a:r>
            <a:r>
              <a:rPr lang="ru-RU" dirty="0"/>
              <a:t> є </a:t>
            </a:r>
            <a:r>
              <a:rPr lang="ru-RU" dirty="0" err="1"/>
              <a:t>відкритим</a:t>
            </a:r>
            <a:r>
              <a:rPr lang="ru-RU" dirty="0"/>
              <a:t> та </a:t>
            </a:r>
            <a:r>
              <a:rPr lang="ru-RU" dirty="0" err="1"/>
              <a:t>безоплатним</a:t>
            </a:r>
            <a:r>
              <a:rPr lang="ru-RU" dirty="0"/>
              <a:t> через портал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.</a:t>
            </a:r>
          </a:p>
          <a:p>
            <a:r>
              <a:rPr lang="ru-RU" i="1" dirty="0"/>
              <a:t>{</a:t>
            </a:r>
            <a:r>
              <a:rPr lang="ru-RU" i="1" dirty="0" err="1"/>
              <a:t>Частина</a:t>
            </a:r>
            <a:r>
              <a:rPr lang="ru-RU" i="1" dirty="0"/>
              <a:t> </a:t>
            </a:r>
            <a:r>
              <a:rPr lang="ru-RU" i="1" dirty="0" err="1"/>
              <a:t>третя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 8 в </a:t>
            </a:r>
            <a:r>
              <a:rPr lang="ru-RU" i="1" dirty="0" err="1"/>
              <a:t>редакції</a:t>
            </a:r>
            <a:r>
              <a:rPr lang="ru-RU" i="1" dirty="0"/>
              <a:t> Закону </a:t>
            </a:r>
            <a:r>
              <a:rPr lang="ru-RU" i="1" u="sng" dirty="0">
                <a:hlinkClick r:id="rId2"/>
              </a:rPr>
              <a:t>№ 199-</a:t>
            </a:r>
            <a:r>
              <a:rPr lang="en-US" i="1" u="sng" dirty="0">
                <a:hlinkClick r:id="rId2"/>
              </a:rPr>
              <a:t>IX </a:t>
            </a:r>
            <a:r>
              <a:rPr lang="ru-RU" i="1" u="sng" dirty="0" err="1">
                <a:hlinkClick r:id="rId2"/>
              </a:rPr>
              <a:t>від</a:t>
            </a:r>
            <a:r>
              <a:rPr lang="ru-RU" i="1" u="sng" dirty="0">
                <a:hlinkClick r:id="rId2"/>
              </a:rPr>
              <a:t> 17.10.2019</a:t>
            </a:r>
            <a:r>
              <a:rPr lang="ru-RU" i="1" dirty="0"/>
              <a:t>}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56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4334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Стаття</a:t>
            </a:r>
            <a:r>
              <a:rPr lang="ru-RU" b="1" dirty="0"/>
              <a:t> 9.</a:t>
            </a:r>
            <a:r>
              <a:rPr lang="ru-RU" dirty="0"/>
              <a:t> </a:t>
            </a:r>
            <a:r>
              <a:rPr lang="ru-RU" b="1" i="1" dirty="0" err="1"/>
              <a:t>Професійна</a:t>
            </a:r>
            <a:r>
              <a:rPr lang="ru-RU" b="1" i="1" dirty="0"/>
              <a:t> </a:t>
            </a:r>
            <a:r>
              <a:rPr lang="ru-RU" b="1" i="1" dirty="0" err="1"/>
              <a:t>атестація</a:t>
            </a:r>
            <a:r>
              <a:rPr lang="ru-RU" b="1" i="1" dirty="0"/>
              <a:t> </a:t>
            </a:r>
            <a:r>
              <a:rPr lang="ru-RU" b="1" i="1" dirty="0" err="1"/>
              <a:t>осіб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мають</a:t>
            </a:r>
            <a:r>
              <a:rPr lang="ru-RU" b="1" i="1" dirty="0"/>
              <a:t> </a:t>
            </a:r>
            <a:r>
              <a:rPr lang="ru-RU" b="1" i="1" dirty="0" err="1"/>
              <a:t>намір</a:t>
            </a:r>
            <a:r>
              <a:rPr lang="ru-RU" b="1" i="1" dirty="0"/>
              <a:t> </a:t>
            </a:r>
            <a:r>
              <a:rPr lang="ru-RU" b="1" i="1" dirty="0" err="1"/>
              <a:t>провадити</a:t>
            </a:r>
            <a:r>
              <a:rPr lang="ru-RU" b="1" i="1" dirty="0"/>
              <a:t> </a:t>
            </a:r>
            <a:r>
              <a:rPr lang="ru-RU" b="1" i="1" dirty="0" err="1"/>
              <a:t>діяльність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сертифікації</a:t>
            </a:r>
            <a:r>
              <a:rPr lang="ru-RU" b="1" i="1" dirty="0"/>
              <a:t> </a:t>
            </a:r>
            <a:r>
              <a:rPr lang="ru-RU" b="1" i="1" dirty="0" err="1"/>
              <a:t>енергетичної</a:t>
            </a:r>
            <a:r>
              <a:rPr lang="ru-RU" b="1" i="1" dirty="0"/>
              <a:t> </a:t>
            </a:r>
            <a:r>
              <a:rPr lang="ru-RU" b="1" i="1" dirty="0" err="1"/>
              <a:t>ефективності</a:t>
            </a:r>
            <a:r>
              <a:rPr lang="ru-RU" b="1" i="1" dirty="0"/>
              <a:t> та </a:t>
            </a:r>
            <a:r>
              <a:rPr lang="ru-RU" b="1" i="1" dirty="0" err="1"/>
              <a:t>обстеження</a:t>
            </a:r>
            <a:r>
              <a:rPr lang="ru-RU" b="1" i="1" dirty="0"/>
              <a:t> </a:t>
            </a:r>
            <a:r>
              <a:rPr lang="ru-RU" b="1" i="1" dirty="0" err="1"/>
              <a:t>інженерних</a:t>
            </a:r>
            <a:r>
              <a:rPr lang="ru-RU" b="1" i="1" dirty="0"/>
              <a:t> систем</a:t>
            </a:r>
          </a:p>
          <a:p>
            <a:r>
              <a:rPr lang="ru-RU" dirty="0"/>
              <a:t>1.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атестація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провадити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сертифікації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та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систем, проводиться </a:t>
            </a:r>
            <a:r>
              <a:rPr lang="ru-RU" dirty="0" err="1"/>
              <a:t>атестаційними</a:t>
            </a:r>
            <a:r>
              <a:rPr lang="ru-RU" dirty="0"/>
              <a:t> </a:t>
            </a:r>
            <a:r>
              <a:rPr lang="ru-RU" dirty="0" err="1"/>
              <a:t>комісіями</a:t>
            </a:r>
            <a:r>
              <a:rPr lang="ru-RU" dirty="0"/>
              <a:t>, </a:t>
            </a:r>
            <a:r>
              <a:rPr lang="ru-RU" dirty="0" err="1"/>
              <a:t>створеними</a:t>
            </a:r>
            <a:r>
              <a:rPr lang="ru-RU" dirty="0"/>
              <a:t> </a:t>
            </a:r>
            <a:r>
              <a:rPr lang="ru-RU" dirty="0" err="1"/>
              <a:t>вищими</a:t>
            </a:r>
            <a:r>
              <a:rPr lang="ru-RU" dirty="0"/>
              <a:t> </a:t>
            </a:r>
            <a:r>
              <a:rPr lang="ru-RU" dirty="0" err="1"/>
              <a:t>навчальними</a:t>
            </a:r>
            <a:r>
              <a:rPr lang="ru-RU" dirty="0"/>
              <a:t> закладами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саморегулівними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.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атестацію</a:t>
            </a:r>
            <a:r>
              <a:rPr lang="ru-RU" dirty="0"/>
              <a:t> </a:t>
            </a:r>
            <a:r>
              <a:rPr lang="ru-RU" dirty="0" err="1"/>
              <a:t>розміщується</a:t>
            </a:r>
            <a:r>
              <a:rPr lang="ru-RU" dirty="0"/>
              <a:t> на </a:t>
            </a:r>
            <a:r>
              <a:rPr lang="ru-RU" dirty="0" err="1"/>
              <a:t>офіційних</a:t>
            </a:r>
            <a:r>
              <a:rPr lang="ru-RU" dirty="0"/>
              <a:t> веб-сайтах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саморегулівних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. </a:t>
            </a:r>
            <a:r>
              <a:rPr lang="ru-RU" u="sng" dirty="0">
                <a:hlinkClick r:id="rId2"/>
              </a:rPr>
              <a:t>Порядок </a:t>
            </a:r>
            <a:r>
              <a:rPr lang="ru-RU" u="sng" dirty="0" err="1">
                <a:hlinkClick r:id="rId2"/>
              </a:rPr>
              <a:t>проведення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професійної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атестації</a:t>
            </a:r>
            <a:r>
              <a:rPr lang="ru-RU" dirty="0"/>
              <a:t> та </a:t>
            </a:r>
            <a:r>
              <a:rPr lang="ru-RU" dirty="0" err="1"/>
              <a:t>вимоги</a:t>
            </a:r>
            <a:r>
              <a:rPr lang="ru-RU" dirty="0"/>
              <a:t> до складу </a:t>
            </a:r>
            <a:r>
              <a:rPr lang="ru-RU" dirty="0" err="1"/>
              <a:t>атестаційних</a:t>
            </a:r>
            <a:r>
              <a:rPr lang="ru-RU" dirty="0"/>
              <a:t> </a:t>
            </a:r>
            <a:r>
              <a:rPr lang="ru-RU" dirty="0" err="1"/>
              <a:t>комісій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r>
              <a:rPr lang="ru-RU" dirty="0"/>
              <a:t>2. До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атестації</a:t>
            </a:r>
            <a:r>
              <a:rPr lang="ru-RU" dirty="0"/>
              <a:t> </a:t>
            </a:r>
            <a:r>
              <a:rPr lang="ru-RU" dirty="0" err="1"/>
              <a:t>допускаються</a:t>
            </a:r>
            <a:r>
              <a:rPr lang="ru-RU" dirty="0"/>
              <a:t>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таким </a:t>
            </a:r>
            <a:r>
              <a:rPr lang="ru-RU" dirty="0" err="1"/>
              <a:t>вимогам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здобули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не </a:t>
            </a:r>
            <a:r>
              <a:rPr lang="ru-RU" dirty="0" err="1"/>
              <a:t>нижче</a:t>
            </a:r>
            <a:r>
              <a:rPr lang="ru-RU" dirty="0"/>
              <a:t> другого (</a:t>
            </a:r>
            <a:r>
              <a:rPr lang="ru-RU" dirty="0" err="1"/>
              <a:t>магістерського</a:t>
            </a:r>
            <a:r>
              <a:rPr lang="ru-RU" dirty="0"/>
              <a:t>)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(для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провадити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сертифікації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);</a:t>
            </a:r>
          </a:p>
          <a:p>
            <a:r>
              <a:rPr lang="ru-RU" dirty="0"/>
              <a:t>2) </a:t>
            </a:r>
            <a:r>
              <a:rPr lang="ru-RU" dirty="0" err="1"/>
              <a:t>здобули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не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(</a:t>
            </a:r>
            <a:r>
              <a:rPr lang="ru-RU" dirty="0" err="1"/>
              <a:t>бакалаврського</a:t>
            </a:r>
            <a:r>
              <a:rPr lang="ru-RU" dirty="0"/>
              <a:t>)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(для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систем);</a:t>
            </a:r>
          </a:p>
          <a:p>
            <a:r>
              <a:rPr lang="ru-RU" dirty="0"/>
              <a:t>3) </a:t>
            </a:r>
            <a:r>
              <a:rPr lang="ru-RU" dirty="0" err="1"/>
              <a:t>мають</a:t>
            </a:r>
            <a:r>
              <a:rPr lang="ru-RU" dirty="0"/>
              <a:t> стаж </a:t>
            </a:r>
            <a:r>
              <a:rPr lang="ru-RU" dirty="0" err="1"/>
              <a:t>роботи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  <a:r>
              <a:rPr lang="ru-RU" dirty="0" err="1"/>
              <a:t>енергоефективності</a:t>
            </a:r>
            <a:r>
              <a:rPr lang="ru-RU" dirty="0"/>
              <a:t> та </a:t>
            </a:r>
            <a:r>
              <a:rPr lang="ru-RU" dirty="0" err="1"/>
              <a:t>енергозбереження</a:t>
            </a:r>
            <a:r>
              <a:rPr lang="ru-RU" dirty="0"/>
              <a:t>, </a:t>
            </a:r>
            <a:r>
              <a:rPr lang="ru-RU" dirty="0" err="1"/>
              <a:t>будівництва</a:t>
            </a:r>
            <a:r>
              <a:rPr lang="ru-RU" dirty="0"/>
              <a:t> та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житлово-комунального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396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Енергоаудитор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фахівець</a:t>
            </a:r>
            <a:r>
              <a:rPr lang="ru-RU" dirty="0"/>
              <a:t> з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систем, </a:t>
            </a:r>
            <a:r>
              <a:rPr lang="ru-RU" dirty="0" err="1"/>
              <a:t>кваліфікаційний</a:t>
            </a:r>
            <a:r>
              <a:rPr lang="ru-RU" dirty="0"/>
              <a:t> </a:t>
            </a:r>
            <a:r>
              <a:rPr lang="ru-RU" dirty="0" err="1"/>
              <a:t>атестат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анульовано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відмовили</a:t>
            </a:r>
            <a:r>
              <a:rPr lang="ru-RU" dirty="0"/>
              <a:t> у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кваліфікаційного</a:t>
            </a:r>
            <a:r>
              <a:rPr lang="ru-RU" dirty="0"/>
              <a:t> </a:t>
            </a:r>
            <a:r>
              <a:rPr lang="ru-RU" dirty="0" err="1"/>
              <a:t>атестата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абзацу четвертого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повторне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атестації</a:t>
            </a:r>
            <a:r>
              <a:rPr lang="ru-RU" dirty="0"/>
              <a:t> не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через три роки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атестаційною</a:t>
            </a:r>
            <a:r>
              <a:rPr lang="ru-RU" dirty="0"/>
              <a:t> </a:t>
            </a:r>
            <a:r>
              <a:rPr lang="ru-RU" dirty="0" err="1"/>
              <a:t>комісією</a:t>
            </a:r>
            <a:r>
              <a:rPr lang="ru-RU" dirty="0"/>
              <a:t>.</a:t>
            </a:r>
          </a:p>
          <a:p>
            <a:r>
              <a:rPr lang="ru-RU" dirty="0"/>
              <a:t>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провадити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сертифікації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та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проходити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за </a:t>
            </a:r>
            <a:r>
              <a:rPr lang="ru-RU" dirty="0" err="1"/>
              <a:t>освітньо-професійною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,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в порядку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атестації</a:t>
            </a:r>
            <a:r>
              <a:rPr lang="ru-RU" dirty="0"/>
              <a:t>.</a:t>
            </a:r>
          </a:p>
          <a:p>
            <a:r>
              <a:rPr lang="ru-RU" dirty="0" err="1"/>
              <a:t>Видача</a:t>
            </a:r>
            <a:r>
              <a:rPr lang="ru-RU" dirty="0"/>
              <a:t>, </a:t>
            </a:r>
            <a:r>
              <a:rPr lang="ru-RU" dirty="0" err="1"/>
              <a:t>відмова</a:t>
            </a:r>
            <a:r>
              <a:rPr lang="ru-RU" dirty="0"/>
              <a:t> у </a:t>
            </a:r>
            <a:r>
              <a:rPr lang="ru-RU" dirty="0" err="1"/>
              <a:t>видачі</a:t>
            </a:r>
            <a:r>
              <a:rPr lang="ru-RU" dirty="0"/>
              <a:t> та </a:t>
            </a:r>
            <a:r>
              <a:rPr lang="ru-RU" dirty="0" err="1"/>
              <a:t>анулювання</a:t>
            </a:r>
            <a:r>
              <a:rPr lang="ru-RU" dirty="0"/>
              <a:t> </a:t>
            </a:r>
            <a:r>
              <a:rPr lang="ru-RU" dirty="0" err="1"/>
              <a:t>кваліфікаційного</a:t>
            </a:r>
            <a:r>
              <a:rPr lang="ru-RU" dirty="0"/>
              <a:t> </a:t>
            </a:r>
            <a:r>
              <a:rPr lang="ru-RU" dirty="0" err="1"/>
              <a:t>атестата</a:t>
            </a:r>
            <a:r>
              <a:rPr lang="ru-RU" dirty="0"/>
              <a:t> </a:t>
            </a:r>
            <a:r>
              <a:rPr lang="ru-RU" dirty="0" err="1"/>
              <a:t>енергоаудитора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фахівця</a:t>
            </a:r>
            <a:r>
              <a:rPr lang="ru-RU" dirty="0"/>
              <a:t> з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атестаційної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судового </a:t>
            </a:r>
            <a:r>
              <a:rPr lang="ru-RU" dirty="0" err="1"/>
              <a:t>рішення</a:t>
            </a:r>
            <a:r>
              <a:rPr lang="ru-RU" dirty="0"/>
              <a:t> шляхом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запису</a:t>
            </a:r>
            <a:r>
              <a:rPr lang="ru-RU" dirty="0"/>
              <a:t> до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. </a:t>
            </a:r>
            <a:r>
              <a:rPr lang="ru-RU" dirty="0" err="1"/>
              <a:t>Громадяни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атестацію</a:t>
            </a:r>
            <a:r>
              <a:rPr lang="ru-RU" dirty="0"/>
              <a:t>, </a:t>
            </a:r>
            <a:r>
              <a:rPr lang="ru-RU" dirty="0" err="1"/>
              <a:t>набувають</a:t>
            </a:r>
            <a:r>
              <a:rPr lang="ru-RU" dirty="0"/>
              <a:t> права на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сертифікації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та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 з дня </a:t>
            </a:r>
            <a:r>
              <a:rPr lang="ru-RU" dirty="0" err="1"/>
              <a:t>внесення</a:t>
            </a:r>
            <a:r>
              <a:rPr lang="ru-RU" dirty="0"/>
              <a:t> до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запису</a:t>
            </a:r>
            <a:r>
              <a:rPr lang="ru-RU" dirty="0"/>
              <a:t> про </a:t>
            </a:r>
            <a:r>
              <a:rPr lang="ru-RU" dirty="0" err="1"/>
              <a:t>кваліфікаційний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4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4. У порядку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атестації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освітньо-професійної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атестації</a:t>
            </a:r>
            <a:r>
              <a:rPr lang="ru-RU" dirty="0"/>
              <a:t> та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кваліфікаційного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подає</a:t>
            </a:r>
            <a:r>
              <a:rPr lang="ru-RU" dirty="0"/>
              <a:t> особа до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закладу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саморегулівної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поданих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;</a:t>
            </a:r>
          </a:p>
          <a:p>
            <a:r>
              <a:rPr lang="ru-RU" dirty="0"/>
              <a:t>5)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кваліфікаційних</a:t>
            </a:r>
            <a:r>
              <a:rPr lang="ru-RU" dirty="0"/>
              <a:t> </a:t>
            </a:r>
            <a:r>
              <a:rPr lang="ru-RU" dirty="0" err="1"/>
              <a:t>іспитів</a:t>
            </a:r>
            <a:r>
              <a:rPr lang="ru-RU" dirty="0"/>
              <a:t>,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та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видачу</a:t>
            </a:r>
            <a:r>
              <a:rPr lang="ru-RU" dirty="0"/>
              <a:t> </a:t>
            </a:r>
            <a:r>
              <a:rPr lang="ru-RU" dirty="0" err="1"/>
              <a:t>кваліфікаційного</a:t>
            </a:r>
            <a:r>
              <a:rPr lang="ru-RU" dirty="0"/>
              <a:t> </a:t>
            </a:r>
            <a:r>
              <a:rPr lang="ru-RU" dirty="0" err="1"/>
              <a:t>атестата</a:t>
            </a:r>
            <a:r>
              <a:rPr lang="ru-RU" dirty="0"/>
              <a:t>;</a:t>
            </a:r>
          </a:p>
          <a:p>
            <a:r>
              <a:rPr lang="ru-RU" dirty="0"/>
              <a:t>6) форма </a:t>
            </a:r>
            <a:r>
              <a:rPr lang="ru-RU" dirty="0" err="1"/>
              <a:t>кваліфікаційного</a:t>
            </a:r>
            <a:r>
              <a:rPr lang="ru-RU" dirty="0"/>
              <a:t> </a:t>
            </a:r>
            <a:r>
              <a:rPr lang="ru-RU" dirty="0" err="1"/>
              <a:t>атестата</a:t>
            </a:r>
            <a:r>
              <a:rPr lang="ru-RU" dirty="0"/>
              <a:t>;</a:t>
            </a:r>
          </a:p>
          <a:p>
            <a:r>
              <a:rPr lang="ru-RU" dirty="0"/>
              <a:t>7)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та </a:t>
            </a:r>
            <a:r>
              <a:rPr lang="ru-RU" dirty="0" err="1"/>
              <a:t>атестації</a:t>
            </a:r>
            <a:r>
              <a:rPr lang="ru-RU" dirty="0"/>
              <a:t>.</a:t>
            </a:r>
          </a:p>
          <a:p>
            <a:r>
              <a:rPr lang="ru-RU" dirty="0"/>
              <a:t>Строк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кваліфікаційного</a:t>
            </a:r>
            <a:r>
              <a:rPr lang="ru-RU" dirty="0"/>
              <a:t> </a:t>
            </a:r>
            <a:r>
              <a:rPr lang="ru-RU" dirty="0" err="1"/>
              <a:t>атестата</a:t>
            </a:r>
            <a:r>
              <a:rPr lang="ru-RU" dirty="0"/>
              <a:t> становить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4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" y="1341120"/>
            <a:ext cx="11275423" cy="38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9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Стаття</a:t>
            </a:r>
            <a:r>
              <a:rPr lang="ru-RU" b="1" dirty="0" smtClean="0"/>
              <a:t> 14.</a:t>
            </a:r>
            <a:r>
              <a:rPr lang="ru-RU" dirty="0" smtClean="0"/>
              <a:t> </a:t>
            </a:r>
            <a:r>
              <a:rPr lang="ru-RU" dirty="0" err="1" smtClean="0"/>
              <a:t>Незалежний</a:t>
            </a:r>
            <a:r>
              <a:rPr lang="ru-RU" dirty="0" smtClean="0"/>
              <a:t> </a:t>
            </a:r>
            <a:r>
              <a:rPr lang="ru-RU" dirty="0" err="1" smtClean="0"/>
              <a:t>моніторинг</a:t>
            </a:r>
            <a:r>
              <a:rPr lang="ru-RU" dirty="0" smtClean="0"/>
              <a:t> </a:t>
            </a:r>
            <a:r>
              <a:rPr lang="ru-RU" dirty="0" err="1" smtClean="0"/>
              <a:t>енергетичних</a:t>
            </a:r>
            <a:r>
              <a:rPr lang="ru-RU" dirty="0" smtClean="0"/>
              <a:t> </a:t>
            </a:r>
            <a:r>
              <a:rPr lang="ru-RU" dirty="0" err="1" smtClean="0"/>
              <a:t>сертифікатів</a:t>
            </a:r>
            <a:r>
              <a:rPr lang="ru-RU" dirty="0" smtClean="0"/>
              <a:t> та </a:t>
            </a:r>
            <a:r>
              <a:rPr lang="ru-RU" dirty="0" err="1" smtClean="0"/>
              <a:t>звітів</a:t>
            </a:r>
            <a:r>
              <a:rPr lang="ru-RU" dirty="0" smtClean="0"/>
              <a:t> про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обстеження</a:t>
            </a:r>
            <a:r>
              <a:rPr lang="ru-RU" dirty="0" smtClean="0"/>
              <a:t> </a:t>
            </a:r>
            <a:r>
              <a:rPr lang="ru-RU" dirty="0" err="1" smtClean="0"/>
              <a:t>інженерних</a:t>
            </a:r>
            <a:r>
              <a:rPr lang="ru-RU" dirty="0" smtClean="0"/>
              <a:t> систем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Незалежний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сертифікатів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орган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реалізує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у сферах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паливно-енергетичних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енергозбереження</a:t>
            </a:r>
            <a:r>
              <a:rPr lang="ru-RU" dirty="0"/>
              <a:t>,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.</a:t>
            </a:r>
          </a:p>
          <a:p>
            <a:r>
              <a:rPr lang="ru-RU" dirty="0" err="1"/>
              <a:t>Незалежний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звітів</a:t>
            </a:r>
            <a:r>
              <a:rPr lang="ru-RU" dirty="0"/>
              <a:t> про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орган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житлової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і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житлово-комунального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незалежного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залучатися</a:t>
            </a:r>
            <a:r>
              <a:rPr lang="ru-RU" dirty="0"/>
              <a:t> </a:t>
            </a:r>
            <a:r>
              <a:rPr lang="ru-RU" dirty="0" err="1"/>
              <a:t>експертні</a:t>
            </a:r>
            <a:r>
              <a:rPr lang="ru-RU" dirty="0"/>
              <a:t> установи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енергоаудитори</a:t>
            </a:r>
            <a:r>
              <a:rPr lang="ru-RU" dirty="0"/>
              <a:t> (</a:t>
            </a:r>
            <a:r>
              <a:rPr lang="ru-RU" dirty="0" err="1"/>
              <a:t>фахівці</a:t>
            </a:r>
            <a:r>
              <a:rPr lang="ru-RU" dirty="0"/>
              <a:t> з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систем),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.</a:t>
            </a:r>
          </a:p>
          <a:p>
            <a:r>
              <a:rPr lang="ru-RU" u="sng" dirty="0" err="1">
                <a:hlinkClick r:id="rId2"/>
              </a:rPr>
              <a:t>Незалежний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моніторинг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енергетичних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сертифікатів</a:t>
            </a:r>
            <a:r>
              <a:rPr lang="ru-RU" dirty="0"/>
              <a:t> та </a:t>
            </a:r>
            <a:r>
              <a:rPr lang="ru-RU" u="sng" dirty="0" err="1">
                <a:hlinkClick r:id="rId3"/>
              </a:rPr>
              <a:t>незалежний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моніторинг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звітів</a:t>
            </a:r>
            <a:r>
              <a:rPr lang="ru-RU" u="sng" dirty="0">
                <a:hlinkClick r:id="rId3"/>
              </a:rPr>
              <a:t> про </a:t>
            </a:r>
            <a:r>
              <a:rPr lang="ru-RU" u="sng" dirty="0" err="1">
                <a:hlinkClick r:id="rId3"/>
              </a:rPr>
              <a:t>результати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обстеження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інженерних</a:t>
            </a:r>
            <a:r>
              <a:rPr lang="ru-RU" u="sng" dirty="0">
                <a:hlinkClick r:id="rId3"/>
              </a:rPr>
              <a:t> систем</a:t>
            </a:r>
            <a:r>
              <a:rPr lang="ru-RU" dirty="0"/>
              <a:t> </a:t>
            </a:r>
            <a:r>
              <a:rPr lang="ru-RU" dirty="0" err="1"/>
              <a:t>здійснюються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порядків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центральним</a:t>
            </a:r>
            <a:r>
              <a:rPr lang="ru-RU" dirty="0"/>
              <a:t> органом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житлової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і </a:t>
            </a:r>
            <a:r>
              <a:rPr lang="ru-RU" dirty="0" err="1"/>
              <a:t>політики</a:t>
            </a:r>
            <a:r>
              <a:rPr lang="ru-RU" dirty="0"/>
              <a:t> у сферах </a:t>
            </a:r>
            <a:r>
              <a:rPr lang="ru-RU" dirty="0" err="1"/>
              <a:t>житлово-комунального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паливно-енергетичних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енергозбереження</a:t>
            </a:r>
            <a:r>
              <a:rPr lang="ru-RU" dirty="0"/>
              <a:t>,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 та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8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/>
              <a:t>Стаття</a:t>
            </a:r>
            <a:r>
              <a:rPr lang="ru-RU" b="1" dirty="0"/>
              <a:t> 15.</a:t>
            </a:r>
            <a:r>
              <a:rPr lang="ru-RU" dirty="0"/>
              <a:t> </a:t>
            </a:r>
            <a:r>
              <a:rPr lang="ru-RU" dirty="0" err="1">
                <a:solidFill>
                  <a:srgbClr val="FF0000"/>
                </a:solidFill>
              </a:rPr>
              <a:t>Національний</a:t>
            </a:r>
            <a:r>
              <a:rPr lang="ru-RU" dirty="0">
                <a:solidFill>
                  <a:srgbClr val="FF0000"/>
                </a:solidFill>
              </a:rPr>
              <a:t> план </a:t>
            </a:r>
            <a:r>
              <a:rPr lang="ru-RU" dirty="0" err="1">
                <a:solidFill>
                  <a:srgbClr val="FF0000"/>
                </a:solidFill>
              </a:rPr>
              <a:t>збільшення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кількості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будівель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близьким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нульового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рівнем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споживання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енергії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1. З метою </a:t>
            </a:r>
            <a:r>
              <a:rPr lang="ru-RU" dirty="0" err="1"/>
              <a:t>поступового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затверджує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план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з </a:t>
            </a:r>
            <a:r>
              <a:rPr lang="ru-RU" dirty="0" err="1"/>
              <a:t>близьким</a:t>
            </a:r>
            <a:r>
              <a:rPr lang="ru-RU" dirty="0"/>
              <a:t> до </a:t>
            </a:r>
            <a:r>
              <a:rPr lang="ru-RU" dirty="0" err="1"/>
              <a:t>нульового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для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Секретаріату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.</a:t>
            </a:r>
          </a:p>
          <a:p>
            <a:r>
              <a:rPr lang="ru-RU" dirty="0" err="1"/>
              <a:t>Національний</a:t>
            </a:r>
            <a:r>
              <a:rPr lang="ru-RU" dirty="0"/>
              <a:t> план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з </a:t>
            </a:r>
            <a:r>
              <a:rPr lang="ru-RU" dirty="0" err="1"/>
              <a:t>близьким</a:t>
            </a:r>
            <a:r>
              <a:rPr lang="ru-RU" dirty="0"/>
              <a:t> до </a:t>
            </a:r>
            <a:r>
              <a:rPr lang="ru-RU" dirty="0" err="1"/>
              <a:t>нульового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повинен </a:t>
            </a:r>
            <a:r>
              <a:rPr lang="ru-RU" dirty="0" err="1"/>
              <a:t>містити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проміжні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заходи,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з </a:t>
            </a:r>
            <a:r>
              <a:rPr lang="ru-RU" dirty="0" err="1"/>
              <a:t>близьким</a:t>
            </a:r>
            <a:r>
              <a:rPr lang="ru-RU" dirty="0"/>
              <a:t> до </a:t>
            </a:r>
            <a:r>
              <a:rPr lang="ru-RU" dirty="0" err="1"/>
              <a:t>нульового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включно</a:t>
            </a:r>
            <a:r>
              <a:rPr lang="ru-RU" dirty="0"/>
              <a:t> з </a:t>
            </a:r>
            <a:r>
              <a:rPr lang="ru-RU" dirty="0" err="1"/>
              <a:t>інформацією</a:t>
            </a:r>
            <a:r>
              <a:rPr lang="ru-RU" dirty="0"/>
              <a:t> про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та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з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у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будівлях</a:t>
            </a:r>
            <a:r>
              <a:rPr lang="ru-RU" dirty="0"/>
              <a:t> та </a:t>
            </a:r>
            <a:r>
              <a:rPr lang="ru-RU" dirty="0" err="1"/>
              <a:t>будівлях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термомодернізації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7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err="1"/>
              <a:t>Національний</a:t>
            </a:r>
            <a:r>
              <a:rPr lang="ru-RU" dirty="0"/>
              <a:t> план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з </a:t>
            </a:r>
            <a:r>
              <a:rPr lang="ru-RU" dirty="0" err="1"/>
              <a:t>близьким</a:t>
            </a:r>
            <a:r>
              <a:rPr lang="ru-RU" dirty="0"/>
              <a:t> до </a:t>
            </a:r>
            <a:r>
              <a:rPr lang="ru-RU" dirty="0" err="1"/>
              <a:t>нульового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вимоги</a:t>
            </a:r>
            <a:r>
              <a:rPr lang="ru-RU" dirty="0"/>
              <a:t> до таких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розробляються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 та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.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будівель</a:t>
            </a:r>
            <a:r>
              <a:rPr lang="ru-RU" dirty="0"/>
              <a:t> з </a:t>
            </a:r>
            <a:r>
              <a:rPr lang="ru-RU" dirty="0" err="1"/>
              <a:t>близьким</a:t>
            </a:r>
            <a:r>
              <a:rPr lang="ru-RU" dirty="0"/>
              <a:t> до </a:t>
            </a:r>
            <a:r>
              <a:rPr lang="ru-RU" dirty="0" err="1"/>
              <a:t>нульового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виробленої</a:t>
            </a:r>
            <a:r>
              <a:rPr lang="ru-RU" dirty="0"/>
              <a:t> з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та числового </a:t>
            </a:r>
            <a:r>
              <a:rPr lang="ru-RU" dirty="0" err="1"/>
              <a:t>показника</a:t>
            </a:r>
            <a:r>
              <a:rPr lang="ru-RU" dirty="0"/>
              <a:t>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затверджуються</a:t>
            </a:r>
            <a:r>
              <a:rPr lang="ru-RU" dirty="0"/>
              <a:t> </a:t>
            </a:r>
            <a:r>
              <a:rPr lang="ru-RU" dirty="0" err="1"/>
              <a:t>центральним</a:t>
            </a:r>
            <a:r>
              <a:rPr lang="ru-RU" dirty="0"/>
              <a:t> органом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.</a:t>
            </a:r>
          </a:p>
          <a:p>
            <a:r>
              <a:rPr lang="ru-RU" i="1" dirty="0"/>
              <a:t>{</a:t>
            </a:r>
            <a:r>
              <a:rPr lang="ru-RU" i="1" dirty="0" err="1"/>
              <a:t>Частина</a:t>
            </a:r>
            <a:r>
              <a:rPr lang="ru-RU" i="1" dirty="0"/>
              <a:t> друга </a:t>
            </a:r>
            <a:r>
              <a:rPr lang="ru-RU" i="1" dirty="0" err="1"/>
              <a:t>статті</a:t>
            </a:r>
            <a:r>
              <a:rPr lang="ru-RU" i="1" dirty="0"/>
              <a:t> 15 в </a:t>
            </a:r>
            <a:r>
              <a:rPr lang="ru-RU" i="1" dirty="0" err="1"/>
              <a:t>редакції</a:t>
            </a:r>
            <a:r>
              <a:rPr lang="ru-RU" i="1" dirty="0"/>
              <a:t> Закону </a:t>
            </a:r>
            <a:r>
              <a:rPr lang="ru-RU" i="1" u="sng" dirty="0">
                <a:hlinkClick r:id="rId2"/>
              </a:rPr>
              <a:t>№ 2392-</a:t>
            </a:r>
            <a:r>
              <a:rPr lang="en-US" i="1" u="sng" dirty="0">
                <a:hlinkClick r:id="rId2"/>
              </a:rPr>
              <a:t>IX </a:t>
            </a:r>
            <a:r>
              <a:rPr lang="ru-RU" i="1" u="sng" dirty="0" err="1">
                <a:hlinkClick r:id="rId2"/>
              </a:rPr>
              <a:t>від</a:t>
            </a:r>
            <a:r>
              <a:rPr lang="ru-RU" i="1" u="sng" dirty="0">
                <a:hlinkClick r:id="rId2"/>
              </a:rPr>
              <a:t> 09.07.2022</a:t>
            </a:r>
            <a:r>
              <a:rPr lang="ru-RU" i="1" dirty="0"/>
              <a:t>}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48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3. </a:t>
            </a:r>
            <a:r>
              <a:rPr lang="ru-RU" dirty="0" err="1"/>
              <a:t>Національний</a:t>
            </a:r>
            <a:r>
              <a:rPr lang="ru-RU" dirty="0"/>
              <a:t> план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з </a:t>
            </a:r>
            <a:r>
              <a:rPr lang="ru-RU" dirty="0" err="1"/>
              <a:t>близьким</a:t>
            </a:r>
            <a:r>
              <a:rPr lang="ru-RU" dirty="0"/>
              <a:t> до </a:t>
            </a:r>
            <a:r>
              <a:rPr lang="ru-RU" dirty="0" err="1"/>
              <a:t>нульового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вимоги</a:t>
            </a:r>
            <a:r>
              <a:rPr lang="ru-RU" dirty="0"/>
              <a:t> до таких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переглядаються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Цільові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з </a:t>
            </a:r>
            <a:r>
              <a:rPr lang="ru-RU" dirty="0" err="1"/>
              <a:t>близьким</a:t>
            </a:r>
            <a:r>
              <a:rPr lang="ru-RU" dirty="0"/>
              <a:t> до </a:t>
            </a:r>
            <a:r>
              <a:rPr lang="ru-RU" dirty="0" err="1"/>
              <a:t>нульового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розраховуються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методикою та </a:t>
            </a:r>
            <a:r>
              <a:rPr lang="ru-RU" dirty="0" err="1"/>
              <a:t>відстежуються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порядком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затверджуються</a:t>
            </a:r>
            <a:r>
              <a:rPr lang="ru-RU" dirty="0"/>
              <a:t> </a:t>
            </a:r>
            <a:r>
              <a:rPr lang="ru-RU" dirty="0" err="1"/>
              <a:t>центральним</a:t>
            </a:r>
            <a:r>
              <a:rPr lang="ru-RU" dirty="0"/>
              <a:t> органом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.</a:t>
            </a:r>
          </a:p>
          <a:p>
            <a:r>
              <a:rPr lang="ru-RU" i="1" dirty="0"/>
              <a:t>{</a:t>
            </a:r>
            <a:r>
              <a:rPr lang="ru-RU" i="1" dirty="0" err="1"/>
              <a:t>Частина</a:t>
            </a:r>
            <a:r>
              <a:rPr lang="ru-RU" i="1" dirty="0"/>
              <a:t> </a:t>
            </a:r>
            <a:r>
              <a:rPr lang="ru-RU" i="1" dirty="0" err="1"/>
              <a:t>третя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 15 в </a:t>
            </a:r>
            <a:r>
              <a:rPr lang="ru-RU" i="1" dirty="0" err="1"/>
              <a:t>редакції</a:t>
            </a:r>
            <a:r>
              <a:rPr lang="ru-RU" i="1" dirty="0"/>
              <a:t> Закону </a:t>
            </a:r>
            <a:r>
              <a:rPr lang="ru-RU" i="1" u="sng" dirty="0">
                <a:hlinkClick r:id="rId2"/>
              </a:rPr>
              <a:t>№ 2392-</a:t>
            </a:r>
            <a:r>
              <a:rPr lang="en-US" i="1" u="sng" dirty="0">
                <a:hlinkClick r:id="rId2"/>
              </a:rPr>
              <a:t>IX </a:t>
            </a:r>
            <a:r>
              <a:rPr lang="ru-RU" i="1" u="sng" dirty="0" err="1">
                <a:hlinkClick r:id="rId2"/>
              </a:rPr>
              <a:t>від</a:t>
            </a:r>
            <a:r>
              <a:rPr lang="ru-RU" i="1" u="sng" dirty="0">
                <a:hlinkClick r:id="rId2"/>
              </a:rPr>
              <a:t> 09.07.2022</a:t>
            </a:r>
            <a:r>
              <a:rPr lang="ru-RU" i="1" dirty="0"/>
              <a:t>}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48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Стаття</a:t>
            </a:r>
            <a:r>
              <a:rPr lang="ru-RU" b="1" dirty="0"/>
              <a:t> 15</a:t>
            </a:r>
            <a:r>
              <a:rPr lang="ru-RU" b="1" baseline="30000" dirty="0"/>
              <a:t>-1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термомодернізації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endParaRPr lang="ru-RU" dirty="0"/>
          </a:p>
          <a:p>
            <a:r>
              <a:rPr lang="ru-RU" dirty="0"/>
              <a:t>1.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довгострокових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затверджує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термомодернізації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на </a:t>
            </a:r>
            <a:r>
              <a:rPr lang="ru-RU" dirty="0" err="1"/>
              <a:t>період</a:t>
            </a:r>
            <a:r>
              <a:rPr lang="ru-RU" dirty="0"/>
              <a:t> до 2050 року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Стратегія</a:t>
            </a:r>
            <a:r>
              <a:rPr lang="ru-RU" dirty="0"/>
              <a:t>).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поширюється</a:t>
            </a:r>
            <a:r>
              <a:rPr lang="ru-RU" dirty="0"/>
              <a:t> на </a:t>
            </a:r>
            <a:r>
              <a:rPr lang="ru-RU" dirty="0" err="1"/>
              <a:t>житлові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та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часто </a:t>
            </a:r>
            <a:r>
              <a:rPr lang="ru-RU" dirty="0" err="1"/>
              <a:t>відвідують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, </a:t>
            </a:r>
            <a:r>
              <a:rPr lang="ru-RU" dirty="0" err="1"/>
              <a:t>усіх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національний</a:t>
            </a:r>
            <a:r>
              <a:rPr lang="ru-RU" dirty="0"/>
              <a:t> фонд </a:t>
            </a:r>
            <a:r>
              <a:rPr lang="ru-RU" dirty="0" err="1"/>
              <a:t>будівель</a:t>
            </a:r>
            <a:r>
              <a:rPr lang="ru-RU" dirty="0"/>
              <a:t>).</a:t>
            </a:r>
          </a:p>
          <a:p>
            <a:r>
              <a:rPr lang="ru-RU" dirty="0"/>
              <a:t>2. 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фонду </a:t>
            </a:r>
            <a:r>
              <a:rPr lang="ru-RU" dirty="0" err="1"/>
              <a:t>будівель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аналіз</a:t>
            </a:r>
            <a:r>
              <a:rPr lang="ru-RU" dirty="0"/>
              <a:t> проблем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довгострокові</a:t>
            </a:r>
            <a:r>
              <a:rPr lang="ru-RU" dirty="0"/>
              <a:t> та </a:t>
            </a:r>
            <a:r>
              <a:rPr lang="ru-RU" dirty="0" err="1"/>
              <a:t>проміжні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та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парникових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. </a:t>
            </a:r>
            <a:r>
              <a:rPr lang="ru-RU" dirty="0" err="1"/>
              <a:t>Довгострокові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на </a:t>
            </a:r>
            <a:r>
              <a:rPr lang="ru-RU" dirty="0" err="1"/>
              <a:t>період</a:t>
            </a:r>
            <a:r>
              <a:rPr lang="ru-RU" dirty="0"/>
              <a:t> до 2050 року, </a:t>
            </a:r>
            <a:r>
              <a:rPr lang="ru-RU" dirty="0" err="1"/>
              <a:t>проміжні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- до 2030 року та 2040 року;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5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/>
              <a:t>4)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заходи, </a:t>
            </a:r>
            <a:r>
              <a:rPr lang="ru-RU" dirty="0" err="1"/>
              <a:t>спрямовані</a:t>
            </a:r>
            <a:r>
              <a:rPr lang="ru-RU" dirty="0"/>
              <a:t> на:</a:t>
            </a:r>
          </a:p>
          <a:p>
            <a:r>
              <a:rPr lang="ru-RU" dirty="0" err="1"/>
              <a:t>будівлі</a:t>
            </a:r>
            <a:r>
              <a:rPr lang="ru-RU" dirty="0"/>
              <a:t> з </a:t>
            </a:r>
            <a:r>
              <a:rPr lang="ru-RU" dirty="0" err="1"/>
              <a:t>найвищим</a:t>
            </a:r>
            <a:r>
              <a:rPr lang="ru-RU" dirty="0"/>
              <a:t> </a:t>
            </a:r>
            <a:r>
              <a:rPr lang="ru-RU" dirty="0" err="1"/>
              <a:t>питомим</a:t>
            </a:r>
            <a:r>
              <a:rPr lang="ru-RU" dirty="0"/>
              <a:t> </a:t>
            </a:r>
            <a:r>
              <a:rPr lang="ru-RU" dirty="0" err="1"/>
              <a:t>енергоспоживанням</a:t>
            </a:r>
            <a:r>
              <a:rPr lang="ru-RU" dirty="0"/>
              <a:t>;</a:t>
            </a:r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поширенню</a:t>
            </a:r>
            <a:r>
              <a:rPr lang="ru-RU" dirty="0"/>
              <a:t> та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бідності</a:t>
            </a:r>
            <a:r>
              <a:rPr lang="ru-RU" dirty="0"/>
              <a:t>,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житлово-комунальних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у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енергоефективних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</a:t>
            </a:r>
          </a:p>
          <a:p>
            <a:r>
              <a:rPr lang="ru-RU" dirty="0" err="1"/>
              <a:t>стимулювання</a:t>
            </a:r>
            <a:r>
              <a:rPr lang="ru-RU" dirty="0"/>
              <a:t> до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термомодернізації</a:t>
            </a:r>
            <a:r>
              <a:rPr lang="ru-RU" dirty="0"/>
              <a:t>;</a:t>
            </a:r>
          </a:p>
          <a:p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термомодернізації</a:t>
            </a:r>
            <a:r>
              <a:rPr lang="ru-RU" dirty="0"/>
              <a:t>;</a:t>
            </a:r>
          </a:p>
          <a:p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енергоефективних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у </a:t>
            </a:r>
            <a:r>
              <a:rPr lang="ru-RU" dirty="0" err="1"/>
              <a:t>будівлях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часто </a:t>
            </a:r>
            <a:r>
              <a:rPr lang="ru-RU" dirty="0" err="1"/>
              <a:t>відвідують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, </a:t>
            </a:r>
            <a:r>
              <a:rPr lang="ru-RU" dirty="0" err="1"/>
              <a:t>державної</a:t>
            </a:r>
            <a:r>
              <a:rPr lang="ru-RU" dirty="0"/>
              <a:t> та </a:t>
            </a:r>
            <a:r>
              <a:rPr lang="ru-RU" dirty="0" err="1"/>
              <a:t>комунальної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;</a:t>
            </a:r>
          </a:p>
          <a:p>
            <a:r>
              <a:rPr lang="ru-RU" dirty="0" err="1"/>
              <a:t>впровадження</a:t>
            </a:r>
            <a:r>
              <a:rPr lang="ru-RU" dirty="0"/>
              <a:t> у </a:t>
            </a:r>
            <a:r>
              <a:rPr lang="ru-RU" dirty="0" err="1"/>
              <a:t>територіальних</a:t>
            </a:r>
            <a:r>
              <a:rPr lang="ru-RU" dirty="0"/>
              <a:t> громадах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енергоспоживанням</a:t>
            </a:r>
            <a:r>
              <a:rPr lang="ru-RU" dirty="0"/>
              <a:t> у </a:t>
            </a:r>
            <a:r>
              <a:rPr lang="ru-RU" dirty="0" err="1"/>
              <a:t>будівлях</a:t>
            </a:r>
            <a:r>
              <a:rPr lang="ru-RU" dirty="0"/>
              <a:t>;</a:t>
            </a:r>
          </a:p>
          <a:p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(</a:t>
            </a:r>
            <a:r>
              <a:rPr lang="ru-RU" dirty="0" err="1"/>
              <a:t>професійно-технічної</a:t>
            </a:r>
            <a:r>
              <a:rPr lang="ru-RU" dirty="0"/>
              <a:t>) </a:t>
            </a:r>
            <a:r>
              <a:rPr lang="ru-RU" dirty="0" err="1"/>
              <a:t>підготовки</a:t>
            </a:r>
            <a:r>
              <a:rPr lang="ru-RU" dirty="0"/>
              <a:t>, </a:t>
            </a:r>
            <a:r>
              <a:rPr lang="ru-RU" dirty="0" err="1"/>
              <a:t>перепідготовки</a:t>
            </a:r>
            <a:r>
              <a:rPr lang="ru-RU" dirty="0"/>
              <a:t> і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у сферах </a:t>
            </a:r>
            <a:r>
              <a:rPr lang="ru-RU" dirty="0" err="1"/>
              <a:t>будівництва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;</a:t>
            </a:r>
          </a:p>
          <a:p>
            <a:r>
              <a:rPr lang="ru-RU" dirty="0" err="1"/>
              <a:t>стимулювання</a:t>
            </a:r>
            <a:r>
              <a:rPr lang="ru-RU" dirty="0"/>
              <a:t> до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;</a:t>
            </a:r>
          </a:p>
          <a:p>
            <a:r>
              <a:rPr lang="ru-RU" dirty="0" err="1"/>
              <a:t>створення</a:t>
            </a:r>
            <a:r>
              <a:rPr lang="ru-RU" dirty="0"/>
              <a:t> умов та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для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у сферу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 smtClean="0"/>
              <a:t>;</a:t>
            </a:r>
          </a:p>
          <a:p>
            <a:r>
              <a:rPr lang="ru-RU" dirty="0"/>
              <a:t>5)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очікуваного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парникових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енергоефективних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покращенням</a:t>
            </a:r>
            <a:r>
              <a:rPr lang="ru-RU" dirty="0"/>
              <a:t> </a:t>
            </a:r>
            <a:r>
              <a:rPr lang="ru-RU" dirty="0" err="1"/>
              <a:t>повітряно</a:t>
            </a:r>
            <a:r>
              <a:rPr lang="ru-RU" dirty="0"/>
              <a:t>-теплового режиму та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 в </a:t>
            </a:r>
            <a:r>
              <a:rPr lang="ru-RU" dirty="0" err="1"/>
              <a:t>будівлях</a:t>
            </a:r>
            <a:r>
              <a:rPr lang="ru-RU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2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0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50" y="-819150"/>
            <a:ext cx="12087497" cy="76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-195263"/>
            <a:ext cx="8953500" cy="72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771650"/>
            <a:ext cx="95059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1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609872"/>
            <a:ext cx="1178569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Стаття</a:t>
            </a:r>
            <a:r>
              <a:rPr lang="ru-RU" b="1" dirty="0"/>
              <a:t> 6.</a:t>
            </a:r>
            <a:r>
              <a:rPr lang="ru-RU" dirty="0"/>
              <a:t> </a:t>
            </a:r>
            <a:r>
              <a:rPr lang="ru-RU" b="1" dirty="0" err="1"/>
              <a:t>Мінімальні</a:t>
            </a:r>
            <a:r>
              <a:rPr lang="ru-RU" b="1" dirty="0"/>
              <a:t> </a:t>
            </a:r>
            <a:r>
              <a:rPr lang="ru-RU" b="1" dirty="0" err="1"/>
              <a:t>вимоги</a:t>
            </a:r>
            <a:r>
              <a:rPr lang="ru-RU" b="1" dirty="0"/>
              <a:t> до </a:t>
            </a:r>
            <a:r>
              <a:rPr lang="ru-RU" b="1" dirty="0" err="1"/>
              <a:t>енергетичної</a:t>
            </a:r>
            <a:r>
              <a:rPr lang="ru-RU" b="1" dirty="0"/>
              <a:t> </a:t>
            </a:r>
            <a:r>
              <a:rPr lang="ru-RU" b="1" dirty="0" err="1"/>
              <a:t>ефективності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endParaRPr lang="ru-RU" b="1" dirty="0"/>
          </a:p>
          <a:p>
            <a:r>
              <a:rPr lang="ru-RU" dirty="0"/>
              <a:t>1. 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центральним</a:t>
            </a:r>
            <a:r>
              <a:rPr lang="ru-RU" dirty="0"/>
              <a:t> органом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розраховуються</a:t>
            </a:r>
            <a:r>
              <a:rPr lang="ru-RU" dirty="0"/>
              <a:t> за методикою, </a:t>
            </a:r>
            <a:r>
              <a:rPr lang="ru-RU" dirty="0" err="1"/>
              <a:t>передбаченою</a:t>
            </a:r>
            <a:r>
              <a:rPr lang="ru-RU" dirty="0"/>
              <a:t> </a:t>
            </a:r>
            <a:r>
              <a:rPr lang="ru-RU" u="sng" dirty="0" err="1">
                <a:hlinkClick r:id="rId2"/>
              </a:rPr>
              <a:t>частиною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першою</a:t>
            </a:r>
            <a:r>
              <a:rPr lang="ru-RU" dirty="0"/>
              <a:t> </a:t>
            </a:r>
            <a:r>
              <a:rPr lang="ru-RU" dirty="0" err="1"/>
              <a:t>статті</a:t>
            </a:r>
            <a:r>
              <a:rPr lang="ru-RU" dirty="0"/>
              <a:t> 5 </a:t>
            </a:r>
            <a:r>
              <a:rPr lang="ru-RU" dirty="0" err="1"/>
              <a:t>цього</a:t>
            </a:r>
            <a:r>
              <a:rPr lang="ru-RU" dirty="0"/>
              <a:t> Закону,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теплотехнічних</a:t>
            </a:r>
            <a:r>
              <a:rPr lang="ru-RU" dirty="0"/>
              <a:t> характеристик </a:t>
            </a:r>
            <a:r>
              <a:rPr lang="ru-RU" dirty="0" err="1"/>
              <a:t>огороджувальних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 та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)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доцільного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та </a:t>
            </a:r>
            <a:r>
              <a:rPr lang="ru-RU" dirty="0" err="1"/>
              <a:t>диференціюються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</a:t>
            </a:r>
            <a:r>
              <a:rPr lang="ru-RU" dirty="0" err="1"/>
              <a:t>висотності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виду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(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, </a:t>
            </a:r>
            <a:r>
              <a:rPr lang="ru-RU" dirty="0" err="1"/>
              <a:t>реконструкція</a:t>
            </a:r>
            <a:r>
              <a:rPr lang="ru-RU" dirty="0"/>
              <a:t>, </a:t>
            </a:r>
            <a:r>
              <a:rPr lang="ru-RU" dirty="0" err="1"/>
              <a:t>капітальний</a:t>
            </a:r>
            <a:r>
              <a:rPr lang="ru-RU" dirty="0"/>
              <a:t> ремонт).</a:t>
            </a:r>
          </a:p>
          <a:p>
            <a:r>
              <a:rPr lang="ru-RU" dirty="0"/>
              <a:t>3.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теплотехнічних</a:t>
            </a:r>
            <a:r>
              <a:rPr lang="ru-RU" dirty="0"/>
              <a:t> характеристик </a:t>
            </a:r>
            <a:r>
              <a:rPr lang="ru-RU" dirty="0" err="1"/>
              <a:t>огороджувальних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,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)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налаштування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технічними</a:t>
            </a:r>
            <a:r>
              <a:rPr lang="ru-RU" dirty="0"/>
              <a:t> регламентами і </a:t>
            </a:r>
            <a:r>
              <a:rPr lang="ru-RU" dirty="0" err="1"/>
              <a:t>нормативними</a:t>
            </a:r>
            <a:r>
              <a:rPr lang="ru-RU" dirty="0"/>
              <a:t> документами центрального органу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, та </a:t>
            </a:r>
            <a:r>
              <a:rPr lang="ru-RU" dirty="0" err="1"/>
              <a:t>переглядаються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 як один раз на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теплотехнічних</a:t>
            </a:r>
            <a:r>
              <a:rPr lang="ru-RU" dirty="0"/>
              <a:t> характеристик </a:t>
            </a:r>
            <a:r>
              <a:rPr lang="ru-RU" dirty="0" err="1"/>
              <a:t>огороджувальних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,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)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становить величину, </a:t>
            </a:r>
            <a:r>
              <a:rPr lang="ru-RU" dirty="0" err="1"/>
              <a:t>більшу</a:t>
            </a:r>
            <a:r>
              <a:rPr lang="ru-RU" dirty="0"/>
              <a:t> за </a:t>
            </a:r>
            <a:r>
              <a:rPr lang="ru-RU" dirty="0" err="1"/>
              <a:t>різницю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класами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перегляду.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3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/>
              <a:t>4.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доцільний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розраховується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 </a:t>
            </a:r>
            <a:r>
              <a:rPr lang="ru-RU" u="sng" dirty="0">
                <a:hlinkClick r:id="rId2"/>
              </a:rPr>
              <a:t>методики</a:t>
            </a:r>
            <a:r>
              <a:rPr lang="ru-RU" dirty="0"/>
              <a:t> 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доцільного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розробленої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, </a:t>
            </a:r>
            <a:r>
              <a:rPr lang="ru-RU" dirty="0" err="1"/>
              <a:t>гармонізованих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та </a:t>
            </a:r>
            <a:r>
              <a:rPr lang="ru-RU" dirty="0" err="1"/>
              <a:t>затвердженої</a:t>
            </a:r>
            <a:r>
              <a:rPr lang="ru-RU" dirty="0"/>
              <a:t> </a:t>
            </a:r>
            <a:r>
              <a:rPr lang="ru-RU" dirty="0" err="1"/>
              <a:t>центральним</a:t>
            </a:r>
            <a:r>
              <a:rPr lang="ru-RU" dirty="0"/>
              <a:t> органом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Звіт</a:t>
            </a:r>
            <a:r>
              <a:rPr lang="ru-RU" dirty="0"/>
              <a:t> про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використовувалися</a:t>
            </a:r>
            <a:r>
              <a:rPr lang="ru-RU" dirty="0"/>
              <a:t> для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доцільного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та </a:t>
            </a:r>
            <a:r>
              <a:rPr lang="ru-RU" dirty="0" err="1"/>
              <a:t>результати</a:t>
            </a:r>
            <a:r>
              <a:rPr lang="ru-RU" dirty="0"/>
              <a:t> таких </a:t>
            </a:r>
            <a:r>
              <a:rPr lang="ru-RU" dirty="0" err="1"/>
              <a:t>розрахунків</a:t>
            </a:r>
            <a:r>
              <a:rPr lang="ru-RU" dirty="0"/>
              <a:t> з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поясненнями</a:t>
            </a:r>
            <a:r>
              <a:rPr lang="ru-RU" dirty="0"/>
              <a:t> </a:t>
            </a:r>
            <a:r>
              <a:rPr lang="ru-RU" dirty="0" err="1"/>
              <a:t>подаються</a:t>
            </a:r>
            <a:r>
              <a:rPr lang="ru-RU" dirty="0"/>
              <a:t> </a:t>
            </a:r>
            <a:r>
              <a:rPr lang="ru-RU" dirty="0" err="1"/>
              <a:t>центральним</a:t>
            </a:r>
            <a:r>
              <a:rPr lang="ru-RU" dirty="0"/>
              <a:t> органом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, для </a:t>
            </a:r>
            <a:r>
              <a:rPr lang="ru-RU" dirty="0" err="1"/>
              <a:t>інформування</a:t>
            </a:r>
            <a:r>
              <a:rPr lang="ru-RU" dirty="0"/>
              <a:t> до </a:t>
            </a:r>
            <a:r>
              <a:rPr lang="ru-RU" dirty="0" err="1"/>
              <a:t>Секретаріату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 не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через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перегляду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3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992777" y="1480351"/>
            <a:ext cx="929204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Центральний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орган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виконавчої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влади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державної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будівництва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оприлюднення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звіту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своєму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офіційному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веб-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сайті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пізніше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десять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днів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дня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подання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Секретаріату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Енергетичного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Співтовариства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6.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Клас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енергетичної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будівель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приймаються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експлуатацію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не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нижчим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чинні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дату початку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будівельних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робіт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мінімальні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енергетичної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випадків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експлуатацію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будівель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зазначених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 </a:t>
            </a:r>
            <a:r>
              <a:rPr lang="ru-RU" sz="1200" b="0" i="0" u="sng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hlinkClick r:id="rId2"/>
              </a:rPr>
              <a:t>частині</a:t>
            </a:r>
            <a:r>
              <a:rPr lang="ru-RU" sz="1200" b="0" i="0" u="sng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hlinkClick r:id="rId2"/>
              </a:rPr>
              <a:t> </a:t>
            </a:r>
            <a:r>
              <a:rPr lang="ru-RU" sz="1200" b="0" i="0" u="sng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hlinkClick r:id="rId2"/>
              </a:rPr>
              <a:t>другій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статті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Закону).</a:t>
            </a:r>
          </a:p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7.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Налаштування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інженерних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систем (у тому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числі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обладнання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об’єктів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будівництва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класом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наслідків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відповідальності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належать до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об’єктів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середніми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(СС2) та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значними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(СС3)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наслідками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експлуатацію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об’єктів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08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1355</Words>
  <Application>Microsoft Office PowerPoint</Application>
  <PresentationFormat>Широкоэкранный</PresentationFormat>
  <Paragraphs>97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Стаття 8. Енергетичний сертифікат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Стаття 14. Незалежний моніторинг енергетичних сертифікатів та звітів про результати обстеження інженерних систем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2023-01-29T08:16:39Z</dcterms:created>
  <dcterms:modified xsi:type="dcterms:W3CDTF">2023-01-29T08:30:23Z</dcterms:modified>
</cp:coreProperties>
</file>