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15" r:id="rId3"/>
    <p:sldId id="516" r:id="rId4"/>
    <p:sldId id="517" r:id="rId5"/>
    <p:sldId id="511" r:id="rId6"/>
    <p:sldId id="512" r:id="rId7"/>
    <p:sldId id="513" r:id="rId8"/>
    <p:sldId id="519" r:id="rId9"/>
    <p:sldId id="529" r:id="rId10"/>
    <p:sldId id="530" r:id="rId11"/>
    <p:sldId id="531" r:id="rId12"/>
    <p:sldId id="532" r:id="rId13"/>
    <p:sldId id="521" r:id="rId14"/>
    <p:sldId id="522" r:id="rId15"/>
    <p:sldId id="523" r:id="rId16"/>
    <p:sldId id="524" r:id="rId17"/>
    <p:sldId id="525" r:id="rId18"/>
    <p:sldId id="533" r:id="rId19"/>
    <p:sldId id="534" r:id="rId20"/>
    <p:sldId id="520" r:id="rId21"/>
    <p:sldId id="518" r:id="rId22"/>
    <p:sldId id="50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A568A-F7C4-5E3E-67B1-C2CDCDC98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27C08B-8CFD-D8CC-01D2-8929F0796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C4C80-659D-A1CB-7D14-6AE16C94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4BB01-6962-A240-5490-F7EEC292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31C0B-1DAA-B8F8-7FAD-C1580111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2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11DF6-AB14-7A72-02C5-98EACBA6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030D4F-C691-482E-B6B7-741136CBE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C83BB-7873-11FA-067F-1E79DD7A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66CFC-5BDB-4FE5-F877-DC356694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39336-CEE2-B7DD-C034-DCDE8478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9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01B13B-E288-2E7D-A4A2-2D64981FC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B0BB68-CD54-73D5-1058-644E1F48A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EFBDC2-954F-4ED5-0A68-7FA73283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0E09F-BA01-52BA-3E10-13449B42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4ADBE-3A2B-F150-70FD-20AAB253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3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9984B-E4A6-E943-2A24-B4FB915E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BE564-53EB-3A5D-E029-442B6691B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0ADB6-8178-D9D1-78C5-7F4013EB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D2BB4-3CC4-3810-C9A1-E445EF89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2C4BA-0D69-5B6F-866E-1E551E50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9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05D5C-436A-349E-1304-6CDEEFE0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BC7713-C647-5DB6-0226-E689397D1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03F63-DAA2-9A8F-00BD-18D8EB9D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12B16-A414-3F79-BEA1-EAE457B2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8FAD5-37FF-DBD7-8B04-D28B9D09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5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6D160-77FE-D622-B77D-D7492A86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E793C-4A6A-9A6D-0ECA-B72A6E802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D445B7-60E2-FE26-630B-1BEC23EDF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2C07C8-ABF0-B4A5-E581-047ED25F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B15DA-2E59-0483-B79A-4276CEB3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7DE853-161A-150E-2721-D27DC507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8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FB3F1-E31C-3487-822E-CA1E9DB6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E08AF3-D0BB-0C70-6B5F-A169952BB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9B94F0-3D9A-9642-77D8-B1C908154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E2446D-C07E-2886-7481-2BFEBA15D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E9497-23ED-72A7-A4E6-1E5DC8E86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B32109-822A-D583-5957-935DF96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EDD50F-0616-1BB4-9104-DDAF7B84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91A6DB-649C-8712-C23E-DA629E09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A9095-15F1-CC57-AB2B-03A2C83F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BD8379-007C-B12E-EFFB-8E03644F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977409-01E3-5670-C747-BA8087DC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DC234A-80FF-4FF1-879C-8B326AD7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191015-7AA7-3456-813A-392F935C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C66C0F-D830-061F-277A-C75F2DB8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AC39A7-EC23-023F-2FEC-AD01582B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0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464D7-F261-E095-2075-36DCEC46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F02A62-1EE2-DECE-1B48-844728DF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FCB04-F94B-1DE3-4EC7-847FBAAFF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FAF7C6-102F-44A2-B404-96EBE80F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D093F8-228C-A77F-EADB-E733431C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9A0485-DA30-301C-EA41-9ACA8E4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1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B1314-03CD-789C-07EC-2D302BCD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8EED6D-04C0-6D9C-FA01-9BFCB3228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534616-C5A1-E34E-E384-844700EE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C1ED9-B57C-C695-5B12-D47AA4C2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CD1FCB-2576-E62D-2529-04372082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B1F8AF-784F-B85A-A890-B599BF3B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9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B355D-2C39-D564-9653-5469F158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50EE52-420B-B738-178A-8BBBFD252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865FB-1922-7CC0-A6C9-EDA59DE1C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DC05-B060-49CA-B3E9-1931374E17BF}" type="datetimeFigureOut">
              <a:rPr lang="ru-RU" smtClean="0"/>
              <a:t>31.12.2023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8155C0-67BC-74A4-7694-3B86603F5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012F6-AB3F-E416-3853-F4D3752D1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A1BF-93FE-4F2D-803F-6B43F8272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tu.gov.ua/content/reforma-decentralizacii-dorozhnya-karta.html" TargetMode="External"/><Relationship Id="rId2" Type="http://schemas.openxmlformats.org/officeDocument/2006/relationships/hyperlink" Target="https://www.youtube.com/watch?v=0zDNT2ooHk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b.ua/blog/tetiana_bohdan/526637_plan_vidnovlennya_ukraini_silni.html" TargetMode="External"/><Relationship Id="rId2" Type="http://schemas.openxmlformats.org/officeDocument/2006/relationships/hyperlink" Target="http://surl.li/nqxbz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159-2022-%D0%BF#Text" TargetMode="External"/><Relationship Id="rId7" Type="http://schemas.openxmlformats.org/officeDocument/2006/relationships/hyperlink" Target="https://decentralization.gov.ua/en/news/16800" TargetMode="External"/><Relationship Id="rId2" Type="http://schemas.openxmlformats.org/officeDocument/2006/relationships/hyperlink" Target="https://zakon.rada.gov.ua/laws/show/2254-20#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nqwxy" TargetMode="External"/><Relationship Id="rId5" Type="http://schemas.openxmlformats.org/officeDocument/2006/relationships/hyperlink" Target="https://bit.ly/38lPvEm" TargetMode="External"/><Relationship Id="rId4" Type="http://schemas.openxmlformats.org/officeDocument/2006/relationships/hyperlink" Target="https://bit.ly/3z12Rk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centralization.gov.ua/news/16184" TargetMode="External"/><Relationship Id="rId2" Type="http://schemas.openxmlformats.org/officeDocument/2006/relationships/hyperlink" Target="https://decentralization.gov.ua/news/166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nqwwk" TargetMode="External"/><Relationship Id="rId5" Type="http://schemas.openxmlformats.org/officeDocument/2006/relationships/hyperlink" Target="https://www.rac.org.ua/uploads/content/658/files/zelene-vidnovlennyafinal.pdf" TargetMode="External"/><Relationship Id="rId4" Type="http://schemas.openxmlformats.org/officeDocument/2006/relationships/hyperlink" Target="https://www.prostir.ua/?blogs=yak-rozroblyuvaly-kontseptsiyu-vidbudovy-makarivskoji-hromad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bc.ua/rus/news/mistsevu-vladu-zobov-yazhut-viyavlyati-samochinne-1666007478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ities4cities.eu/LandingPage/Index?ReturnUrl=%2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41-19#Text" TargetMode="External"/><Relationship Id="rId2" Type="http://schemas.openxmlformats.org/officeDocument/2006/relationships/hyperlink" Target="https://zakon.rada.gov.ua/laws/show/389-19#Tex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url.li/ocvy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6B20F-A3F7-4744-4878-73ADED21B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Регіональна політика та місцеве самоврядування в умовах війни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343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A05A841-DEBB-3A7C-3FFB-45ACF80B9F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0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22ABD5E-D41A-6583-6C15-626227FCBC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1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1D1E27A-2DD3-36DE-0376-F87685C2FD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28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22FCE-9105-79D4-B401-030852FE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uk-UA" b="1">
                <a:latin typeface="+mn-lt"/>
              </a:rPr>
              <a:t>Напрями </a:t>
            </a:r>
            <a:r>
              <a:rPr lang="uk-UA" b="1" dirty="0">
                <a:latin typeface="+mn-lt"/>
              </a:rPr>
              <a:t>децентралізації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3C569-35F0-4043-31D8-885C0DF6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310640"/>
            <a:ext cx="11501120" cy="51822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ДОРОЖНЯ КАРТА РЕАЛІЗАЦІЇ РЕФОРМИ МІСЦЕВОГО САМОВРЯДУВАННЯ ТА ТЕРИТОРІАЛЬНОЇ ОРГАНІЗАЦІЇ ВЛАДИ В УКРАЇНІ</a:t>
            </a:r>
            <a:r>
              <a:rPr lang="uk-UA" sz="2400" b="1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Дорожня карта децентралізації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ПЛАН ЗАХОДІВ з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реформування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місцевого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самоврядування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та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територіальної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організації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влади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в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Україні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 на 2024 - 2027 роки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778B0"/>
                </a:solidFill>
                <a:ea typeface="Calibri" panose="020F0502020204030204" pitchFamily="34" charset="0"/>
              </a:rPr>
              <a:t>- 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ОПЕРАЦІЙНИЙ ПЛАН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реалізації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проєкту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Плану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заходів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з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реформування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місцевого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самоврядування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та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територіальної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організації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влади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в </a:t>
            </a:r>
            <a:r>
              <a:rPr lang="ru-RU" sz="2400" b="0" i="0" u="none" strike="noStrike" dirty="0" err="1">
                <a:solidFill>
                  <a:srgbClr val="2778B0"/>
                </a:solidFill>
                <a:effectLst/>
              </a:rPr>
              <a:t>Україні</a:t>
            </a:r>
            <a:r>
              <a:rPr lang="ru-RU" sz="2400" b="0" i="0" u="none" strike="noStrike" dirty="0">
                <a:solidFill>
                  <a:srgbClr val="2778B0"/>
                </a:solidFill>
                <a:effectLst/>
              </a:rPr>
              <a:t> на 2024 - 2027 роки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URL: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2"/>
              </a:rPr>
              <a:t>https://www.youtube.com/watch?v=0zDNT2ooHkQ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uk-UA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дата звернення: 07.11.2023).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URL: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hlinkClick r:id="rId3"/>
              </a:rPr>
              <a:t>https://mtu.gov.ua/content/reforma-decentralizacii-dorozhnya-karta.html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uk-UA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дата звернення: 0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8</a:t>
            </a:r>
            <a:r>
              <a:rPr lang="uk-UA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.11.2023).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18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F5B9C4-1A25-AAF2-DA20-9520F4EF2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2175802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51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3DB982C-135B-E077-6879-BC3EAADE2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2175802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2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0E173-DFC3-FAC0-63EB-25ED8B2F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D425D-083F-20F2-0220-9483886C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8868491" cy="79461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E824F4-5253-EE2D-5767-638476A5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2175802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19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9FDEF-FA9F-32A8-4624-0AC19C13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BEFBC-F01B-BF88-7506-821B03852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8C60BB-926E-9B98-48FF-BEF222F6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2187237" cy="685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8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3D7BA-9C37-4F6B-0E63-983C31CD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Нові засади просторового планування</a:t>
            </a:r>
            <a:r>
              <a:rPr lang="uk-UA" sz="2800" dirty="0"/>
              <a:t>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15C14-81F3-A4C9-7185-8DA49C6A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9600" i="0" u="none" strike="noStrike" dirty="0">
                <a:solidFill>
                  <a:srgbClr val="333333"/>
                </a:solidFill>
                <a:effectLst/>
              </a:rPr>
              <a:t>Відбудова України: Бібліотека аналітичних матеріалів. </a:t>
            </a:r>
            <a:r>
              <a:rPr lang="en-US" sz="9600" i="0" u="none" strike="noStrike" dirty="0">
                <a:solidFill>
                  <a:srgbClr val="333333"/>
                </a:solidFill>
                <a:effectLst/>
              </a:rPr>
              <a:t>URL: </a:t>
            </a:r>
            <a:r>
              <a:rPr lang="en-US" sz="9600" i="0" u="none" strike="noStrike" dirty="0">
                <a:solidFill>
                  <a:srgbClr val="333333"/>
                </a:solidFill>
                <a:effectLst/>
                <a:hlinkClick r:id="rId2"/>
              </a:rPr>
              <a:t>http://surl.li/nqxbz</a:t>
            </a:r>
            <a:r>
              <a:rPr lang="en-US" sz="9600" i="0" u="none" strike="noStrike" dirty="0">
                <a:solidFill>
                  <a:srgbClr val="333333"/>
                </a:solidFill>
                <a:effectLst/>
              </a:rPr>
              <a:t> (</a:t>
            </a:r>
            <a:r>
              <a:rPr lang="uk-UA" sz="9600" i="0" u="none" strike="noStrike" dirty="0">
                <a:solidFill>
                  <a:srgbClr val="333333"/>
                </a:solidFill>
                <a:effectLst/>
              </a:rPr>
              <a:t>дата звернення: 01.06.2023).</a:t>
            </a:r>
            <a:endParaRPr lang="en-US" sz="9600" i="0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600" b="1" i="0" u="none" strike="noStrike" dirty="0">
                <a:solidFill>
                  <a:srgbClr val="333333"/>
                </a:solidFill>
                <a:effectLst/>
              </a:rPr>
              <a:t>План </a:t>
            </a:r>
            <a:r>
              <a:rPr lang="ru-RU" sz="9600" b="1" i="0" u="none" strike="noStrike" dirty="0" err="1">
                <a:solidFill>
                  <a:srgbClr val="333333"/>
                </a:solidFill>
                <a:effectLst/>
              </a:rPr>
              <a:t>відновлення</a:t>
            </a:r>
            <a:r>
              <a:rPr lang="ru-RU" sz="9600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ru-RU" sz="9600" b="1" i="0" u="none" strike="noStrike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9600" i="0" u="none" strike="noStrike" dirty="0">
                <a:solidFill>
                  <a:srgbClr val="333333"/>
                </a:solidFill>
                <a:effectLst/>
              </a:rPr>
              <a:t>. </a:t>
            </a:r>
            <a:r>
              <a:rPr lang="en-US" sz="9600" i="0" u="none" strike="noStrike" dirty="0">
                <a:solidFill>
                  <a:srgbClr val="333333"/>
                </a:solidFill>
                <a:effectLst/>
              </a:rPr>
              <a:t>URL: https://recovery.gov.ua/ (</a:t>
            </a:r>
            <a:r>
              <a:rPr lang="uk-UA" sz="9600" i="0" u="none" strike="noStrike" dirty="0">
                <a:solidFill>
                  <a:srgbClr val="333333"/>
                </a:solidFill>
                <a:effectLst/>
              </a:rPr>
              <a:t>дата звернення: 01.0</a:t>
            </a:r>
            <a:r>
              <a:rPr lang="en-US" sz="9600" i="0" u="none" strike="noStrike" dirty="0">
                <a:solidFill>
                  <a:srgbClr val="333333"/>
                </a:solidFill>
                <a:effectLst/>
              </a:rPr>
              <a:t>4</a:t>
            </a:r>
            <a:r>
              <a:rPr lang="uk-UA" sz="9600" i="0" u="none" strike="noStrike" dirty="0">
                <a:solidFill>
                  <a:srgbClr val="333333"/>
                </a:solidFill>
                <a:effectLst/>
              </a:rPr>
              <a:t>.2023).</a:t>
            </a:r>
            <a:endParaRPr lang="en-US" sz="9600" i="0" u="none" strike="noStrike" dirty="0">
              <a:solidFill>
                <a:srgbClr val="333333"/>
              </a:solidFill>
              <a:effectLst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600" i="0" dirty="0">
                <a:solidFill>
                  <a:srgbClr val="202122"/>
                </a:solidFill>
                <a:effectLst/>
              </a:rPr>
              <a:t>5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основних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принципів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: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600" i="0" dirty="0">
                <a:solidFill>
                  <a:srgbClr val="202122"/>
                </a:solidFill>
                <a:effectLst/>
              </a:rPr>
              <a:t>-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негайний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початок і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поступовий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розвиток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;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600" dirty="0">
                <a:solidFill>
                  <a:srgbClr val="202122"/>
                </a:solidFill>
              </a:rPr>
              <a:t>- </a:t>
            </a:r>
            <a:r>
              <a:rPr lang="ru-RU" sz="9600" dirty="0" err="1">
                <a:solidFill>
                  <a:srgbClr val="202122"/>
                </a:solidFill>
              </a:rPr>
              <a:t>н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арощування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справедливого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добробуту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;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600" i="0" dirty="0">
                <a:solidFill>
                  <a:srgbClr val="202122"/>
                </a:solidFill>
                <a:effectLst/>
              </a:rPr>
              <a:t>-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інтеграція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в ЄС;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600" i="0" dirty="0">
                <a:solidFill>
                  <a:srgbClr val="202122"/>
                </a:solidFill>
                <a:effectLst/>
              </a:rPr>
              <a:t>-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відбудова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кращого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,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ніж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було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, в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національному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та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регіональному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масштабах;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600" i="0" dirty="0">
                <a:solidFill>
                  <a:srgbClr val="202122"/>
                </a:solidFill>
                <a:effectLst/>
              </a:rPr>
              <a:t>-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стимулювання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приватних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9600" i="0" dirty="0" err="1">
                <a:solidFill>
                  <a:srgbClr val="202122"/>
                </a:solidFill>
                <a:effectLst/>
              </a:rPr>
              <a:t>інвестицій</a:t>
            </a:r>
            <a:r>
              <a:rPr lang="ru-RU" sz="9600" i="0" dirty="0">
                <a:solidFill>
                  <a:srgbClr val="202122"/>
                </a:solidFill>
                <a:effectLst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9600" i="0" u="none" strike="noStrike" dirty="0">
                <a:solidFill>
                  <a:srgbClr val="333333"/>
                </a:solidFill>
                <a:effectLst/>
              </a:rPr>
              <a:t>Богдан Т. План </a:t>
            </a:r>
            <a:r>
              <a:rPr lang="ru-RU" sz="9600" i="0" u="none" strike="noStrike" dirty="0" err="1">
                <a:solidFill>
                  <a:srgbClr val="333333"/>
                </a:solidFill>
                <a:effectLst/>
              </a:rPr>
              <a:t>відновлення</a:t>
            </a:r>
            <a:r>
              <a:rPr lang="ru-RU" sz="9600" i="0" u="none" strike="noStrike" dirty="0">
                <a:solidFill>
                  <a:srgbClr val="333333"/>
                </a:solidFill>
                <a:effectLst/>
              </a:rPr>
              <a:t>: </a:t>
            </a:r>
            <a:r>
              <a:rPr lang="ru-RU" sz="9600" i="0" u="none" strike="noStrike" dirty="0" err="1">
                <a:solidFill>
                  <a:srgbClr val="333333"/>
                </a:solidFill>
                <a:effectLst/>
              </a:rPr>
              <a:t>сильні</a:t>
            </a:r>
            <a:r>
              <a:rPr lang="ru-RU" sz="9600" i="0" u="none" strike="noStrike" dirty="0">
                <a:solidFill>
                  <a:srgbClr val="333333"/>
                </a:solidFill>
                <a:effectLst/>
              </a:rPr>
              <a:t> та </a:t>
            </a:r>
            <a:r>
              <a:rPr lang="ru-RU" sz="9600" i="0" u="none" strike="noStrike" dirty="0" err="1">
                <a:solidFill>
                  <a:srgbClr val="333333"/>
                </a:solidFill>
                <a:effectLst/>
              </a:rPr>
              <a:t>слабкі</a:t>
            </a:r>
            <a:r>
              <a:rPr lang="ru-RU" sz="960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ru-RU" sz="9600" i="0" u="none" strike="noStrike" dirty="0" err="1">
                <a:solidFill>
                  <a:srgbClr val="333333"/>
                </a:solidFill>
                <a:effectLst/>
              </a:rPr>
              <a:t>сторони</a:t>
            </a:r>
            <a:r>
              <a:rPr lang="ru-RU" sz="9600" dirty="0">
                <a:solidFill>
                  <a:srgbClr val="333333"/>
                </a:solidFill>
              </a:rPr>
              <a:t>. </a:t>
            </a:r>
            <a:r>
              <a:rPr lang="en-US" sz="9600" dirty="0">
                <a:solidFill>
                  <a:srgbClr val="333333"/>
                </a:solidFill>
              </a:rPr>
              <a:t>URL: </a:t>
            </a:r>
            <a:r>
              <a:rPr lang="en-US" sz="9600" i="0" u="none" strike="noStrike" dirty="0">
                <a:solidFill>
                  <a:srgbClr val="333333"/>
                </a:solidFill>
                <a:effectLst/>
                <a:hlinkClick r:id="rId3"/>
              </a:rPr>
              <a:t>https://lb.ua/blog/tetiana_bohdan/526637_plan_vidnovlennya_ukraini_silni.html</a:t>
            </a:r>
            <a:r>
              <a:rPr lang="en-US" sz="9600" i="0" u="none" strike="noStrike" dirty="0">
                <a:solidFill>
                  <a:srgbClr val="333333"/>
                </a:solidFill>
                <a:effectLst/>
              </a:rPr>
              <a:t>. (</a:t>
            </a:r>
            <a:r>
              <a:rPr lang="uk-UA" sz="9600" i="0" u="none" strike="noStrike" dirty="0">
                <a:solidFill>
                  <a:srgbClr val="333333"/>
                </a:solidFill>
                <a:effectLst/>
              </a:rPr>
              <a:t>дата звернення: 18.08.2022)</a:t>
            </a:r>
            <a:endParaRPr lang="ru-RU" sz="9600" i="0" u="none" strike="noStrike" dirty="0">
              <a:solidFill>
                <a:srgbClr val="333333"/>
              </a:solidFill>
              <a:effectLst/>
            </a:endParaRPr>
          </a:p>
          <a:p>
            <a:endParaRPr lang="ru-RU" b="0" i="0" dirty="0">
              <a:solidFill>
                <a:srgbClr val="005C8C"/>
              </a:solidFill>
              <a:effectLst/>
              <a:latin typeface="Play"/>
            </a:endParaRPr>
          </a:p>
          <a:p>
            <a:endParaRPr lang="uk-UA" b="0" i="0" dirty="0">
              <a:solidFill>
                <a:srgbClr val="333333"/>
              </a:solidFill>
              <a:effectLst/>
              <a:latin typeface="e-Ukraine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e-Ukrain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91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026B8C-DDD9-DE3F-D3D1-A510DCCAA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812800"/>
            <a:ext cx="11602720" cy="592328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Закон «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Про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до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деяких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законів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України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щодо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першочергових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заходів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реформування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сфери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містобудівної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діяльності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» </a:t>
            </a:r>
            <a:r>
              <a:rPr lang="ru-RU" sz="2400" i="0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dirty="0">
                <a:solidFill>
                  <a:srgbClr val="333333"/>
                </a:solidFill>
                <a:effectLst/>
              </a:rPr>
              <a:t> 12.05.2022 р. №2254-ІХ (</a:t>
            </a:r>
            <a:r>
              <a:rPr lang="en-US" sz="2400" i="0" dirty="0">
                <a:solidFill>
                  <a:srgbClr val="333333"/>
                </a:solidFill>
                <a:effectLst/>
                <a:hlinkClick r:id="rId2"/>
              </a:rPr>
              <a:t>https://zakon.rada.gov.ua/laws/show/2254-20#Text</a:t>
            </a:r>
            <a:r>
              <a:rPr lang="uk-UA" sz="2400" i="0" dirty="0">
                <a:solidFill>
                  <a:srgbClr val="333333"/>
                </a:solidFill>
                <a:effectLst/>
              </a:rPr>
              <a:t>)</a:t>
            </a:r>
            <a:endParaRPr lang="en-US" sz="2400" i="0" dirty="0">
              <a:solidFill>
                <a:srgbClr val="333333"/>
              </a:solidFill>
              <a:effectLst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i="1" dirty="0">
                <a:solidFill>
                  <a:srgbClr val="333333"/>
                </a:solidFill>
              </a:rPr>
              <a:t>Запроваджене поняття </a:t>
            </a:r>
            <a:r>
              <a:rPr lang="uk-UA" sz="2400" b="1" i="1" dirty="0">
                <a:solidFill>
                  <a:srgbClr val="333333"/>
                </a:solidFill>
              </a:rPr>
              <a:t>«програма комплексного відновлення» </a:t>
            </a:r>
            <a:r>
              <a:rPr lang="uk-UA" sz="2400" i="1" dirty="0">
                <a:solidFill>
                  <a:srgbClr val="333333"/>
                </a:solidFill>
              </a:rPr>
              <a:t>(області, громади)</a:t>
            </a:r>
            <a:endParaRPr lang="uk-UA" sz="2400" i="1" dirty="0">
              <a:solidFill>
                <a:srgbClr val="333333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ПОРЯДОК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розроблення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проведення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громадського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обговорення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погодження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програм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комплексного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відновлення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області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,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території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територіальної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громади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(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її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частини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) та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внесення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змін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до них: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затв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. Пост. КМУ </a:t>
            </a:r>
            <a:r>
              <a:rPr lang="ru-RU" sz="2400" i="0" u="none" strike="noStrike" dirty="0" err="1">
                <a:solidFill>
                  <a:srgbClr val="333333"/>
                </a:solidFill>
                <a:effectLst/>
              </a:rPr>
              <a:t>від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 14.10.2022 р. №1159 (</a:t>
            </a:r>
            <a:r>
              <a:rPr lang="en-US" sz="2400" i="0" u="none" strike="noStrike" dirty="0">
                <a:solidFill>
                  <a:srgbClr val="333333"/>
                </a:solidFill>
                <a:effectLst/>
                <a:hlinkClick r:id="rId3"/>
              </a:rPr>
              <a:t>https://zakon.rada.gov.ua/laws/show/1159-2022-%D0%BF#Text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i="0" dirty="0" err="1">
                <a:solidFill>
                  <a:srgbClr val="000000"/>
                </a:solidFill>
                <a:effectLst/>
              </a:rPr>
              <a:t>Розробка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комплексних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планів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: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посібник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для громад. 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URL: </a:t>
            </a:r>
            <a:r>
              <a:rPr lang="en-US" sz="2400" i="0" u="none" strike="noStrike" dirty="0">
                <a:solidFill>
                  <a:srgbClr val="2D5CA6"/>
                </a:solidFill>
                <a:effectLst/>
                <a:hlinkClick r:id="rId4"/>
              </a:rPr>
              <a:t>https://bit.ly/3z12Rkp</a:t>
            </a:r>
            <a:r>
              <a:rPr lang="en-US" sz="2400" i="0" u="none" strike="noStrike" dirty="0">
                <a:solidFill>
                  <a:srgbClr val="2D5CA6"/>
                </a:solidFill>
                <a:effectLst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i="0" dirty="0">
                <a:solidFill>
                  <a:srgbClr val="000000"/>
                </a:solidFill>
                <a:effectLst/>
              </a:rPr>
              <a:t>Як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розробити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комплексний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план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громади</a:t>
            </a:r>
            <a:r>
              <a:rPr lang="uk-UA" sz="2400" i="0" dirty="0">
                <a:solidFill>
                  <a:srgbClr val="000000"/>
                </a:solidFill>
                <a:effectLst/>
              </a:rPr>
              <a:t>: посібник для професіоналів. 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URL: </a:t>
            </a:r>
            <a:r>
              <a:rPr lang="en-US" sz="2400" i="0" u="none" strike="noStrike" dirty="0">
                <a:solidFill>
                  <a:srgbClr val="2D5CA6"/>
                </a:solidFill>
                <a:effectLst/>
                <a:hlinkClick r:id="rId5"/>
              </a:rPr>
              <a:t>https://bit.ly/38lPvEm</a:t>
            </a:r>
            <a:r>
              <a:rPr lang="en-US" sz="2400" i="0" u="none" strike="noStrike" dirty="0">
                <a:solidFill>
                  <a:srgbClr val="2D5CA6"/>
                </a:solidFill>
                <a:effectLst/>
              </a:rPr>
              <a:t>.</a:t>
            </a:r>
            <a:endParaRPr lang="uk-UA" sz="2400" i="0" u="none" strike="noStrike" dirty="0">
              <a:solidFill>
                <a:srgbClr val="2D5CA6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i="0" dirty="0" err="1">
                <a:solidFill>
                  <a:srgbClr val="0C0C0C"/>
                </a:solidFill>
                <a:effectLst/>
              </a:rPr>
              <a:t>Методичні</a:t>
            </a:r>
            <a:r>
              <a:rPr lang="ru-RU" sz="2400" i="0" dirty="0">
                <a:solidFill>
                  <a:srgbClr val="0C0C0C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C0C0C"/>
                </a:solidFill>
                <a:effectLst/>
              </a:rPr>
              <a:t>рекомендації</a:t>
            </a:r>
            <a:r>
              <a:rPr lang="ru-RU" sz="2400" i="0" dirty="0">
                <a:solidFill>
                  <a:srgbClr val="0C0C0C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C0C0C"/>
                </a:solidFill>
                <a:effectLst/>
              </a:rPr>
              <a:t>щодо</a:t>
            </a:r>
            <a:r>
              <a:rPr lang="ru-RU" sz="2400" i="0" dirty="0">
                <a:solidFill>
                  <a:srgbClr val="0C0C0C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C0C0C"/>
                </a:solidFill>
                <a:effectLst/>
              </a:rPr>
              <a:t>розроблення</a:t>
            </a:r>
            <a:r>
              <a:rPr lang="ru-RU" sz="2400" i="0" dirty="0">
                <a:solidFill>
                  <a:srgbClr val="0C0C0C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C0C0C"/>
                </a:solidFill>
                <a:effectLst/>
              </a:rPr>
              <a:t>програми</a:t>
            </a:r>
            <a:r>
              <a:rPr lang="ru-RU" sz="2400" i="0" dirty="0">
                <a:solidFill>
                  <a:srgbClr val="0C0C0C"/>
                </a:solidFill>
                <a:effectLst/>
              </a:rPr>
              <a:t> комплексного </a:t>
            </a:r>
            <a:r>
              <a:rPr lang="ru-RU" sz="2400" i="0" dirty="0" err="1">
                <a:solidFill>
                  <a:srgbClr val="0C0C0C"/>
                </a:solidFill>
                <a:effectLst/>
              </a:rPr>
              <a:t>відновлення</a:t>
            </a:r>
            <a:r>
              <a:rPr lang="ru-RU" sz="2400" i="0" dirty="0">
                <a:solidFill>
                  <a:srgbClr val="0C0C0C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C0C0C"/>
                </a:solidFill>
                <a:effectLst/>
              </a:rPr>
              <a:t>території</a:t>
            </a:r>
            <a:r>
              <a:rPr lang="ru-RU" sz="2400" i="0" dirty="0">
                <a:solidFill>
                  <a:srgbClr val="0C0C0C"/>
                </a:solidFill>
                <a:effectLst/>
              </a:rPr>
              <a:t> громад. </a:t>
            </a:r>
            <a:r>
              <a:rPr lang="en-US" sz="2400" i="0" dirty="0">
                <a:solidFill>
                  <a:srgbClr val="0C0C0C"/>
                </a:solidFill>
                <a:effectLst/>
              </a:rPr>
              <a:t>URL: </a:t>
            </a:r>
            <a:r>
              <a:rPr lang="en-US" sz="2400" i="0" dirty="0">
                <a:solidFill>
                  <a:srgbClr val="0C0C0C"/>
                </a:solidFill>
                <a:effectLst/>
                <a:hlinkClick r:id="rId6"/>
              </a:rPr>
              <a:t>http://surl.li/nqwxy</a:t>
            </a:r>
            <a:r>
              <a:rPr lang="en-US" sz="2400" i="0" dirty="0">
                <a:solidFill>
                  <a:srgbClr val="0C0C0C"/>
                </a:solidFill>
                <a:effectLst/>
              </a:rPr>
              <a:t> </a:t>
            </a:r>
            <a:r>
              <a:rPr lang="en-US" sz="2400" dirty="0">
                <a:solidFill>
                  <a:srgbClr val="373A41"/>
                </a:solidFill>
              </a:rPr>
              <a:t>(</a:t>
            </a:r>
            <a:r>
              <a:rPr lang="uk-UA" sz="2400" dirty="0">
                <a:solidFill>
                  <a:srgbClr val="373A41"/>
                </a:solidFill>
              </a:rPr>
              <a:t>дата звернення: 01.06.2023).</a:t>
            </a:r>
            <a:endParaRPr lang="en-US" sz="2400" dirty="0">
              <a:solidFill>
                <a:srgbClr val="373A4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i="0" dirty="0" err="1">
                <a:solidFill>
                  <a:srgbClr val="000000"/>
                </a:solidFill>
                <a:effectLst/>
              </a:rPr>
              <a:t>Зразки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документів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для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підготовки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програми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комплексного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відновлення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території</a:t>
            </a:r>
            <a:r>
              <a:rPr lang="ru-RU" sz="24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i="0" dirty="0" err="1">
                <a:solidFill>
                  <a:srgbClr val="000000"/>
                </a:solidFill>
                <a:effectLst/>
              </a:rPr>
              <a:t>громади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. URL: </a:t>
            </a:r>
            <a:r>
              <a:rPr lang="en-US" sz="2400" i="0" dirty="0">
                <a:solidFill>
                  <a:srgbClr val="000000"/>
                </a:solidFill>
                <a:effectLst/>
                <a:hlinkClick r:id="rId7"/>
              </a:rPr>
              <a:t>https://decentralization.gov.ua/en/news/16800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>
                <a:solidFill>
                  <a:srgbClr val="373A41"/>
                </a:solidFill>
              </a:rPr>
              <a:t>(</a:t>
            </a:r>
            <a:r>
              <a:rPr lang="uk-UA" sz="2400" dirty="0">
                <a:solidFill>
                  <a:srgbClr val="373A41"/>
                </a:solidFill>
              </a:rPr>
              <a:t>дата звернення: </a:t>
            </a:r>
            <a:r>
              <a:rPr lang="en-US" sz="2400" dirty="0">
                <a:solidFill>
                  <a:srgbClr val="373A41"/>
                </a:solidFill>
              </a:rPr>
              <a:t>23</a:t>
            </a:r>
            <a:r>
              <a:rPr lang="uk-UA" sz="2400" dirty="0">
                <a:solidFill>
                  <a:srgbClr val="373A41"/>
                </a:solidFill>
              </a:rPr>
              <a:t>.06.2023).</a:t>
            </a:r>
            <a:endParaRPr lang="ru-RU" sz="240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4758BC5-680D-BD55-AE45-CDB2106A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222885"/>
            <a:ext cx="10515600" cy="721995"/>
          </a:xfrm>
        </p:spPr>
        <p:txBody>
          <a:bodyPr/>
          <a:lstStyle/>
          <a:p>
            <a:pPr algn="ctr"/>
            <a:r>
              <a:rPr lang="uk-UA" b="1" dirty="0">
                <a:latin typeface="+mn-lt"/>
              </a:rPr>
              <a:t>Відновлення громад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39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1181C-FEE7-0B7C-D51B-651D267C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latin typeface="+mn-lt"/>
              </a:rPr>
              <a:t>Основні напрями реформування місцевого самоврядування України на період війни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B152FD-D546-8B6E-A088-D808F3A5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3519"/>
          </a:xfrm>
        </p:spPr>
        <p:txBody>
          <a:bodyPr/>
          <a:lstStyle/>
          <a:p>
            <a:r>
              <a:rPr lang="uk-UA" dirty="0"/>
              <a:t>інтенсифікація державного контролю за місцевим самоврядуванням;</a:t>
            </a:r>
          </a:p>
          <a:p>
            <a:r>
              <a:rPr lang="uk-UA" dirty="0"/>
              <a:t>збільшення державного втручання у здійснення повноважень місцевого самоврядування; створення військово-цивільних державних адміністрацій на рівні областей та районів, а також військових адміністрацій на рівні територіальних громад та окремих населених пунктів;</a:t>
            </a:r>
          </a:p>
          <a:p>
            <a:r>
              <a:rPr lang="uk-UA" dirty="0"/>
              <a:t>збільшення повноважень органів МС, в </a:t>
            </a:r>
            <a:r>
              <a:rPr lang="uk-UA" dirty="0" err="1"/>
              <a:t>т.ч</a:t>
            </a:r>
            <a:r>
              <a:rPr lang="uk-UA" dirty="0"/>
              <a:t>. за рахунок надання допомоги Збройним Силам України;</a:t>
            </a:r>
          </a:p>
          <a:p>
            <a:r>
              <a:rPr lang="uk-UA" dirty="0"/>
              <a:t>створення правових умов для підвищення оперативності прийняття рішень місцевими головами та місцевими радами.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13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7C47A3-0236-E2D8-6E5C-7FC6CA73E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i="0" dirty="0">
                <a:solidFill>
                  <a:srgbClr val="000000"/>
                </a:solidFill>
                <a:effectLst/>
              </a:rPr>
              <a:t>План </a:t>
            </a:r>
            <a:r>
              <a:rPr lang="ru-RU" sz="2800" i="0" dirty="0" err="1">
                <a:solidFill>
                  <a:srgbClr val="000000"/>
                </a:solidFill>
                <a:effectLst/>
              </a:rPr>
              <a:t>дій</a:t>
            </a:r>
            <a:r>
              <a:rPr lang="ru-RU" sz="2800" i="0" dirty="0">
                <a:solidFill>
                  <a:srgbClr val="000000"/>
                </a:solidFill>
                <a:effectLst/>
              </a:rPr>
              <a:t> з </a:t>
            </a:r>
            <a:r>
              <a:rPr lang="ru-RU" sz="2800" i="0" dirty="0" err="1">
                <a:solidFill>
                  <a:srgbClr val="000000"/>
                </a:solidFill>
                <a:effectLst/>
              </a:rPr>
              <a:t>розробки</a:t>
            </a:r>
            <a:r>
              <a:rPr lang="ru-RU" sz="28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i="0" dirty="0" err="1">
                <a:solidFill>
                  <a:srgbClr val="000000"/>
                </a:solidFill>
                <a:effectLst/>
              </a:rPr>
              <a:t>Програми</a:t>
            </a:r>
            <a:r>
              <a:rPr lang="ru-RU" sz="2800" i="0" dirty="0">
                <a:solidFill>
                  <a:srgbClr val="000000"/>
                </a:solidFill>
                <a:effectLst/>
              </a:rPr>
              <a:t> комплексного </a:t>
            </a:r>
            <a:r>
              <a:rPr lang="ru-RU" sz="2800" i="0" dirty="0" err="1">
                <a:solidFill>
                  <a:srgbClr val="000000"/>
                </a:solidFill>
                <a:effectLst/>
              </a:rPr>
              <a:t>відновлення</a:t>
            </a:r>
            <a:r>
              <a:rPr lang="ru-RU" sz="28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i="0" dirty="0" err="1">
                <a:solidFill>
                  <a:srgbClr val="000000"/>
                </a:solidFill>
                <a:effectLst/>
              </a:rPr>
              <a:t>територій</a:t>
            </a:r>
            <a:r>
              <a:rPr lang="ru-RU" sz="2800" i="0" dirty="0">
                <a:solidFill>
                  <a:srgbClr val="000000"/>
                </a:solidFill>
                <a:effectLst/>
              </a:rPr>
              <a:t> громад - </a:t>
            </a:r>
            <a:r>
              <a:rPr lang="ru-RU" sz="2800" i="0" dirty="0" err="1">
                <a:solidFill>
                  <a:srgbClr val="000000"/>
                </a:solidFill>
                <a:effectLst/>
              </a:rPr>
              <a:t>експертні</a:t>
            </a:r>
            <a:r>
              <a:rPr lang="ru-RU" sz="280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800" i="0" dirty="0" err="1">
                <a:solidFill>
                  <a:srgbClr val="000000"/>
                </a:solidFill>
                <a:effectLst/>
              </a:rPr>
              <a:t>пропозиції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. URL: </a:t>
            </a:r>
            <a:r>
              <a:rPr lang="en-US" sz="2800" i="0" dirty="0">
                <a:solidFill>
                  <a:srgbClr val="000000"/>
                </a:solidFill>
                <a:effectLst/>
                <a:hlinkClick r:id="rId2"/>
              </a:rPr>
              <a:t>https://decentralization.gov.ua/news/16609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>
                <a:solidFill>
                  <a:srgbClr val="373A41"/>
                </a:solidFill>
              </a:rPr>
              <a:t>(</a:t>
            </a:r>
            <a:r>
              <a:rPr lang="uk-UA" sz="2800" dirty="0">
                <a:solidFill>
                  <a:srgbClr val="373A41"/>
                </a:solidFill>
              </a:rPr>
              <a:t>дата звернення: </a:t>
            </a:r>
            <a:r>
              <a:rPr lang="en-US" sz="2800" dirty="0">
                <a:solidFill>
                  <a:srgbClr val="373A41"/>
                </a:solidFill>
              </a:rPr>
              <a:t>20</a:t>
            </a:r>
            <a:r>
              <a:rPr lang="uk-UA" sz="2800" dirty="0">
                <a:solidFill>
                  <a:srgbClr val="373A41"/>
                </a:solidFill>
              </a:rPr>
              <a:t>.0</a:t>
            </a:r>
            <a:r>
              <a:rPr lang="en-US" sz="2800" dirty="0">
                <a:solidFill>
                  <a:srgbClr val="373A41"/>
                </a:solidFill>
              </a:rPr>
              <a:t>5</a:t>
            </a:r>
            <a:r>
              <a:rPr lang="uk-UA" sz="2800" dirty="0">
                <a:solidFill>
                  <a:srgbClr val="373A41"/>
                </a:solidFill>
              </a:rPr>
              <a:t>.2023).</a:t>
            </a:r>
            <a:endParaRPr lang="en-US" sz="2800" i="0" dirty="0">
              <a:solidFill>
                <a:srgbClr val="333333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i="0" dirty="0">
                <a:solidFill>
                  <a:srgbClr val="333333"/>
                </a:solidFill>
                <a:effectLst/>
              </a:rPr>
              <a:t>Як не </a:t>
            </a:r>
            <a:r>
              <a:rPr lang="ru-RU" sz="2800" i="0" dirty="0" err="1">
                <a:solidFill>
                  <a:srgbClr val="333333"/>
                </a:solidFill>
                <a:effectLst/>
              </a:rPr>
              <a:t>втратити</a:t>
            </a:r>
            <a:r>
              <a:rPr lang="ru-RU" sz="2800" i="0" dirty="0">
                <a:solidFill>
                  <a:srgbClr val="333333"/>
                </a:solidFill>
                <a:effectLst/>
              </a:rPr>
              <a:t> шанс. </a:t>
            </a:r>
            <a:r>
              <a:rPr lang="ru-RU" sz="2800" i="0" dirty="0" err="1">
                <a:solidFill>
                  <a:srgbClr val="333333"/>
                </a:solidFill>
                <a:effectLst/>
              </a:rPr>
              <a:t>Програма</a:t>
            </a:r>
            <a:r>
              <a:rPr lang="ru-RU" sz="2800" i="0" dirty="0">
                <a:solidFill>
                  <a:srgbClr val="333333"/>
                </a:solidFill>
                <a:effectLst/>
              </a:rPr>
              <a:t> комплексного </a:t>
            </a:r>
            <a:r>
              <a:rPr lang="ru-RU" sz="2800" i="0" dirty="0" err="1">
                <a:solidFill>
                  <a:srgbClr val="333333"/>
                </a:solidFill>
                <a:effectLst/>
              </a:rPr>
              <a:t>відновлення</a:t>
            </a:r>
            <a:r>
              <a:rPr lang="ru-RU" sz="28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800" i="0" dirty="0" err="1">
                <a:solidFill>
                  <a:srgbClr val="333333"/>
                </a:solidFill>
                <a:effectLst/>
              </a:rPr>
              <a:t>громади</a:t>
            </a:r>
            <a:r>
              <a:rPr lang="ru-RU" sz="2800" i="0" dirty="0">
                <a:solidFill>
                  <a:srgbClr val="333333"/>
                </a:solidFill>
                <a:effectLst/>
              </a:rPr>
              <a:t>. </a:t>
            </a:r>
            <a:r>
              <a:rPr lang="en-US" sz="2800" i="0" dirty="0">
                <a:solidFill>
                  <a:srgbClr val="333333"/>
                </a:solidFill>
                <a:effectLst/>
              </a:rPr>
              <a:t>URL: </a:t>
            </a:r>
            <a:r>
              <a:rPr lang="en-US" sz="2800" i="0" dirty="0">
                <a:solidFill>
                  <a:srgbClr val="333333"/>
                </a:solidFill>
                <a:effectLst/>
                <a:hlinkClick r:id="rId3"/>
              </a:rPr>
              <a:t>https://decentralization.gov.ua/news/16184</a:t>
            </a:r>
            <a:r>
              <a:rPr lang="en-US" sz="2800" i="0" dirty="0">
                <a:solidFill>
                  <a:srgbClr val="333333"/>
                </a:solidFill>
                <a:effectLst/>
              </a:rPr>
              <a:t> </a:t>
            </a:r>
            <a:r>
              <a:rPr lang="uk-UA" sz="2800" i="0" dirty="0">
                <a:solidFill>
                  <a:srgbClr val="333333"/>
                </a:solidFill>
                <a:effectLst/>
              </a:rPr>
              <a:t>(дата звернення: 02.03.2023).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i="0" dirty="0">
                <a:solidFill>
                  <a:srgbClr val="005C8C"/>
                </a:solidFill>
                <a:effectLst/>
              </a:rPr>
              <a:t>Як </a:t>
            </a:r>
            <a:r>
              <a:rPr lang="ru-RU" sz="2800" i="0" dirty="0" err="1">
                <a:solidFill>
                  <a:srgbClr val="005C8C"/>
                </a:solidFill>
                <a:effectLst/>
              </a:rPr>
              <a:t>розроблювали</a:t>
            </a:r>
            <a:r>
              <a:rPr lang="ru-RU" sz="2800" i="0" dirty="0">
                <a:solidFill>
                  <a:srgbClr val="005C8C"/>
                </a:solidFill>
                <a:effectLst/>
              </a:rPr>
              <a:t> </a:t>
            </a:r>
            <a:r>
              <a:rPr lang="ru-RU" sz="2800" i="0" dirty="0" err="1">
                <a:solidFill>
                  <a:srgbClr val="005C8C"/>
                </a:solidFill>
                <a:effectLst/>
              </a:rPr>
              <a:t>Концепцію</a:t>
            </a:r>
            <a:r>
              <a:rPr lang="ru-RU" sz="2800" i="0" dirty="0">
                <a:solidFill>
                  <a:srgbClr val="005C8C"/>
                </a:solidFill>
                <a:effectLst/>
              </a:rPr>
              <a:t> </a:t>
            </a:r>
            <a:r>
              <a:rPr lang="ru-RU" sz="2800" i="0" dirty="0" err="1">
                <a:solidFill>
                  <a:srgbClr val="005C8C"/>
                </a:solidFill>
                <a:effectLst/>
              </a:rPr>
              <a:t>відбудови</a:t>
            </a:r>
            <a:r>
              <a:rPr lang="ru-RU" sz="2800" i="0" dirty="0">
                <a:solidFill>
                  <a:srgbClr val="005C8C"/>
                </a:solidFill>
                <a:effectLst/>
              </a:rPr>
              <a:t> </a:t>
            </a:r>
            <a:r>
              <a:rPr lang="ru-RU" sz="2800" i="0" dirty="0" err="1">
                <a:solidFill>
                  <a:srgbClr val="005C8C"/>
                </a:solidFill>
                <a:effectLst/>
              </a:rPr>
              <a:t>Макарівської</a:t>
            </a:r>
            <a:r>
              <a:rPr lang="ru-RU" sz="2800" i="0" dirty="0">
                <a:solidFill>
                  <a:srgbClr val="005C8C"/>
                </a:solidFill>
                <a:effectLst/>
              </a:rPr>
              <a:t> </a:t>
            </a:r>
            <a:r>
              <a:rPr lang="ru-RU" sz="2800" i="0" dirty="0" err="1">
                <a:solidFill>
                  <a:srgbClr val="005C8C"/>
                </a:solidFill>
                <a:effectLst/>
              </a:rPr>
              <a:t>громади</a:t>
            </a:r>
            <a:r>
              <a:rPr lang="ru-RU" sz="2800" i="0" dirty="0">
                <a:solidFill>
                  <a:srgbClr val="005C8C"/>
                </a:solidFill>
                <a:effectLst/>
              </a:rPr>
              <a:t>. </a:t>
            </a:r>
            <a:r>
              <a:rPr lang="en-US" sz="2800" i="0" dirty="0">
                <a:solidFill>
                  <a:srgbClr val="005C8C"/>
                </a:solidFill>
                <a:effectLst/>
              </a:rPr>
              <a:t>URL: </a:t>
            </a:r>
            <a:r>
              <a:rPr lang="en-US" sz="2800" i="0" dirty="0">
                <a:solidFill>
                  <a:srgbClr val="005C8C"/>
                </a:solidFill>
                <a:effectLst/>
                <a:hlinkClick r:id="rId4"/>
              </a:rPr>
              <a:t>https://www.prostir.ua/?blogs=yak-rozroblyuvaly-kontseptsiyu-vidbudovy-makarivskoji-hromady</a:t>
            </a:r>
            <a:r>
              <a:rPr lang="en-US" sz="2800" i="0" dirty="0">
                <a:solidFill>
                  <a:srgbClr val="005C8C"/>
                </a:solidFill>
                <a:effectLst/>
              </a:rPr>
              <a:t> </a:t>
            </a:r>
            <a:r>
              <a:rPr lang="uk-UA" sz="2800" i="0" dirty="0">
                <a:solidFill>
                  <a:srgbClr val="005C8C"/>
                </a:solidFill>
                <a:effectLst/>
              </a:rPr>
              <a:t>(дата звернення: 31.03.2023).</a:t>
            </a:r>
            <a:endParaRPr lang="en-US" sz="2800" i="0" dirty="0">
              <a:solidFill>
                <a:srgbClr val="005C8C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err="1">
                <a:solidFill>
                  <a:srgbClr val="373A41"/>
                </a:solidFill>
                <a:effectLst/>
              </a:rPr>
              <a:t>Зелене</a:t>
            </a:r>
            <a:r>
              <a:rPr lang="ru-RU" sz="2800" dirty="0">
                <a:solidFill>
                  <a:srgbClr val="373A41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373A41"/>
                </a:solidFill>
                <a:effectLst/>
              </a:rPr>
              <a:t>повоєнне</a:t>
            </a:r>
            <a:r>
              <a:rPr lang="ru-RU" sz="2800" dirty="0">
                <a:solidFill>
                  <a:srgbClr val="373A41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373A41"/>
                </a:solidFill>
                <a:effectLst/>
              </a:rPr>
              <a:t>відновлення</a:t>
            </a:r>
            <a:r>
              <a:rPr lang="ru-RU" sz="2800" dirty="0">
                <a:solidFill>
                  <a:srgbClr val="373A41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373A41"/>
                </a:solidFill>
                <a:effectLst/>
              </a:rPr>
              <a:t>України</a:t>
            </a:r>
            <a:r>
              <a:rPr lang="ru-RU" sz="2800" dirty="0">
                <a:solidFill>
                  <a:srgbClr val="373A41"/>
                </a:solidFill>
                <a:effectLst/>
              </a:rPr>
              <a:t>: </a:t>
            </a:r>
            <a:r>
              <a:rPr lang="ru-RU" sz="2800" dirty="0" err="1">
                <a:solidFill>
                  <a:srgbClr val="373A41"/>
                </a:solidFill>
                <a:effectLst/>
              </a:rPr>
              <a:t>візія</a:t>
            </a:r>
            <a:r>
              <a:rPr lang="ru-RU" sz="2800" dirty="0">
                <a:solidFill>
                  <a:srgbClr val="373A41"/>
                </a:solidFill>
                <a:effectLst/>
              </a:rPr>
              <a:t> та </a:t>
            </a:r>
            <a:r>
              <a:rPr lang="ru-RU" sz="2800" dirty="0" err="1">
                <a:solidFill>
                  <a:srgbClr val="373A41"/>
                </a:solidFill>
                <a:effectLst/>
              </a:rPr>
              <a:t>моделі</a:t>
            </a:r>
            <a:r>
              <a:rPr lang="uk-UA" sz="2800" dirty="0">
                <a:solidFill>
                  <a:srgbClr val="373A41"/>
                </a:solidFill>
                <a:effectLst/>
              </a:rPr>
              <a:t>: Аналітична записка (серпень 2022)</a:t>
            </a:r>
            <a:r>
              <a:rPr lang="ru-RU" sz="2800" dirty="0">
                <a:solidFill>
                  <a:srgbClr val="373A41"/>
                </a:solidFill>
                <a:effectLst/>
              </a:rPr>
              <a:t>. </a:t>
            </a:r>
            <a:r>
              <a:rPr lang="en-US" sz="2800" dirty="0">
                <a:solidFill>
                  <a:srgbClr val="373A41"/>
                </a:solidFill>
                <a:effectLst/>
              </a:rPr>
              <a:t>URL: </a:t>
            </a:r>
            <a:r>
              <a:rPr lang="en-US" sz="2800" dirty="0">
                <a:solidFill>
                  <a:srgbClr val="373A41"/>
                </a:solidFill>
                <a:effectLst/>
                <a:hlinkClick r:id="rId5"/>
              </a:rPr>
              <a:t>https://www.rac.org.ua/uploads/content/658/files/zelene-vidnovlennyafinal.pdf</a:t>
            </a:r>
            <a:r>
              <a:rPr lang="en-US" sz="2800" dirty="0">
                <a:solidFill>
                  <a:srgbClr val="373A41"/>
                </a:solidFill>
                <a:effectLst/>
              </a:rPr>
              <a:t> </a:t>
            </a:r>
            <a:r>
              <a:rPr lang="uk-UA" sz="2800" i="0" dirty="0">
                <a:solidFill>
                  <a:srgbClr val="005C8C"/>
                </a:solidFill>
                <a:effectLst/>
              </a:rPr>
              <a:t>(дата звернення: 31.10.2022).</a:t>
            </a:r>
            <a:endParaRPr lang="ru-RU" sz="2800" dirty="0">
              <a:solidFill>
                <a:srgbClr val="373A41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err="1">
                <a:solidFill>
                  <a:srgbClr val="373A41"/>
                </a:solidFill>
                <a:effectLst/>
              </a:rPr>
              <a:t>Зелене</a:t>
            </a:r>
            <a:r>
              <a:rPr lang="ru-RU" sz="2800" dirty="0">
                <a:solidFill>
                  <a:srgbClr val="373A41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373A41"/>
                </a:solidFill>
                <a:effectLst/>
              </a:rPr>
              <a:t>відновлення</a:t>
            </a:r>
            <a:r>
              <a:rPr lang="ru-RU" sz="2800" dirty="0">
                <a:solidFill>
                  <a:srgbClr val="373A41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373A41"/>
                </a:solidFill>
                <a:effectLst/>
              </a:rPr>
              <a:t>українських</a:t>
            </a:r>
            <a:r>
              <a:rPr lang="ru-RU" sz="2800" dirty="0">
                <a:solidFill>
                  <a:srgbClr val="373A41"/>
                </a:solidFill>
                <a:effectLst/>
              </a:rPr>
              <a:t> громад: 10 </a:t>
            </a:r>
            <a:r>
              <a:rPr lang="ru-RU" sz="2800" dirty="0" err="1">
                <a:solidFill>
                  <a:srgbClr val="373A41"/>
                </a:solidFill>
                <a:effectLst/>
              </a:rPr>
              <a:t>проєктів</a:t>
            </a:r>
            <a:r>
              <a:rPr lang="ru-RU" sz="2800" dirty="0">
                <a:solidFill>
                  <a:srgbClr val="373A41"/>
                </a:solidFill>
                <a:effectLst/>
              </a:rPr>
              <a:t>, </a:t>
            </a:r>
            <a:r>
              <a:rPr lang="ru-RU" sz="2800" dirty="0" err="1">
                <a:solidFill>
                  <a:srgbClr val="373A41"/>
                </a:solidFill>
                <a:effectLst/>
              </a:rPr>
              <a:t>підтриманих</a:t>
            </a:r>
            <a:r>
              <a:rPr lang="ru-RU" sz="2800" dirty="0">
                <a:solidFill>
                  <a:srgbClr val="373A41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373A41"/>
                </a:solidFill>
                <a:effectLst/>
              </a:rPr>
              <a:t>Екодією</a:t>
            </a:r>
            <a:r>
              <a:rPr lang="en-US" sz="2800" dirty="0">
                <a:solidFill>
                  <a:srgbClr val="373A41"/>
                </a:solidFill>
              </a:rPr>
              <a:t>. URL: </a:t>
            </a:r>
            <a:r>
              <a:rPr lang="en-US" sz="2800" dirty="0">
                <a:solidFill>
                  <a:srgbClr val="373A41"/>
                </a:solidFill>
                <a:hlinkClick r:id="rId6"/>
              </a:rPr>
              <a:t>http://surl.li/nqwwk</a:t>
            </a:r>
            <a:r>
              <a:rPr lang="en-US" sz="2800" dirty="0">
                <a:solidFill>
                  <a:srgbClr val="373A41"/>
                </a:solidFill>
              </a:rPr>
              <a:t> (</a:t>
            </a:r>
            <a:r>
              <a:rPr lang="uk-UA" sz="2800" dirty="0">
                <a:solidFill>
                  <a:srgbClr val="373A41"/>
                </a:solidFill>
              </a:rPr>
              <a:t>дата звернення: 01.06.2023).</a:t>
            </a:r>
            <a:endParaRPr lang="ru-RU" sz="2800" dirty="0">
              <a:solidFill>
                <a:srgbClr val="373A4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237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1C26A-BD05-DC9C-48C1-BC3AF15E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47"/>
            <a:ext cx="12192000" cy="1115805"/>
          </a:xfrm>
        </p:spPr>
        <p:txBody>
          <a:bodyPr/>
          <a:lstStyle/>
          <a:p>
            <a:pPr algn="ctr"/>
            <a:r>
              <a:rPr lang="ru-RU" sz="20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https://www.rbc.ua/rus/news/mistsevu-vladu-zobov-yazhut-viyavlyati-samochinne-1666007478.html</a:t>
            </a:r>
            <a:br>
              <a:rPr lang="ru-RU" sz="20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222629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Законопроект № 5655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46C6C-8EAB-728C-855D-29A12ABC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3610"/>
            <a:ext cx="12274826" cy="5814390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Місцева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влада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перевірятиме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забудову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трьох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випадках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. Перше –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забудовник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отримав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право на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. Друге – є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повідомлення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громадян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організацій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законодавства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. І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третє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за результатами автоматичного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програмного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аналізу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в е-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системі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об’єкт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високий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рівень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ризику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випадках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посадовці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оглянути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територію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забудови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порівняти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інформацію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об’єкт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з е-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наявним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будівництвом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виявлення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ознак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самочинного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будівництва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представник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місцевої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зробити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фото-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відеофіксацію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скласти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звіт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оприлюднять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порталі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електронної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не просто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обов’язок</a:t>
            </a:r>
            <a:r>
              <a:rPr lang="ru-RU" sz="2400" b="1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місцевої</a:t>
            </a:r>
            <a:r>
              <a:rPr lang="ru-RU" sz="2400" b="1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.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Закон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міститиме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чітке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самочинного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будівництва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: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воно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ведеться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земельній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ділянці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, яку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відводили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не для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немає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права на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будівельних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об’єкт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зводять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порушенням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встановленої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законом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гранично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допустимої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поверховості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є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істотні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проєктної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документації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будівництво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випадках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місцева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влада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уповноважена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діяти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швидко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рішуче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аж до демонтажу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незаконних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об’єктів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без </a:t>
            </a:r>
            <a:r>
              <a:rPr lang="ru-RU" sz="2400" dirty="0" err="1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рішення</a:t>
            </a:r>
            <a:r>
              <a:rPr lang="ru-RU" sz="2400" dirty="0">
                <a:solidFill>
                  <a:srgbClr val="222629"/>
                </a:solidFill>
                <a:effectLst/>
                <a:ea typeface="Times New Roman" panose="02020603050405020304" pitchFamily="18" charset="0"/>
              </a:rPr>
              <a:t> суду.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8D0B9-3DC0-C93A-1989-592378C2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+mn-lt"/>
              </a:rPr>
              <a:t>Міжнародна солідарність з місцевим самоврядуванням України</a:t>
            </a:r>
            <a:endParaRPr lang="ru-RU" sz="2800" b="1" dirty="0">
              <a:latin typeface="+mn-lt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A14EF78-FED0-8E0A-29FF-90725A46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7038"/>
            <a:ext cx="10515600" cy="552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https://www.cities4cities.eu/LandingPage/Index?ReturnUrl=%2F</a:t>
            </a:r>
            <a:r>
              <a:rPr lang="uk-UA" sz="2400" dirty="0"/>
              <a:t> 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4985F-AFB1-4CAC-72ED-A4F43588C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45" y="1690688"/>
            <a:ext cx="7329488" cy="37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6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2EF98-54E9-F5FD-B1CA-2B2C2AC9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18255"/>
            <a:ext cx="10515600" cy="217829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latin typeface="+mn-lt"/>
              </a:rPr>
              <a:t>Закон України «Про правовий режим воєнного стану» від 12.05.2015 р. №389-</a:t>
            </a:r>
            <a:r>
              <a:rPr lang="en-US" sz="2800" b="1" dirty="0">
                <a:latin typeface="+mn-lt"/>
              </a:rPr>
              <a:t>VIII.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URL: </a:t>
            </a:r>
            <a:r>
              <a:rPr lang="en-US" sz="2800" b="1" dirty="0">
                <a:latin typeface="+mn-lt"/>
                <a:hlinkClick r:id="rId2"/>
              </a:rPr>
              <a:t>https://zakon.rada.gov.ua/laws/show/389-19#Text</a:t>
            </a:r>
            <a:r>
              <a:rPr lang="en-US" sz="2800" b="1" dirty="0">
                <a:latin typeface="+mn-lt"/>
              </a:rPr>
              <a:t> </a:t>
            </a:r>
            <a:br>
              <a:rPr lang="en-US" sz="2800" b="1" dirty="0">
                <a:latin typeface="+mn-lt"/>
              </a:rPr>
            </a:br>
            <a:r>
              <a:rPr lang="uk-UA" sz="2800" b="1" dirty="0">
                <a:latin typeface="+mn-lt"/>
              </a:rPr>
              <a:t>Закон України «Про військово-цивільні адміністрації» від 03.02.2015 р. №141-</a:t>
            </a:r>
            <a:r>
              <a:rPr lang="en-US" sz="2800" b="1" dirty="0">
                <a:latin typeface="+mn-lt"/>
              </a:rPr>
              <a:t>VIII. URL: </a:t>
            </a:r>
            <a:r>
              <a:rPr lang="en-US" sz="2800" b="1" dirty="0">
                <a:latin typeface="+mn-lt"/>
                <a:hlinkClick r:id="rId3"/>
              </a:rPr>
              <a:t>https://zakon.rada.gov.ua/laws/show/141-19#Text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E1CC4-B826-2995-C305-139718A6A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2196548"/>
            <a:ext cx="12052852" cy="45123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b="0" i="0" dirty="0" err="1">
                <a:solidFill>
                  <a:srgbClr val="212529"/>
                </a:solidFill>
                <a:effectLst/>
              </a:rPr>
              <a:t>Військово-цивільні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-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це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тимчасові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державні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органи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у селах, селищах,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містах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, районах та областях,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що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діють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складі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Антитерористичного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центру при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Службі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безпеки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України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(у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разі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їх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утворення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для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виконання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повноважень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відповідних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органів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районі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проведення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антитерористичної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операції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)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або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складі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Об’єднаного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оперативного штабу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Збройних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Сил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України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(у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разі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їх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утворення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для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виконання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повноважень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відповідних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органів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районі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здійснення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заходів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із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забезпечення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національної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безпеки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і оборони,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відсічі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і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стримування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збройної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агресії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Російської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Федерації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Донецькій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та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Луганській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областях) і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призначені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для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забезпечення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дії</a:t>
            </a:r>
            <a:r>
              <a:rPr lang="en-US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uk-UA" sz="2200" b="0" i="0" dirty="0">
                <a:solidFill>
                  <a:srgbClr val="212529"/>
                </a:solidFill>
                <a:effectLst/>
              </a:rPr>
              <a:t>Конституції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 та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законів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України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забезпечення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безпеки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і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нормалізації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життєдіяльності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населення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, правопорядку,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участі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протидії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актам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збройної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агресії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диверсійним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проявам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і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терористичним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актам,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недопущення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гуманітарної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катастрофи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в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районі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відсічі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збройної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агресії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Російської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Федерації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зокрема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проведення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антитерористичної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операції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b="0" i="0" dirty="0" err="1">
                <a:solidFill>
                  <a:srgbClr val="212529"/>
                </a:solidFill>
                <a:effectLst/>
              </a:rPr>
              <a:t>Військово-цивільні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району,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області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-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це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тимчасові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державні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органи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що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здійснюють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на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відповідній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території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повноваження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районних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обласних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рад,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державних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адміністрацій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та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інші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повноваження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визначені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200" b="0" i="0" dirty="0" err="1">
                <a:solidFill>
                  <a:srgbClr val="212529"/>
                </a:solidFill>
                <a:effectLst/>
              </a:rPr>
              <a:t>цим</a:t>
            </a:r>
            <a:r>
              <a:rPr lang="ru-RU" sz="2200" b="0" i="0" dirty="0">
                <a:solidFill>
                  <a:srgbClr val="212529"/>
                </a:solidFill>
                <a:effectLst/>
              </a:rPr>
              <a:t>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237241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923DF3-7936-EA99-CF26-565EC3825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0"/>
            <a:ext cx="11678478" cy="663933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b="0" i="0" dirty="0" err="1">
                <a:solidFill>
                  <a:srgbClr val="212529"/>
                </a:solidFill>
                <a:effectLst/>
              </a:rPr>
              <a:t>Військово-цивільні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населених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пунктів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-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це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тимчасові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державні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органи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що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здійснюють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на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територіях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відповідних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територіальних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громад,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затверджених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Кабінетом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Міністрів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України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повноваження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сільських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селищних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районних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містах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(у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разі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їх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створення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) рад,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виконавчих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органів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сільських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селищних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районних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містах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(у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разі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їх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створення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) рад,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сільських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селищних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голів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та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інші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повноваження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визначені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цим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Законом.</a:t>
            </a:r>
          </a:p>
          <a:p>
            <a:pPr marL="0" indent="0" algn="just">
              <a:buNone/>
            </a:pPr>
            <a:r>
              <a:rPr lang="ru-RU" sz="2600" b="0" i="0" dirty="0" err="1">
                <a:solidFill>
                  <a:srgbClr val="212529"/>
                </a:solidFill>
                <a:effectLst/>
              </a:rPr>
              <a:t>Військово-цивільні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утворюються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разі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потреби за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рішенням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Президента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України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.</a:t>
            </a:r>
          </a:p>
          <a:p>
            <a:pPr marL="0" indent="0" algn="just">
              <a:buNone/>
            </a:pPr>
            <a:r>
              <a:rPr lang="ru-RU" sz="2600" b="0" i="0" dirty="0">
                <a:solidFill>
                  <a:srgbClr val="212529"/>
                </a:solidFill>
                <a:effectLst/>
              </a:rPr>
              <a:t>У день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набрання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чинності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актом Президента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України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про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утворення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військово-цивільної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припиняються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згідно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із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цим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Законом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повноваження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:</a:t>
            </a:r>
          </a:p>
          <a:p>
            <a:pPr algn="just"/>
            <a:r>
              <a:rPr lang="ru-RU" sz="2600" b="0" i="0" dirty="0" err="1">
                <a:solidFill>
                  <a:srgbClr val="212529"/>
                </a:solidFill>
                <a:effectLst/>
              </a:rPr>
              <a:t>обласної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ради,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її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виконавчого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апарату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посадових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та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службових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осіб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місцевого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самоврядування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які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працюють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цих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органах, - 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разі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утворення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військово-цивільної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області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;</a:t>
            </a:r>
          </a:p>
          <a:p>
            <a:pPr algn="just"/>
            <a:r>
              <a:rPr lang="ru-RU" sz="2600" b="0" i="0" dirty="0" err="1">
                <a:solidFill>
                  <a:srgbClr val="212529"/>
                </a:solidFill>
                <a:effectLst/>
              </a:rPr>
              <a:t>районної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ради,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її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виконавчого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апарату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посадових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та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службових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осіб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місцевого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самоврядування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які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працюють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цих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органах, - 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разі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утворення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військово-цивільної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району.</a:t>
            </a:r>
          </a:p>
          <a:p>
            <a:pPr marL="0" indent="0" algn="just">
              <a:buNone/>
            </a:pPr>
            <a:r>
              <a:rPr lang="ru-RU" sz="2600" b="0" i="0" dirty="0">
                <a:solidFill>
                  <a:srgbClr val="212529"/>
                </a:solidFill>
                <a:effectLst/>
              </a:rPr>
              <a:t>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разі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утворення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військово-цивільної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населених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пунктів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повноваження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відповідних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сільських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селищних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районних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містах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(у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разі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їх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створення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) рад,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сільських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селищних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голів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припиняються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з дня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призначення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керівника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такої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військово-цивільної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.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Повноваження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виконавчих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органів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зазначених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рад,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апаратів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цих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рад та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їх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виконавчих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комітетів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посадових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та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службових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осіб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місцевого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самоврядування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які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працюють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у таких органах та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апаратах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припиняються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з дня,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наступного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за днем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прийняття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рішення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зазначеним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керівником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військово-цивільної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населених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пунктів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про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можливість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цієї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військово-цивільної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адміністрації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здійснювати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повноваження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віднесені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законом до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відання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виконавчих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органів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сільських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селищних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212529"/>
                </a:solidFill>
                <a:effectLst/>
              </a:rPr>
              <a:t>міських</a:t>
            </a:r>
            <a:r>
              <a:rPr lang="ru-RU" sz="2600" b="0" i="0" dirty="0">
                <a:solidFill>
                  <a:srgbClr val="212529"/>
                </a:solidFill>
                <a:effectLst/>
              </a:rPr>
              <a:t> рад.</a:t>
            </a:r>
          </a:p>
        </p:txBody>
      </p:sp>
    </p:spTree>
    <p:extLst>
      <p:ext uri="{BB962C8B-B14F-4D97-AF65-F5344CB8AC3E}">
        <p14:creationId xmlns:p14="http://schemas.microsoft.com/office/powerpoint/2010/main" val="330185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144AC-E69A-C845-B13D-64471E51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Закон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України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«Про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внесення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змін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до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деяких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законів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України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щодо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функціонування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державної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служби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та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місцевого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самоврядування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у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період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дії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</a:t>
            </a:r>
            <a:r>
              <a:rPr lang="ru-RU" sz="2800" b="1" i="0" dirty="0" err="1">
                <a:solidFill>
                  <a:srgbClr val="6A6A6A"/>
                </a:solidFill>
                <a:effectLst/>
                <a:latin typeface="+mn-lt"/>
              </a:rPr>
              <a:t>воєнного</a:t>
            </a:r>
            <a:r>
              <a:rPr lang="ru-RU" sz="2800" b="1" i="0" dirty="0">
                <a:solidFill>
                  <a:srgbClr val="6A6A6A"/>
                </a:solidFill>
                <a:effectLst/>
                <a:latin typeface="+mn-lt"/>
              </a:rPr>
              <a:t> стану» №2259-</a:t>
            </a:r>
            <a:r>
              <a:rPr lang="en-US" sz="2800" b="1" dirty="0">
                <a:solidFill>
                  <a:srgbClr val="6A6A6A"/>
                </a:solidFill>
                <a:latin typeface="+mn-lt"/>
              </a:rPr>
              <a:t>IX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27AC21-6231-DDFD-3FD3-0429541C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48"/>
            <a:ext cx="10515600" cy="50858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0" dirty="0">
                <a:solidFill>
                  <a:srgbClr val="6A6A6A"/>
                </a:solidFill>
                <a:effectLst/>
              </a:rPr>
              <a:t>Закон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розширює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компетенцію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сільських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селищних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міських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голів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на час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дії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воєнного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стану та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надає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їм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одноособові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повноваження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з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прийняття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рішень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1" i="0" dirty="0" err="1">
                <a:solidFill>
                  <a:srgbClr val="6A6A6A"/>
                </a:solidFill>
                <a:effectLst/>
              </a:rPr>
              <a:t>щодо</a:t>
            </a:r>
            <a:r>
              <a:rPr lang="ru-RU" sz="2400" b="1" i="0" dirty="0">
                <a:solidFill>
                  <a:srgbClr val="6A6A6A"/>
                </a:solidFill>
                <a:effectLst/>
              </a:rPr>
              <a:t>:</a:t>
            </a:r>
            <a:endParaRPr lang="ru-RU" sz="2400" b="0" i="0" dirty="0">
              <a:solidFill>
                <a:srgbClr val="6A6A6A"/>
              </a:solidFill>
              <a:effectLst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sz="2400" b="0" i="0" dirty="0">
                <a:solidFill>
                  <a:srgbClr val="336699"/>
                </a:solidFill>
                <a:effectLst/>
              </a:rPr>
              <a:t>► 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звільнення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земельних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ділянок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комунальної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власності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від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незаконно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розміщених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тимчасових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споруд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sz="2400" b="0" i="0" dirty="0">
                <a:solidFill>
                  <a:srgbClr val="336699"/>
                </a:solidFill>
                <a:effectLst/>
              </a:rPr>
              <a:t>► 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обстеження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будівель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і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споруд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пошкоджених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внаслідок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бойових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дій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sz="2400" b="0" i="0" dirty="0">
                <a:solidFill>
                  <a:srgbClr val="336699"/>
                </a:solidFill>
                <a:effectLst/>
              </a:rPr>
              <a:t>► 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демонтажу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будівель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і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споруд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які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за результатами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обстеження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визнані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аварійно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небезпечними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і такими,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що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становлять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загрозу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життю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людей.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sz="2400" b="0" i="0" dirty="0">
                <a:solidFill>
                  <a:srgbClr val="336699"/>
                </a:solidFill>
                <a:effectLst/>
              </a:rPr>
              <a:t>► 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передачі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коштів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з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відповідного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місцевого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бюджету на потреби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Збройних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Сил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України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та/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або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для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забезпечення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заходів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правового режиму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воєнного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стану;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sz="2400" b="0" i="0" dirty="0">
                <a:solidFill>
                  <a:srgbClr val="336699"/>
                </a:solidFill>
                <a:effectLst/>
              </a:rPr>
              <a:t>► 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створення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установ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з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надання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безоплатної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первинної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правової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допомоги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призначення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на посади і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звільнення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з посад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керівників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таких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установ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sz="2400" b="0" i="0" dirty="0">
                <a:solidFill>
                  <a:srgbClr val="336699"/>
                </a:solidFill>
                <a:effectLst/>
              </a:rPr>
              <a:t>► 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боротьби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зі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стихійним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лихом,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епідеміями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епізоотіями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;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ru-RU" sz="2400" b="0" i="0" dirty="0">
                <a:solidFill>
                  <a:srgbClr val="336699"/>
                </a:solidFill>
                <a:effectLst/>
              </a:rPr>
              <a:t>► 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поводження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з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небезпечними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6A6A6A"/>
                </a:solidFill>
                <a:effectLst/>
              </a:rPr>
              <a:t>відходами</a:t>
            </a:r>
            <a:r>
              <a:rPr lang="ru-RU" sz="2400" b="0" i="0" dirty="0">
                <a:solidFill>
                  <a:srgbClr val="6A6A6A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02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807ABF-1E23-6F44-822D-835B6141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563"/>
            <a:ext cx="10515600" cy="5209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0" dirty="0">
                <a:solidFill>
                  <a:srgbClr val="6A6A6A"/>
                </a:solidFill>
                <a:effectLst/>
              </a:rPr>
              <a:t>Закон 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змінює</a:t>
            </a:r>
            <a:r>
              <a:rPr lang="ru-RU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умови</a:t>
            </a:r>
            <a:r>
              <a:rPr lang="ru-RU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створення</a:t>
            </a:r>
            <a:r>
              <a:rPr lang="ru-RU" b="1" i="0" dirty="0">
                <a:solidFill>
                  <a:srgbClr val="6A6A6A"/>
                </a:solidFill>
                <a:effectLst/>
              </a:rPr>
              <a:t>, порядок і строк 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здійснення</a:t>
            </a:r>
            <a:r>
              <a:rPr lang="ru-RU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військовою</a:t>
            </a:r>
            <a:r>
              <a:rPr lang="ru-RU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адміністрацією</a:t>
            </a:r>
            <a:r>
              <a:rPr lang="ru-RU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населеного</a:t>
            </a:r>
            <a:r>
              <a:rPr lang="ru-RU" b="1" i="0" dirty="0">
                <a:solidFill>
                  <a:srgbClr val="6A6A6A"/>
                </a:solidFill>
                <a:effectLst/>
              </a:rPr>
              <a:t> пункту (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далі</a:t>
            </a:r>
            <a:r>
              <a:rPr lang="ru-RU" b="1" i="0" dirty="0">
                <a:solidFill>
                  <a:srgbClr val="6A6A6A"/>
                </a:solidFill>
                <a:effectLst/>
              </a:rPr>
              <a:t> – ВАНП) 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повноважень</a:t>
            </a:r>
            <a:r>
              <a:rPr lang="ru-RU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місцевого</a:t>
            </a:r>
            <a:r>
              <a:rPr lang="ru-RU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6A6A6A"/>
                </a:solidFill>
                <a:effectLst/>
              </a:rPr>
              <a:t>самоврядування</a:t>
            </a:r>
            <a:r>
              <a:rPr lang="ru-RU" b="1" i="0" dirty="0">
                <a:solidFill>
                  <a:srgbClr val="6A6A6A"/>
                </a:solidFill>
                <a:effectLst/>
              </a:rPr>
              <a:t>:</a:t>
            </a:r>
            <a:endParaRPr lang="ru-RU" b="0" i="0" dirty="0">
              <a:solidFill>
                <a:srgbClr val="6A6A6A"/>
              </a:solidFill>
              <a:effectLst/>
            </a:endParaRPr>
          </a:p>
          <a:p>
            <a:pPr algn="just">
              <a:buFont typeface="+mj-lt"/>
              <a:buAutoNum type="arabicPeriod"/>
            </a:pPr>
            <a:r>
              <a:rPr lang="ru-RU" b="0" i="0" dirty="0" err="1">
                <a:solidFill>
                  <a:srgbClr val="6A6A6A"/>
                </a:solidFill>
                <a:effectLst/>
              </a:rPr>
              <a:t>Умовами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створення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ВАНП є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нездійснення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сільськими</a:t>
            </a:r>
            <a:r>
              <a:rPr lang="ru-RU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селищними</a:t>
            </a:r>
            <a:r>
              <a:rPr lang="ru-RU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міськими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радами та/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або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їх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виконавчими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органами, та/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або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сільськими</a:t>
            </a:r>
            <a:r>
              <a:rPr lang="ru-RU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селищними</a:t>
            </a:r>
            <a:r>
              <a:rPr lang="ru-RU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міськими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головами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покладених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на них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Конституцією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та законами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України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повноважень</a:t>
            </a:r>
            <a:r>
              <a:rPr lang="ru-RU" b="0" i="0" dirty="0">
                <a:solidFill>
                  <a:srgbClr val="6A6A6A"/>
                </a:solidFill>
                <a:effectLst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6A6A6A"/>
                </a:solidFill>
                <a:effectLst/>
              </a:rPr>
              <a:t>ВАНП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може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бути створена в межах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територій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територіальних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громад (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раніше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–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лише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населених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пунктів</a:t>
            </a:r>
            <a:r>
              <a:rPr lang="ru-RU" b="0" i="0" dirty="0">
                <a:solidFill>
                  <a:srgbClr val="6A6A6A"/>
                </a:solidFill>
                <a:effectLst/>
              </a:rPr>
              <a:t>).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6A6A6A"/>
                </a:solidFill>
                <a:effectLst/>
              </a:rPr>
              <a:t>Начальником ВАНП 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може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бути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призначений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відповідний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сільський</a:t>
            </a:r>
            <a:r>
              <a:rPr lang="ru-RU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селищний</a:t>
            </a:r>
            <a:r>
              <a:rPr lang="ru-RU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міський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голова.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6A6A6A"/>
                </a:solidFill>
                <a:effectLst/>
              </a:rPr>
              <a:t>ВАНП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набуває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повноважень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органів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місцевого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самоврядування</a:t>
            </a:r>
            <a:r>
              <a:rPr lang="ru-RU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сільських</a:t>
            </a:r>
            <a:r>
              <a:rPr lang="ru-RU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селищних</a:t>
            </a:r>
            <a:r>
              <a:rPr lang="ru-RU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міських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голів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лише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після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прийняття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відповідного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рішення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Верховною Радою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України</a:t>
            </a:r>
            <a:r>
              <a:rPr lang="ru-RU" b="0" i="0" dirty="0">
                <a:solidFill>
                  <a:srgbClr val="6A6A6A"/>
                </a:solidFill>
                <a:effectLst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6A6A6A"/>
                </a:solidFill>
                <a:effectLst/>
              </a:rPr>
              <a:t>ВАНП (у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разі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її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створення</a:t>
            </a:r>
            <a:r>
              <a:rPr lang="ru-RU" b="0" i="0" dirty="0">
                <a:solidFill>
                  <a:srgbClr val="6A6A6A"/>
                </a:solidFill>
                <a:effectLst/>
              </a:rPr>
              <a:t>)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діятиме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не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довше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періоду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дії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військового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стану і 30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днів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після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(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раніше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до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наступних</a:t>
            </a:r>
            <a:r>
              <a:rPr lang="ru-RU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6A6A6A"/>
                </a:solidFill>
                <a:effectLst/>
              </a:rPr>
              <a:t>виборів</a:t>
            </a:r>
            <a:r>
              <a:rPr lang="ru-RU" b="0" i="0" dirty="0">
                <a:solidFill>
                  <a:srgbClr val="6A6A6A"/>
                </a:solidFill>
                <a:effectLst/>
              </a:rPr>
              <a:t>).  </a:t>
            </a:r>
          </a:p>
        </p:txBody>
      </p:sp>
    </p:spTree>
    <p:extLst>
      <p:ext uri="{BB962C8B-B14F-4D97-AF65-F5344CB8AC3E}">
        <p14:creationId xmlns:p14="http://schemas.microsoft.com/office/powerpoint/2010/main" val="10197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99C62A-9907-BD0A-5F32-8BEAA40B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3635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b="1" i="0" dirty="0">
                <a:solidFill>
                  <a:srgbClr val="6A6A6A"/>
                </a:solidFill>
                <a:effectLst/>
              </a:rPr>
              <a:t>Законом на час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воєнного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 стану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спрощуються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процедури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прийняття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актів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органів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місцевого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самоврядування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 та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сільських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селищних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міських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1" i="0" dirty="0" err="1">
                <a:solidFill>
                  <a:srgbClr val="6A6A6A"/>
                </a:solidFill>
                <a:effectLst/>
              </a:rPr>
              <a:t>голів</a:t>
            </a:r>
            <a:r>
              <a:rPr lang="ru-RU" sz="2600" b="1" i="0" dirty="0">
                <a:solidFill>
                  <a:srgbClr val="6A6A6A"/>
                </a:solidFill>
                <a:effectLst/>
              </a:rPr>
              <a:t>:</a:t>
            </a:r>
            <a:endParaRPr lang="ru-RU" sz="2600" b="0" i="0" dirty="0">
              <a:solidFill>
                <a:srgbClr val="6A6A6A"/>
              </a:solidFill>
              <a:effectLst/>
            </a:endParaRPr>
          </a:p>
          <a:p>
            <a:pPr algn="just"/>
            <a:r>
              <a:rPr lang="ru-RU" sz="2600" b="0" i="0" dirty="0">
                <a:solidFill>
                  <a:srgbClr val="6A6A6A"/>
                </a:solidFill>
                <a:effectLst/>
              </a:rPr>
              <a:t>- при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прийнятті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на службу не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потрібно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проводити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конкурси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подавати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декларацію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проводити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спеціальну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перевірку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подавати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документ про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підтвердження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рівня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володіння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державною мовою (за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наявності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такого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обов’язку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) –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проведення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цих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процедур та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подання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документів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переноситься на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мирний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час;</a:t>
            </a:r>
          </a:p>
          <a:p>
            <a:pPr algn="just"/>
            <a:r>
              <a:rPr lang="ru-RU" sz="2600" b="0" i="0" dirty="0">
                <a:solidFill>
                  <a:srgbClr val="6A6A6A"/>
                </a:solidFill>
                <a:effectLst/>
              </a:rPr>
              <a:t>- на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акти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органів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місцевого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самоврядування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,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їх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посадових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осіб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не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поширюються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вимоги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щодо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оприлюднення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проектів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актів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за Законом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України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«Про доступ до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публічної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інформації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», а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також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закони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України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«Про засади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державної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регуляторної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політики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у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сфері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господарської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діяльності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», «Про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державну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допомогу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суб'єктам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 </a:t>
            </a:r>
            <a:r>
              <a:rPr lang="ru-RU" sz="2600" b="0" i="0" dirty="0" err="1">
                <a:solidFill>
                  <a:srgbClr val="6A6A6A"/>
                </a:solidFill>
                <a:effectLst/>
              </a:rPr>
              <a:t>господарювання</a:t>
            </a:r>
            <a:r>
              <a:rPr lang="ru-RU" sz="2600" b="0" i="0" dirty="0">
                <a:solidFill>
                  <a:srgbClr val="6A6A6A"/>
                </a:solidFill>
                <a:effectLst/>
              </a:rPr>
              <a:t>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41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E97BF-454C-B60B-EED3-93D90E35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7727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latin typeface="+mn-lt"/>
              </a:rPr>
              <a:t>Передумови</a:t>
            </a:r>
            <a:r>
              <a:rPr lang="ru-RU" sz="2800" b="1" dirty="0">
                <a:latin typeface="+mn-lt"/>
              </a:rPr>
              <a:t> для </a:t>
            </a:r>
            <a:r>
              <a:rPr lang="ru-RU" sz="2800" b="1" dirty="0" err="1">
                <a:latin typeface="+mn-lt"/>
              </a:rPr>
              <a:t>нової</a:t>
            </a:r>
            <a:r>
              <a:rPr lang="ru-RU" sz="2800" b="1" dirty="0">
                <a:latin typeface="+mn-lt"/>
              </a:rPr>
              <a:t> Стратег</a:t>
            </a:r>
            <a:r>
              <a:rPr lang="uk-UA" sz="2800" b="1" dirty="0" err="1">
                <a:latin typeface="+mn-lt"/>
              </a:rPr>
              <a:t>ії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регіонального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розвитку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99A30-5133-4434-AD9C-243585C7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894080"/>
            <a:ext cx="11663680" cy="58426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600" dirty="0"/>
              <a:t>Топ-8 викликів: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трата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людського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капіталу</a:t>
            </a: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труктурні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зміни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 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економіці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втрата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експортного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потенціалу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регіонів</a:t>
            </a: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збільшення кількості територій, які потребують державної підтримки;</a:t>
            </a:r>
            <a:endParaRPr lang="ru-RU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начні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руйнування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 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невідповідність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інфраструктури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актуальним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потребам та 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безпековим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викликам</a:t>
            </a: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трата транзитного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потенціалу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 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вимушена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переорієнтація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транспортно-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логістичних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потоків</a:t>
            </a: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кологічна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шкода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внаслідок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бойових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 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тероризму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мінування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 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забруднення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имчасова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окупація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 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втрата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інституційної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спроможності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влади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місцевому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евідповідність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регіональним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розвитком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процедурам та </a:t>
            </a:r>
            <a:r>
              <a:rPr lang="ru-RU" sz="26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кращим</a:t>
            </a:r>
            <a:r>
              <a:rPr lang="ru-RU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практикам ЄС</a:t>
            </a:r>
            <a:r>
              <a:rPr lang="uk-UA" sz="26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uk-UA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Азархіна</a:t>
            </a:r>
            <a:r>
              <a:rPr lang="uk-UA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О.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Стратегія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виживання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ru-RU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Які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проблеми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мають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вирішити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регіони</a:t>
            </a:r>
            <a:r>
              <a:rPr lang="uk-UA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URL</a:t>
            </a:r>
            <a:r>
              <a:rPr lang="ru-RU" sz="24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ru-RU" sz="2400" i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http://surl.li/ocvyp</a:t>
            </a:r>
            <a:r>
              <a:rPr lang="ru-R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дата звернення: 08.12.2023).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025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F2CA1A5-82CB-B3E7-C8D4-BF5E461FA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69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1928</Words>
  <Application>Microsoft Office PowerPoint</Application>
  <PresentationFormat>Широкоэкранный</PresentationFormat>
  <Paragraphs>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e-Ukraine</vt:lpstr>
      <vt:lpstr>Open Sans</vt:lpstr>
      <vt:lpstr>Play</vt:lpstr>
      <vt:lpstr>Times New Roman</vt:lpstr>
      <vt:lpstr>Тема Office</vt:lpstr>
      <vt:lpstr>Регіональна політика та місцеве самоврядування в умовах війни</vt:lpstr>
      <vt:lpstr>Основні напрями реформування місцевого самоврядування України на період війни</vt:lpstr>
      <vt:lpstr>Закон України «Про правовий режим воєнного стану» від 12.05.2015 р. №389-VIII. URL: https://zakon.rada.gov.ua/laws/show/389-19#Text  Закон України «Про військово-цивільні адміністрації» від 03.02.2015 р. №141-VIII. URL: https://zakon.rada.gov.ua/laws/show/141-19#Text</vt:lpstr>
      <vt:lpstr>Презентация PowerPoint</vt:lpstr>
      <vt:lpstr>Закон України «Про внесення змін до деяких законів України щодо функціонування державної служби та місцевого самоврядування у період дії воєнного стану» №2259-IX</vt:lpstr>
      <vt:lpstr>Презентация PowerPoint</vt:lpstr>
      <vt:lpstr>Презентация PowerPoint</vt:lpstr>
      <vt:lpstr>Передумови для нової Стратегії регіонального розвитку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Напрями децентралізації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Нові засади просторового планування </vt:lpstr>
      <vt:lpstr>Відновлення громад</vt:lpstr>
      <vt:lpstr>Презентация PowerPoint</vt:lpstr>
      <vt:lpstr>https://www.rbc.ua/rus/news/mistsevu-vladu-zobov-yazhut-viyavlyati-samochinne-1666007478.html Законопроект № 5655</vt:lpstr>
      <vt:lpstr>Міжнародна солідарність з місцевим самоврядуванням України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Регіональна політика та місцеве самоврядування в умовах війни</dc:title>
  <dc:creator>PEREHUDA Yevhen</dc:creator>
  <cp:lastModifiedBy>PEREHUDA Yevhen</cp:lastModifiedBy>
  <cp:revision>6</cp:revision>
  <dcterms:created xsi:type="dcterms:W3CDTF">2022-10-26T15:04:46Z</dcterms:created>
  <dcterms:modified xsi:type="dcterms:W3CDTF">2023-12-31T07:05:22Z</dcterms:modified>
</cp:coreProperties>
</file>