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  <p:sldId id="279" r:id="rId25"/>
    <p:sldId id="280" r:id="rId26"/>
    <p:sldId id="281" r:id="rId27"/>
    <p:sldId id="282" r:id="rId28"/>
    <p:sldId id="283" r:id="rId29"/>
    <p:sldId id="284" r:id="rId30"/>
    <p:sldId id="286" r:id="rId31"/>
    <p:sldId id="287" r:id="rId32"/>
    <p:sldId id="285" r:id="rId33"/>
    <p:sldId id="288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136745-8302-4C5E-8AEE-B2174A463464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23CD3-7636-48A8-925E-3D7C4E3D781F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017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ц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23CD3-7636-48A8-925E-3D7C4E3D781F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836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mtClean="0"/>
              <a:t> /(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23CD3-7636-48A8-925E-3D7C4E3D781F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CBBE-DC4A-4CA7-91E1-27AB8041D0A1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FA01-6A7A-409E-B1B1-AC857F58D4E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849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CBBE-DC4A-4CA7-91E1-27AB8041D0A1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FA01-6A7A-409E-B1B1-AC857F58D4E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411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CBBE-DC4A-4CA7-91E1-27AB8041D0A1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FA01-6A7A-409E-B1B1-AC857F58D4E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523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CBBE-DC4A-4CA7-91E1-27AB8041D0A1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FA01-6A7A-409E-B1B1-AC857F58D4E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993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CBBE-DC4A-4CA7-91E1-27AB8041D0A1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FA01-6A7A-409E-B1B1-AC857F58D4E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415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CBBE-DC4A-4CA7-91E1-27AB8041D0A1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FA01-6A7A-409E-B1B1-AC857F58D4E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006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CBBE-DC4A-4CA7-91E1-27AB8041D0A1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FA01-6A7A-409E-B1B1-AC857F58D4E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849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CBBE-DC4A-4CA7-91E1-27AB8041D0A1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FA01-6A7A-409E-B1B1-AC857F58D4E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6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CBBE-DC4A-4CA7-91E1-27AB8041D0A1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FA01-6A7A-409E-B1B1-AC857F58D4E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974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CBBE-DC4A-4CA7-91E1-27AB8041D0A1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FA01-6A7A-409E-B1B1-AC857F58D4E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064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ECBBE-DC4A-4CA7-91E1-27AB8041D0A1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FA01-6A7A-409E-B1B1-AC857F58D4E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25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ECBBE-DC4A-4CA7-91E1-27AB8041D0A1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7FA01-6A7A-409E-B1B1-AC857F58D4E6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728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Екологічний ризик від дії </a:t>
            </a:r>
            <a:r>
              <a:rPr lang="uk-UA" dirty="0" err="1" smtClean="0"/>
              <a:t>безпорогового</a:t>
            </a:r>
            <a:r>
              <a:rPr lang="uk-UA" dirty="0" smtClean="0"/>
              <a:t> забруднювача (канцерогену)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72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Інформація про ризик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Під інформацією про ризик  треба розуміти процес взаємного обміну інформацією і думками про природу ризику між зацікавленими особами, групами людей та інституціями. Повідомлення про ризик сильно впливає на прийняття ризику і визначає критерії безпеки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213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/>
              <a:t>Співвідношення </a:t>
            </a:r>
            <a:r>
              <a:rPr lang="uk-UA" dirty="0" err="1"/>
              <a:t>о</a:t>
            </a:r>
            <a:r>
              <a:rPr lang="uk-UA" dirty="0" err="1" smtClean="0"/>
              <a:t>б»єктів</a:t>
            </a:r>
            <a:r>
              <a:rPr lang="uk-UA" dirty="0" smtClean="0"/>
              <a:t> ризику і ризикованих подій дозволяє розрізняти наступні ризики:</a:t>
            </a:r>
          </a:p>
          <a:p>
            <a:r>
              <a:rPr lang="uk-UA" dirty="0"/>
              <a:t> </a:t>
            </a:r>
            <a:r>
              <a:rPr lang="uk-UA" dirty="0" smtClean="0"/>
              <a:t>- ризики, що визначають загрозу </a:t>
            </a:r>
            <a:r>
              <a:rPr lang="uk-UA" dirty="0" err="1" smtClean="0"/>
              <a:t>здоров»ю</a:t>
            </a:r>
            <a:r>
              <a:rPr lang="uk-UA" dirty="0" smtClean="0"/>
              <a:t> людини;</a:t>
            </a:r>
          </a:p>
          <a:p>
            <a:r>
              <a:rPr lang="uk-UA" dirty="0" smtClean="0"/>
              <a:t>- техногенні ризики, які визначають безпеку технологічного обладнання</a:t>
            </a:r>
          </a:p>
          <a:p>
            <a:r>
              <a:rPr lang="uk-UA" dirty="0"/>
              <a:t> </a:t>
            </a:r>
            <a:r>
              <a:rPr lang="uk-UA" dirty="0" smtClean="0"/>
              <a:t>- ризики, що визначають загрозу стану природного навколишнього середовища</a:t>
            </a:r>
          </a:p>
          <a:p>
            <a:r>
              <a:rPr lang="uk-UA" dirty="0"/>
              <a:t> </a:t>
            </a:r>
            <a:r>
              <a:rPr lang="uk-UA" dirty="0" smtClean="0"/>
              <a:t>- соціальні ризики, що визначають загрозу суспільному добробуту</a:t>
            </a:r>
          </a:p>
          <a:p>
            <a:r>
              <a:rPr lang="uk-UA" dirty="0" smtClean="0"/>
              <a:t>- економічні ризики</a:t>
            </a:r>
          </a:p>
          <a:p>
            <a:r>
              <a:rPr lang="uk-UA" dirty="0" smtClean="0"/>
              <a:t>Кожен вид ризику зумовлює певні  події та сценарії їх виникнення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044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Класифікація та характеристика видів ризику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0145570"/>
              </p:ext>
            </p:extLst>
          </p:nvPr>
        </p:nvGraphicFramePr>
        <p:xfrm>
          <a:off x="457200" y="1600200"/>
          <a:ext cx="8229600" cy="521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Вид ризику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Об»єкт</a:t>
                      </a:r>
                      <a:r>
                        <a:rPr lang="uk-UA" baseline="0" dirty="0" smtClean="0"/>
                        <a:t> ризику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Джерело  ризику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Ризикована подія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Ризик </a:t>
                      </a:r>
                      <a:r>
                        <a:rPr lang="uk-UA" dirty="0" err="1" smtClean="0"/>
                        <a:t>здоров»ю</a:t>
                      </a:r>
                      <a:r>
                        <a:rPr lang="uk-UA" baseline="0" dirty="0" smtClean="0"/>
                        <a:t> людини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людина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Умови життєдіяльності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Хвороба, травма, інвалідність, смерть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Техногенний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Технічні</a:t>
                      </a:r>
                      <a:r>
                        <a:rPr lang="uk-UA" baseline="0" dirty="0" smtClean="0"/>
                        <a:t> системи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aseline="0" dirty="0" smtClean="0"/>
                        <a:t>Порушення правил експлуатації, технічна </a:t>
                      </a:r>
                      <a:r>
                        <a:rPr lang="uk-UA" baseline="0" dirty="0" err="1" smtClean="0"/>
                        <a:t>недоскон</a:t>
                      </a:r>
                      <a:r>
                        <a:rPr lang="uk-UA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Аварія, катастрофа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Ризик стану природного середовища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екосистеми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Антропогенне втручання у довкілля, техногенні НС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Антроп</a:t>
                      </a:r>
                      <a:r>
                        <a:rPr lang="uk-UA" dirty="0" smtClean="0"/>
                        <a:t>. Екологічна </a:t>
                      </a:r>
                      <a:r>
                        <a:rPr lang="uk-UA" dirty="0" err="1" smtClean="0"/>
                        <a:t>катастрафа</a:t>
                      </a:r>
                      <a:r>
                        <a:rPr lang="uk-UA" dirty="0" smtClean="0"/>
                        <a:t>, стихійні лиха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Соціальний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Соціальні групи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НС, погіршання якості життя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Групові травми, захворювання, збільш. Смертності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Економічний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Матеріальні ресурси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Підвищена </a:t>
                      </a:r>
                      <a:r>
                        <a:rPr lang="uk-UA" dirty="0" err="1" smtClean="0"/>
                        <a:t>небезп</a:t>
                      </a:r>
                      <a:r>
                        <a:rPr lang="uk-UA" dirty="0" smtClean="0"/>
                        <a:t>. виробництва або довкілля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Збільшення затрат на виробництво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893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Традиційно в англомовній літературі  здійснюється розподіл понять ризиків </a:t>
            </a:r>
            <a:r>
              <a:rPr lang="uk-UA" dirty="0" err="1" smtClean="0"/>
              <a:t>здоров»ю</a:t>
            </a:r>
            <a:r>
              <a:rPr lang="uk-UA" dirty="0" smtClean="0"/>
              <a:t> людини (</a:t>
            </a:r>
            <a:r>
              <a:rPr lang="en-US" b="1" dirty="0" smtClean="0"/>
              <a:t>human health risk</a:t>
            </a:r>
            <a:r>
              <a:rPr lang="en-US" dirty="0" smtClean="0"/>
              <a:t>) </a:t>
            </a:r>
            <a:r>
              <a:rPr lang="uk-UA" dirty="0" smtClean="0"/>
              <a:t>і ризиків стану природнього навколишнього середовища (</a:t>
            </a:r>
            <a:r>
              <a:rPr lang="en-US" b="1" dirty="0" smtClean="0"/>
              <a:t>environmental risk</a:t>
            </a:r>
            <a:r>
              <a:rPr lang="en-US" dirty="0" smtClean="0"/>
              <a:t>).</a:t>
            </a:r>
          </a:p>
          <a:p>
            <a:r>
              <a:rPr lang="uk-UA" dirty="0" smtClean="0"/>
              <a:t>В укр. та рос літературі ці </a:t>
            </a:r>
            <a:r>
              <a:rPr lang="uk-UA" dirty="0" err="1" smtClean="0"/>
              <a:t>поннятя</a:t>
            </a:r>
            <a:r>
              <a:rPr lang="uk-UA" dirty="0" smtClean="0"/>
              <a:t> </a:t>
            </a:r>
            <a:r>
              <a:rPr lang="uk-UA" dirty="0" err="1" smtClean="0"/>
              <a:t>об»єд</a:t>
            </a:r>
            <a:r>
              <a:rPr lang="uk-UA" dirty="0" smtClean="0"/>
              <a:t>. за загальною назвою «</a:t>
            </a:r>
            <a:r>
              <a:rPr lang="uk-UA" b="1" dirty="0" smtClean="0"/>
              <a:t>екологічний ризик»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21704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Ризик впливу хімічної речовини на </a:t>
            </a:r>
            <a:r>
              <a:rPr lang="uk-UA" dirty="0" err="1" smtClean="0"/>
              <a:t>здоров»я</a:t>
            </a:r>
            <a:r>
              <a:rPr lang="uk-UA" dirty="0" smtClean="0"/>
              <a:t> людини визначається рівнянням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uk-UA" dirty="0" smtClean="0"/>
          </a:p>
          <a:p>
            <a:r>
              <a:rPr lang="en-US" dirty="0" smtClean="0"/>
              <a:t>R = P H,</a:t>
            </a:r>
          </a:p>
          <a:p>
            <a:r>
              <a:rPr lang="uk-UA" dirty="0" smtClean="0"/>
              <a:t>Р – значення імовірності впливу хім. речовини на людину (визначається теоретично шляхом побудови </a:t>
            </a:r>
            <a:r>
              <a:rPr lang="uk-UA" dirty="0" err="1" smtClean="0"/>
              <a:t>імовірностної</a:t>
            </a:r>
            <a:r>
              <a:rPr lang="uk-UA" dirty="0" smtClean="0"/>
              <a:t> моделі впливу хімічної речовини на людський організм. На практиці часто визначають токсикологічний  або епідеміологічний підхід)</a:t>
            </a:r>
          </a:p>
          <a:p>
            <a:r>
              <a:rPr lang="uk-UA" dirty="0" smtClean="0"/>
              <a:t>Н – значення імовірності </a:t>
            </a:r>
            <a:r>
              <a:rPr lang="uk-UA" dirty="0" err="1" smtClean="0"/>
              <a:t>нарастання</a:t>
            </a:r>
            <a:r>
              <a:rPr lang="uk-UA" dirty="0" smtClean="0"/>
              <a:t> певних наслідків (захворювання, втрата працездатності, смерть)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326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При дії однакової дози речовини на групу людей імовірність її впливу визначається рівнянням</a:t>
            </a:r>
          </a:p>
          <a:p>
            <a:r>
              <a:rPr lang="uk-UA" dirty="0" smtClean="0"/>
              <a:t>Р = </a:t>
            </a:r>
            <a:r>
              <a:rPr lang="en-US" dirty="0" smtClean="0"/>
              <a:t>n/N</a:t>
            </a:r>
          </a:p>
          <a:p>
            <a:r>
              <a:rPr lang="en-US" dirty="0" smtClean="0"/>
              <a:t>n</a:t>
            </a:r>
            <a:r>
              <a:rPr lang="uk-UA" dirty="0" smtClean="0"/>
              <a:t> – кількість людей, що отримали ураження</a:t>
            </a:r>
            <a:endParaRPr lang="en-US" dirty="0" smtClean="0"/>
          </a:p>
          <a:p>
            <a:r>
              <a:rPr lang="en-US" dirty="0" smtClean="0"/>
              <a:t>N – </a:t>
            </a:r>
            <a:r>
              <a:rPr lang="uk-UA" dirty="0" smtClean="0"/>
              <a:t>кількість людей, на яких впливала речовина</a:t>
            </a:r>
          </a:p>
          <a:p>
            <a:r>
              <a:rPr lang="uk-UA" dirty="0" smtClean="0"/>
              <a:t>Якщо дія дози хімічної речовини призводить до однакових наслідків приблизно з однаковою імовірністю, тоді в першому наближенні               </a:t>
            </a:r>
            <a:r>
              <a:rPr lang="en-US" dirty="0" smtClean="0"/>
              <a:t>R = P = n/N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404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На практиці часто доводиться говорити не про значення ризику тієї чи іншої хім. речовини на організм людини, а про </a:t>
            </a:r>
            <a:r>
              <a:rPr lang="uk-UA" b="1" dirty="0" smtClean="0"/>
              <a:t>додатковий вплив </a:t>
            </a:r>
            <a:r>
              <a:rPr lang="uk-UA" dirty="0" smtClean="0"/>
              <a:t>речовини</a:t>
            </a:r>
          </a:p>
          <a:p>
            <a:r>
              <a:rPr lang="en-US" dirty="0" smtClean="0"/>
              <a:t>Rₑ = (</a:t>
            </a:r>
            <a:r>
              <a:rPr lang="en-US" dirty="0" err="1" smtClean="0"/>
              <a:t>Rr</a:t>
            </a:r>
            <a:r>
              <a:rPr lang="en-US" dirty="0" smtClean="0"/>
              <a:t> – </a:t>
            </a:r>
            <a:r>
              <a:rPr lang="en-US" dirty="0" err="1" smtClean="0"/>
              <a:t>Rc</a:t>
            </a:r>
            <a:r>
              <a:rPr lang="en-US" dirty="0" smtClean="0"/>
              <a:t>)· (1 –a ·</a:t>
            </a:r>
            <a:r>
              <a:rPr lang="en-US" dirty="0" err="1" smtClean="0"/>
              <a:t>Rc</a:t>
            </a:r>
            <a:r>
              <a:rPr lang="en-US" dirty="0" smtClean="0"/>
              <a:t>)</a:t>
            </a:r>
          </a:p>
          <a:p>
            <a:r>
              <a:rPr lang="en-US" dirty="0" smtClean="0"/>
              <a:t>Rₑ </a:t>
            </a:r>
            <a:r>
              <a:rPr lang="uk-UA" dirty="0" smtClean="0"/>
              <a:t>значення додаткового ризику ураження від даної дози даної речовини</a:t>
            </a:r>
          </a:p>
          <a:p>
            <a:r>
              <a:rPr lang="en-US" dirty="0" err="1"/>
              <a:t>Rr</a:t>
            </a:r>
            <a:r>
              <a:rPr lang="en-US" dirty="0"/>
              <a:t> </a:t>
            </a:r>
            <a:r>
              <a:rPr lang="uk-UA" dirty="0" smtClean="0"/>
              <a:t>, </a:t>
            </a:r>
            <a:r>
              <a:rPr lang="en-US" dirty="0" err="1"/>
              <a:t>Rc</a:t>
            </a:r>
            <a:r>
              <a:rPr lang="en-US" dirty="0"/>
              <a:t> </a:t>
            </a:r>
            <a:r>
              <a:rPr lang="uk-UA" dirty="0" err="1" smtClean="0"/>
              <a:t>-ризики</a:t>
            </a:r>
            <a:r>
              <a:rPr lang="uk-UA" dirty="0" smtClean="0"/>
              <a:t> прояви таких негативних ефектів в групі ризику і в контрольній групі відповідно.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25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 smtClean="0"/>
              <a:t>а   - коефіцієнт, що характеризує частку проявлених в групі ефектів, що вивчаються з незалежними механізмами їх формування (  змінюється від1 до 0)</a:t>
            </a:r>
          </a:p>
          <a:p>
            <a:r>
              <a:rPr lang="uk-UA" dirty="0" smtClean="0"/>
              <a:t>Якщо механізми формування шкідливих дій в досліджуваній та контрольних групах однакові, то а = 0 і формула для додаткового ризику спрощується</a:t>
            </a:r>
          </a:p>
          <a:p>
            <a:r>
              <a:rPr lang="en-US" dirty="0"/>
              <a:t>Rₑ = </a:t>
            </a:r>
            <a:r>
              <a:rPr lang="en-US" dirty="0" err="1" smtClean="0"/>
              <a:t>Rr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 smtClean="0"/>
              <a:t>Rc</a:t>
            </a:r>
            <a:endParaRPr lang="uk-UA" dirty="0" smtClean="0"/>
          </a:p>
          <a:p>
            <a:r>
              <a:rPr lang="uk-UA" dirty="0" smtClean="0"/>
              <a:t>Якщо механізми дії різні, то</a:t>
            </a:r>
          </a:p>
          <a:p>
            <a:r>
              <a:rPr lang="uk-UA" dirty="0" smtClean="0"/>
              <a:t> </a:t>
            </a:r>
            <a:r>
              <a:rPr lang="en-US" dirty="0"/>
              <a:t>Rₑ = (</a:t>
            </a:r>
            <a:r>
              <a:rPr lang="en-US" dirty="0" err="1"/>
              <a:t>Rr</a:t>
            </a:r>
            <a:r>
              <a:rPr lang="en-US" dirty="0"/>
              <a:t> – </a:t>
            </a:r>
            <a:r>
              <a:rPr lang="en-US" dirty="0" err="1"/>
              <a:t>Rc</a:t>
            </a:r>
            <a:r>
              <a:rPr lang="en-US" dirty="0"/>
              <a:t>)· </a:t>
            </a:r>
            <a:r>
              <a:rPr lang="en-US" dirty="0" smtClean="0"/>
              <a:t>(</a:t>
            </a:r>
            <a:r>
              <a:rPr lang="uk-UA" dirty="0" smtClean="0"/>
              <a:t>1-</a:t>
            </a:r>
            <a:r>
              <a:rPr lang="en-US" dirty="0" smtClean="0"/>
              <a:t> </a:t>
            </a:r>
            <a:r>
              <a:rPr lang="en-US" dirty="0"/>
              <a:t>·</a:t>
            </a:r>
            <a:r>
              <a:rPr lang="en-US" dirty="0" err="1"/>
              <a:t>Rc</a:t>
            </a:r>
            <a:r>
              <a:rPr lang="en-US" dirty="0" smtClean="0"/>
              <a:t>)</a:t>
            </a:r>
            <a:r>
              <a:rPr lang="uk-UA" dirty="0" smtClean="0"/>
              <a:t> -     формула дає дещо завищені результати, з запасом.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981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u="sng" dirty="0" smtClean="0"/>
              <a:t>Додатковий ризик зумовлений присутністю в оточуючому середовищі шкідливої речовини, залежить від її дози, що поступила в організм людини.</a:t>
            </a:r>
          </a:p>
          <a:p>
            <a:r>
              <a:rPr lang="uk-UA" dirty="0" smtClean="0"/>
              <a:t>Таку залежність називають «доза – відгук», або   </a:t>
            </a:r>
            <a:r>
              <a:rPr lang="en-US" b="1" dirty="0" smtClean="0"/>
              <a:t>Rₑ = f(D)</a:t>
            </a:r>
            <a:r>
              <a:rPr lang="uk-UA" b="1" dirty="0" smtClean="0"/>
              <a:t> </a:t>
            </a:r>
            <a:endParaRPr lang="en-US" b="1" dirty="0" smtClean="0"/>
          </a:p>
          <a:p>
            <a:r>
              <a:rPr lang="uk-UA" b="1" dirty="0" smtClean="0"/>
              <a:t>Для </a:t>
            </a:r>
            <a:r>
              <a:rPr lang="uk-UA" b="1" dirty="0" err="1" smtClean="0"/>
              <a:t>безпорогових</a:t>
            </a:r>
            <a:r>
              <a:rPr lang="uk-UA" b="1" dirty="0" smtClean="0"/>
              <a:t> забруднювачів – лінійний </a:t>
            </a:r>
            <a:r>
              <a:rPr lang="uk-UA" b="1" dirty="0" err="1" smtClean="0"/>
              <a:t>зв»язок</a:t>
            </a:r>
            <a:endParaRPr lang="uk-UA" b="1" dirty="0" smtClean="0"/>
          </a:p>
          <a:p>
            <a:r>
              <a:rPr lang="uk-UA" b="1" dirty="0" smtClean="0"/>
              <a:t>Для </a:t>
            </a:r>
            <a:r>
              <a:rPr lang="uk-UA" b="1" dirty="0" err="1" smtClean="0"/>
              <a:t>порогових</a:t>
            </a:r>
            <a:r>
              <a:rPr lang="uk-UA" b="1" dirty="0" smtClean="0"/>
              <a:t> – складний (має вигляд </a:t>
            </a:r>
            <a:r>
              <a:rPr lang="uk-UA" b="1" dirty="0" err="1" smtClean="0"/>
              <a:t>емпірічної</a:t>
            </a:r>
            <a:r>
              <a:rPr lang="uk-UA" b="1" dirty="0" smtClean="0"/>
              <a:t> кривої)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5098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 Функцію    </a:t>
            </a:r>
            <a:r>
              <a:rPr lang="en-US" dirty="0" smtClean="0"/>
              <a:t>Rₑ </a:t>
            </a:r>
            <a:r>
              <a:rPr lang="en-US" dirty="0"/>
              <a:t>= f(D)</a:t>
            </a:r>
            <a:r>
              <a:rPr lang="uk-UA" dirty="0"/>
              <a:t> </a:t>
            </a:r>
            <a:r>
              <a:rPr lang="uk-UA" dirty="0" smtClean="0"/>
              <a:t>в області малих значень можна записати у вигляді</a:t>
            </a:r>
          </a:p>
          <a:p>
            <a:r>
              <a:rPr lang="en-US" dirty="0"/>
              <a:t>Rₑ = </a:t>
            </a:r>
            <a:r>
              <a:rPr lang="en-US" dirty="0" smtClean="0"/>
              <a:t>SF ·D</a:t>
            </a:r>
          </a:p>
          <a:p>
            <a:r>
              <a:rPr lang="en-US" dirty="0" smtClean="0"/>
              <a:t>SF –</a:t>
            </a:r>
            <a:r>
              <a:rPr lang="uk-UA" dirty="0" smtClean="0"/>
              <a:t>фактор ризику, який  характеризує ступінь </a:t>
            </a:r>
            <a:r>
              <a:rPr lang="uk-UA" dirty="0" err="1" smtClean="0"/>
              <a:t>нарастання</a:t>
            </a:r>
            <a:r>
              <a:rPr lang="uk-UA" dirty="0" smtClean="0"/>
              <a:t> канцерогенного ризику зі збільшенням дози на 1 одиницю</a:t>
            </a:r>
          </a:p>
          <a:p>
            <a:r>
              <a:rPr lang="en-US" dirty="0" smtClean="0"/>
              <a:t>SF</a:t>
            </a:r>
            <a:r>
              <a:rPr lang="uk-UA" dirty="0" smtClean="0"/>
              <a:t> = </a:t>
            </a:r>
            <a:r>
              <a:rPr lang="en-US" dirty="0" err="1" smtClean="0"/>
              <a:t>Rmin</a:t>
            </a:r>
            <a:r>
              <a:rPr lang="en-US" dirty="0" smtClean="0"/>
              <a:t> / </a:t>
            </a:r>
            <a:r>
              <a:rPr lang="en-US" dirty="0" err="1" smtClean="0"/>
              <a:t>Dmin</a:t>
            </a:r>
            <a:endParaRPr lang="en-US" dirty="0" smtClean="0"/>
          </a:p>
          <a:p>
            <a:r>
              <a:rPr lang="en-US" dirty="0" err="1" smtClean="0"/>
              <a:t>Rmin</a:t>
            </a:r>
            <a:r>
              <a:rPr lang="uk-UA" dirty="0" smtClean="0"/>
              <a:t> – </a:t>
            </a:r>
            <a:r>
              <a:rPr lang="uk-UA" dirty="0" err="1" smtClean="0"/>
              <a:t>відповід</a:t>
            </a:r>
            <a:endParaRPr lang="uk-UA" dirty="0" smtClean="0"/>
          </a:p>
          <a:p>
            <a:r>
              <a:rPr lang="uk-UA" dirty="0" err="1" smtClean="0"/>
              <a:t>ає</a:t>
            </a:r>
            <a:r>
              <a:rPr lang="uk-UA" dirty="0" smtClean="0"/>
              <a:t> ризик, який є мінімальним для </a:t>
            </a:r>
            <a:r>
              <a:rPr lang="en-US" dirty="0" err="1" smtClean="0"/>
              <a:t>Dmin</a:t>
            </a:r>
            <a:r>
              <a:rPr lang="uk-UA" dirty="0" smtClean="0"/>
              <a:t> – мінімальній </a:t>
            </a:r>
            <a:r>
              <a:rPr lang="uk-UA" dirty="0" err="1" smtClean="0"/>
              <a:t>досліджувальній</a:t>
            </a:r>
            <a:r>
              <a:rPr lang="uk-UA" dirty="0" smtClean="0"/>
              <a:t> дозі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29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Категорії серйозності небезпеки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/>
              <a:t>Небезпека </a:t>
            </a:r>
            <a:r>
              <a:rPr lang="uk-UA" dirty="0" smtClean="0"/>
              <a:t>– це дія або явище, яким притаманна потенційна шкода для людей та/або навколишн</a:t>
            </a:r>
            <a:r>
              <a:rPr lang="uk-UA" dirty="0"/>
              <a:t>ь</a:t>
            </a:r>
            <a:r>
              <a:rPr lang="uk-UA" dirty="0" smtClean="0"/>
              <a:t>ого середовища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121749"/>
              </p:ext>
            </p:extLst>
          </p:nvPr>
        </p:nvGraphicFramePr>
        <p:xfrm>
          <a:off x="1187624" y="3356993"/>
          <a:ext cx="7200800" cy="3271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7">
                <a:tc>
                  <a:txBody>
                    <a:bodyPr/>
                    <a:lstStyle/>
                    <a:p>
                      <a:r>
                        <a:rPr lang="uk-UA" dirty="0" smtClean="0"/>
                        <a:t>Вид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категорія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Опис наслідків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Катастрофічна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Смерть, зруйнування технічної системи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Критична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ІІ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Серйозна травма,стійке</a:t>
                      </a:r>
                      <a:r>
                        <a:rPr lang="uk-UA" baseline="0" dirty="0" smtClean="0"/>
                        <a:t> захворювання,суттєве пошкодження системи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Гранична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ІІІ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Незначна</a:t>
                      </a:r>
                      <a:r>
                        <a:rPr lang="uk-UA" baseline="0" dirty="0" smtClean="0"/>
                        <a:t> травма,короткочасне захворювання, пошкодження системи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незначна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ІУ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Менш значні (ніж категорія ІІІ) захворювання, травми, незначне пошкодження системи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44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Доза </a:t>
            </a:r>
            <a:r>
              <a:rPr lang="en-US" dirty="0" smtClean="0"/>
              <a:t>D</a:t>
            </a:r>
            <a:r>
              <a:rPr lang="uk-UA" dirty="0" smtClean="0"/>
              <a:t> визначається добутком концентрації речовини С, </a:t>
            </a:r>
            <a:r>
              <a:rPr lang="uk-UA" dirty="0" err="1" smtClean="0"/>
              <a:t>швідкості</a:t>
            </a:r>
            <a:r>
              <a:rPr lang="uk-UA" dirty="0" smtClean="0"/>
              <a:t> її надходження в організм </a:t>
            </a:r>
            <a:r>
              <a:rPr lang="en-US" dirty="0" smtClean="0"/>
              <a:t> IR</a:t>
            </a:r>
            <a:r>
              <a:rPr lang="uk-UA" dirty="0" smtClean="0"/>
              <a:t> і повним часом надходження</a:t>
            </a:r>
            <a:r>
              <a:rPr lang="en-US" dirty="0" smtClean="0"/>
              <a:t>  ED</a:t>
            </a:r>
            <a:r>
              <a:rPr lang="uk-UA" dirty="0" smtClean="0"/>
              <a:t>, або</a:t>
            </a:r>
          </a:p>
          <a:p>
            <a:r>
              <a:rPr lang="en-US" b="1" dirty="0" smtClean="0"/>
              <a:t>D = C ·IR / ED</a:t>
            </a:r>
          </a:p>
          <a:p>
            <a:r>
              <a:rPr lang="en-US" b="1" dirty="0" smtClean="0"/>
              <a:t>D</a:t>
            </a:r>
            <a:r>
              <a:rPr lang="uk-UA" b="1" dirty="0" smtClean="0"/>
              <a:t>пор.</a:t>
            </a:r>
            <a:r>
              <a:rPr lang="en-US" b="1" dirty="0" smtClean="0"/>
              <a:t> =  </a:t>
            </a:r>
            <a:r>
              <a:rPr lang="en-US" b="1" dirty="0"/>
              <a:t>C ·IR / </a:t>
            </a:r>
            <a:r>
              <a:rPr lang="en-US" b="1" dirty="0" smtClean="0"/>
              <a:t>BW</a:t>
            </a:r>
            <a:r>
              <a:rPr lang="uk-UA" b="1" dirty="0" smtClean="0"/>
              <a:t> </a:t>
            </a:r>
            <a:r>
              <a:rPr lang="uk-UA" dirty="0" smtClean="0"/>
              <a:t>– </a:t>
            </a:r>
            <a:r>
              <a:rPr lang="uk-UA" dirty="0" err="1" smtClean="0"/>
              <a:t>порогова</a:t>
            </a:r>
            <a:r>
              <a:rPr lang="uk-UA" dirty="0" smtClean="0"/>
              <a:t> доза, де </a:t>
            </a:r>
            <a:r>
              <a:rPr lang="en-US" dirty="0" smtClean="0"/>
              <a:t>BW</a:t>
            </a:r>
            <a:r>
              <a:rPr lang="uk-UA" dirty="0" smtClean="0"/>
              <a:t> – маса тіла, </a:t>
            </a:r>
            <a:r>
              <a:rPr lang="en-US" dirty="0" smtClean="0"/>
              <a:t>IR</a:t>
            </a:r>
            <a:r>
              <a:rPr lang="uk-UA" dirty="0" smtClean="0"/>
              <a:t> – щоденне надходження в організм людини в од маси або в </a:t>
            </a:r>
            <a:r>
              <a:rPr lang="uk-UA" dirty="0" err="1" smtClean="0"/>
              <a:t>об»єму</a:t>
            </a:r>
            <a:r>
              <a:rPr lang="uk-UA" dirty="0" smtClean="0"/>
              <a:t> навколишнього середовища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352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Класифікація рівнів ризику (прийнята для України)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0798483"/>
              </p:ext>
            </p:extLst>
          </p:nvPr>
        </p:nvGraphicFramePr>
        <p:xfrm>
          <a:off x="457200" y="1600200"/>
          <a:ext cx="8229600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Рівень ризику                                                                       Ризик протягом життя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Високий – не прийнятний для виробничих</a:t>
                      </a:r>
                    </a:p>
                    <a:p>
                      <a:r>
                        <a:rPr lang="uk-UA" dirty="0" smtClean="0"/>
                        <a:t>Умов і населення. Необхідне здійснення заходів</a:t>
                      </a:r>
                    </a:p>
                    <a:p>
                      <a:r>
                        <a:rPr lang="uk-UA" dirty="0" smtClean="0"/>
                        <a:t>З усунення або зниження ризику                                                              &gt; 10 ⁻3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Середній – припустимий для виробничих умов. За впливу </a:t>
                      </a:r>
                    </a:p>
                    <a:p>
                      <a:r>
                        <a:rPr lang="uk-UA" dirty="0" smtClean="0"/>
                        <a:t>На</a:t>
                      </a:r>
                      <a:r>
                        <a:rPr lang="uk-UA" baseline="0" dirty="0" smtClean="0"/>
                        <a:t> все населення, необхідний динамічний контроль і </a:t>
                      </a:r>
                    </a:p>
                    <a:p>
                      <a:r>
                        <a:rPr lang="uk-UA" baseline="0" dirty="0" smtClean="0"/>
                        <a:t>Поглиблене вивчення джерел і можливих наслідків шкідливих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aseline="0" dirty="0" smtClean="0"/>
                        <a:t>впливів для вирішення питання про заходи з управління ризиком     </a:t>
                      </a:r>
                      <a:r>
                        <a:rPr lang="uk-UA" dirty="0" smtClean="0"/>
                        <a:t>10 ⁻3   -  10 ‾⁴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uk-UA" dirty="0" smtClean="0"/>
                    </a:p>
                    <a:p>
                      <a:r>
                        <a:rPr lang="uk-UA" dirty="0" smtClean="0"/>
                        <a:t>Низький – припустимий ризик (рівень, на якому , як правило,</a:t>
                      </a:r>
                    </a:p>
                    <a:p>
                      <a:r>
                        <a:rPr lang="uk-UA" dirty="0" smtClean="0"/>
                        <a:t> встановлюються гігієнічні нормативи </a:t>
                      </a:r>
                      <a:r>
                        <a:rPr lang="uk-UA" baseline="0" dirty="0" smtClean="0"/>
                        <a:t> для населення)                          </a:t>
                      </a:r>
                      <a:r>
                        <a:rPr lang="uk-UA" dirty="0" smtClean="0"/>
                        <a:t>10 ‾⁴  -   1 0‾⁶</a:t>
                      </a:r>
                      <a:r>
                        <a:rPr lang="uk-UA" baseline="0" dirty="0" smtClean="0"/>
                        <a:t>            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Мінімальний – бажана (цільова) величина ризику при проведенні </a:t>
                      </a:r>
                    </a:p>
                    <a:p>
                      <a:r>
                        <a:rPr lang="uk-UA" dirty="0" smtClean="0"/>
                        <a:t>Оздоровчих і природоохоронних</a:t>
                      </a:r>
                      <a:r>
                        <a:rPr lang="uk-UA" baseline="0" dirty="0" smtClean="0"/>
                        <a:t> заходів                                                         ˂ </a:t>
                      </a:r>
                      <a:r>
                        <a:rPr lang="uk-UA" dirty="0" smtClean="0"/>
                        <a:t>1 0‾⁶</a:t>
                      </a:r>
                      <a:r>
                        <a:rPr lang="uk-UA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633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На підставі значення допустимого ризику  можна встановити допустиму концентрацію для певної речовини</a:t>
            </a:r>
          </a:p>
          <a:p>
            <a:r>
              <a:rPr lang="uk-UA" dirty="0" err="1" smtClean="0"/>
              <a:t>Сдоп</a:t>
            </a:r>
            <a:r>
              <a:rPr lang="uk-UA" dirty="0" smtClean="0"/>
              <a:t> = </a:t>
            </a:r>
            <a:r>
              <a:rPr lang="en-US" dirty="0" smtClean="0"/>
              <a:t>R</a:t>
            </a:r>
            <a:r>
              <a:rPr lang="uk-UA" dirty="0" err="1" smtClean="0"/>
              <a:t>доп</a:t>
            </a:r>
            <a:r>
              <a:rPr lang="en-US" dirty="0" smtClean="0"/>
              <a:t> </a:t>
            </a:r>
            <a:r>
              <a:rPr lang="en-US" dirty="0"/>
              <a:t>ˑ</a:t>
            </a:r>
            <a:r>
              <a:rPr lang="en-US" dirty="0" smtClean="0"/>
              <a:t> BW/ (SF ˑ</a:t>
            </a:r>
            <a:r>
              <a:rPr lang="uk-UA" dirty="0" smtClean="0"/>
              <a:t> </a:t>
            </a:r>
            <a:r>
              <a:rPr lang="en-US" dirty="0" smtClean="0"/>
              <a:t>IR)</a:t>
            </a:r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210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Екологічний ризик від дії </a:t>
            </a:r>
            <a:r>
              <a:rPr lang="uk-UA" dirty="0" err="1" smtClean="0">
                <a:solidFill>
                  <a:srgbClr val="FF0000"/>
                </a:solidFill>
              </a:rPr>
              <a:t>порогового</a:t>
            </a:r>
            <a:r>
              <a:rPr lang="uk-UA" dirty="0" smtClean="0">
                <a:solidFill>
                  <a:srgbClr val="FF0000"/>
                </a:solidFill>
              </a:rPr>
              <a:t>  забруднювача  (</a:t>
            </a:r>
            <a:r>
              <a:rPr lang="uk-UA" dirty="0" err="1" smtClean="0">
                <a:solidFill>
                  <a:srgbClr val="FF0000"/>
                </a:solidFill>
              </a:rPr>
              <a:t>неканцерогену</a:t>
            </a:r>
            <a:r>
              <a:rPr lang="uk-UA" dirty="0" smtClean="0">
                <a:solidFill>
                  <a:srgbClr val="FF0000"/>
                </a:solidFill>
              </a:rPr>
              <a:t>)</a:t>
            </a:r>
            <a:r>
              <a:rPr lang="uk-UA" dirty="0" smtClean="0"/>
              <a:t>оцінюється шляхом визначення коефіцієнта небезпеки (</a:t>
            </a:r>
            <a:r>
              <a:rPr lang="en-US" dirty="0" smtClean="0"/>
              <a:t>HQ)</a:t>
            </a:r>
            <a:r>
              <a:rPr lang="uk-UA" dirty="0" smtClean="0"/>
              <a:t>, який є відношенням  визначеної дози або концентрації до їх референтних значень</a:t>
            </a:r>
          </a:p>
          <a:p>
            <a:r>
              <a:rPr lang="en-US" dirty="0" smtClean="0"/>
              <a:t>HQ = D/ </a:t>
            </a:r>
            <a:r>
              <a:rPr lang="en-US" dirty="0" err="1" smtClean="0"/>
              <a:t>RfD</a:t>
            </a:r>
            <a:r>
              <a:rPr lang="en-US" dirty="0" smtClean="0"/>
              <a:t>, </a:t>
            </a:r>
            <a:r>
              <a:rPr lang="uk-UA" dirty="0"/>
              <a:t>або </a:t>
            </a:r>
            <a:r>
              <a:rPr lang="en-US" dirty="0" smtClean="0"/>
              <a:t>   HQ = C/ </a:t>
            </a:r>
            <a:r>
              <a:rPr lang="en-US" dirty="0" err="1" smtClean="0"/>
              <a:t>RfC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60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Класифікація рівнів ризику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8940507"/>
              </p:ext>
            </p:extLst>
          </p:nvPr>
        </p:nvGraphicFramePr>
        <p:xfrm>
          <a:off x="457200" y="1600200"/>
          <a:ext cx="82296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2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7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            </a:t>
                      </a:r>
                      <a:r>
                        <a:rPr lang="en-US" dirty="0" smtClean="0"/>
                        <a:t>HQ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Рівень ризику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˂ 1,0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Мінімальний</a:t>
                      </a:r>
                      <a:r>
                        <a:rPr lang="uk-UA" baseline="0" dirty="0" smtClean="0"/>
                        <a:t> – бажана (цільова) величина ризику при проведенні оздоровчих і природоохоронних заходів.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1,0 – 10,0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Середній – припустимий для виробничих умов. За впливу на все населення,</a:t>
                      </a:r>
                      <a:r>
                        <a:rPr lang="uk-UA" baseline="0" dirty="0" smtClean="0"/>
                        <a:t> необхідний динамічний контроль і поглиблене вивчення джерел і можливих наслідків шкідливих впливів для вирішення питання про заходи управління ризиком.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10,0 – 100,0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Значний – неприпустимий для населення, для виробничих умов необхідний динамічний контроль </a:t>
                      </a:r>
                      <a:r>
                        <a:rPr lang="uk-UA" baseline="0" dirty="0" smtClean="0"/>
                        <a:t>і поглиблене вивчення джерел і можливих наслідків шкідливих впливів для вирішення питання про заходи управління ризиком.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˃100,0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Високий – не прийнятний для виробничих умов і населення. Необхідне здійснення заходів</a:t>
                      </a:r>
                      <a:r>
                        <a:rPr lang="uk-UA" baseline="0" dirty="0" smtClean="0"/>
                        <a:t> з усунення або </a:t>
                      </a:r>
                      <a:r>
                        <a:rPr lang="uk-UA" baseline="0" smtClean="0"/>
                        <a:t>зниження ризику.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01710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У випадку впливу декількох забруднювачів, які впливають на той самий орган, їх дія додається, і ризик визначається </a:t>
            </a:r>
            <a:r>
              <a:rPr lang="uk-UA" dirty="0" err="1" smtClean="0"/>
              <a:t>зв</a:t>
            </a:r>
            <a:r>
              <a:rPr lang="uk-UA" dirty="0" smtClean="0"/>
              <a:t> індексом небезпеки ( НІ), який являє собою суму коефіцієнтів небезпек</a:t>
            </a:r>
          </a:p>
          <a:p>
            <a:endParaRPr lang="uk-UA" dirty="0" smtClean="0"/>
          </a:p>
          <a:p>
            <a:pPr algn="ctr"/>
            <a:r>
              <a:rPr lang="uk-UA" b="1" dirty="0" smtClean="0"/>
              <a:t>НІ = </a:t>
            </a:r>
            <a:r>
              <a:rPr lang="en-US" b="1" dirty="0" smtClean="0"/>
              <a:t>Ʃ</a:t>
            </a:r>
            <a:r>
              <a:rPr lang="uk-UA" b="1" dirty="0" smtClean="0"/>
              <a:t>Н</a:t>
            </a:r>
            <a:r>
              <a:rPr lang="en-US" b="1" dirty="0" err="1" smtClean="0"/>
              <a:t>Qi</a:t>
            </a:r>
            <a:endParaRPr lang="ru-RU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b="1" dirty="0" smtClean="0"/>
              <a:t>Приклад 1. </a:t>
            </a:r>
            <a:r>
              <a:rPr lang="uk-UA" dirty="0" smtClean="0"/>
              <a:t>При ремонті техніки в якості розчинника використовується </a:t>
            </a:r>
            <a:r>
              <a:rPr lang="uk-UA" dirty="0" err="1" smtClean="0"/>
              <a:t>дихлоретан</a:t>
            </a:r>
            <a:r>
              <a:rPr lang="uk-UA" dirty="0" smtClean="0"/>
              <a:t>. Визначити його допустиму концентрацію у робочій зоні для працівників, що забезпечують ремонт. Робочий день триває 8 годин.</a:t>
            </a:r>
          </a:p>
          <a:p>
            <a:r>
              <a:rPr lang="en-US" dirty="0" smtClean="0"/>
              <a:t>SF</a:t>
            </a:r>
            <a:r>
              <a:rPr lang="uk-UA" dirty="0" smtClean="0"/>
              <a:t> = 0,091[ мг/(</a:t>
            </a:r>
            <a:r>
              <a:rPr lang="uk-UA" dirty="0" err="1" smtClean="0"/>
              <a:t>кг∙добу</a:t>
            </a:r>
            <a:r>
              <a:rPr lang="uk-UA" dirty="0" smtClean="0"/>
              <a:t>)]   ̄¹ - фактор ризику</a:t>
            </a:r>
          </a:p>
          <a:p>
            <a:r>
              <a:rPr lang="en-US" dirty="0" smtClean="0"/>
              <a:t>ˑ</a:t>
            </a:r>
            <a:r>
              <a:rPr lang="uk-UA" dirty="0" smtClean="0"/>
              <a:t> </a:t>
            </a:r>
            <a:r>
              <a:rPr lang="en-US" dirty="0" smtClean="0"/>
              <a:t>IR</a:t>
            </a:r>
            <a:r>
              <a:rPr lang="uk-UA" dirty="0" smtClean="0"/>
              <a:t>/</a:t>
            </a:r>
            <a:r>
              <a:rPr lang="en-US" dirty="0" smtClean="0"/>
              <a:t> BW</a:t>
            </a:r>
            <a:r>
              <a:rPr lang="uk-UA" dirty="0" smtClean="0"/>
              <a:t> – інтенсивність надходження забрудненого повітря (нормоване на одиницю маси тіла людини) 0,018 м3/</a:t>
            </a:r>
            <a:r>
              <a:rPr lang="uk-UA" dirty="0" err="1" smtClean="0"/>
              <a:t>кг∙год</a:t>
            </a:r>
            <a:endParaRPr lang="uk-UA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uk-UA" sz="4600" b="1" dirty="0" err="1" smtClean="0"/>
              <a:t>Сдоп</a:t>
            </a:r>
            <a:r>
              <a:rPr lang="uk-UA" sz="4600" b="1" dirty="0" smtClean="0"/>
              <a:t> = </a:t>
            </a:r>
            <a:r>
              <a:rPr lang="en-US" sz="4600" b="1" dirty="0" smtClean="0"/>
              <a:t>R</a:t>
            </a:r>
            <a:r>
              <a:rPr lang="uk-UA" sz="4600" b="1" dirty="0" err="1" smtClean="0"/>
              <a:t>доп</a:t>
            </a:r>
            <a:r>
              <a:rPr lang="en-US" sz="4600" b="1" dirty="0" smtClean="0"/>
              <a:t> ˑ BW/ (SF ˑ</a:t>
            </a:r>
            <a:r>
              <a:rPr lang="uk-UA" sz="4600" b="1" dirty="0" smtClean="0"/>
              <a:t> </a:t>
            </a:r>
            <a:r>
              <a:rPr lang="en-US" sz="4600" b="1" dirty="0" smtClean="0"/>
              <a:t>IR) </a:t>
            </a:r>
            <a:r>
              <a:rPr lang="uk-UA" sz="4600" b="1" dirty="0" smtClean="0"/>
              <a:t>=</a:t>
            </a:r>
          </a:p>
          <a:p>
            <a:pPr algn="ctr"/>
            <a:r>
              <a:rPr lang="uk-UA" sz="4600" b="1" dirty="0" smtClean="0"/>
              <a:t>5∙10  ̄⁴ /(0,091∙0,144) = 0,038 мг/м3</a:t>
            </a:r>
            <a:br>
              <a:rPr lang="uk-UA" sz="4600" b="1" dirty="0" smtClean="0"/>
            </a:br>
            <a:endParaRPr lang="uk-UA" sz="4600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/>
              <a:t>Приклад 2</a:t>
            </a:r>
            <a:r>
              <a:rPr lang="uk-UA" dirty="0" smtClean="0"/>
              <a:t>. Осереднені за добу значення концентрації забруднювачів, які знаходяться у повітрі на території підприємства, становлять: </a:t>
            </a:r>
            <a:r>
              <a:rPr lang="uk-UA" dirty="0" err="1" smtClean="0"/>
              <a:t>діоксид</a:t>
            </a:r>
            <a:r>
              <a:rPr lang="uk-UA" dirty="0" smtClean="0"/>
              <a:t> азоту – 0,2 мг/м3, бензин – 0,1 мг/м3, озон – 0,025 мг/м3,сажа – 0,05мг/м3. </a:t>
            </a:r>
            <a:r>
              <a:rPr lang="uk-UA" dirty="0" err="1" smtClean="0"/>
              <a:t>діоксид</a:t>
            </a:r>
            <a:r>
              <a:rPr lang="uk-UA" dirty="0" smtClean="0"/>
              <a:t> сірки – 0,08мг/м3. Необхідно зробити висновок про безпечність проведення діяльності  на підприємстві.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Руководство</a:t>
            </a:r>
            <a:r>
              <a:rPr lang="uk-UA" dirty="0" smtClean="0"/>
              <a:t> по </a:t>
            </a:r>
            <a:r>
              <a:rPr lang="uk-UA" dirty="0" err="1" smtClean="0"/>
              <a:t>оценке</a:t>
            </a:r>
            <a:r>
              <a:rPr lang="uk-UA" dirty="0" smtClean="0"/>
              <a:t> риска для </a:t>
            </a:r>
            <a:r>
              <a:rPr lang="uk-UA" dirty="0" err="1" smtClean="0"/>
              <a:t>здоровья</a:t>
            </a:r>
            <a:r>
              <a:rPr lang="uk-UA" dirty="0" smtClean="0"/>
              <a:t> </a:t>
            </a:r>
            <a:r>
              <a:rPr lang="uk-UA" dirty="0" err="1" smtClean="0"/>
              <a:t>населения</a:t>
            </a:r>
            <a:r>
              <a:rPr lang="uk-UA" dirty="0" smtClean="0"/>
              <a:t> при </a:t>
            </a:r>
            <a:r>
              <a:rPr lang="uk-UA" dirty="0" err="1" smtClean="0"/>
              <a:t>воздействии</a:t>
            </a:r>
            <a:r>
              <a:rPr lang="uk-UA" dirty="0" smtClean="0"/>
              <a:t> </a:t>
            </a:r>
            <a:r>
              <a:rPr lang="uk-UA" dirty="0" err="1" smtClean="0"/>
              <a:t>химических</a:t>
            </a:r>
            <a:r>
              <a:rPr lang="uk-UA" dirty="0" smtClean="0"/>
              <a:t> </a:t>
            </a:r>
            <a:r>
              <a:rPr lang="uk-UA" dirty="0" err="1" smtClean="0"/>
              <a:t>веществ</a:t>
            </a:r>
            <a:r>
              <a:rPr lang="uk-UA" dirty="0" smtClean="0"/>
              <a:t>, </a:t>
            </a:r>
            <a:r>
              <a:rPr lang="uk-UA" dirty="0" err="1" smtClean="0"/>
              <a:t>загрязняющих</a:t>
            </a:r>
            <a:r>
              <a:rPr lang="uk-UA" dirty="0" smtClean="0"/>
              <a:t> </a:t>
            </a:r>
            <a:r>
              <a:rPr lang="uk-UA" dirty="0" err="1" smtClean="0"/>
              <a:t>окружающую</a:t>
            </a:r>
            <a:r>
              <a:rPr lang="uk-UA" dirty="0" smtClean="0"/>
              <a:t> </a:t>
            </a:r>
            <a:r>
              <a:rPr lang="uk-UA" dirty="0" err="1" smtClean="0"/>
              <a:t>среду</a:t>
            </a:r>
            <a:r>
              <a:rPr lang="uk-UA" dirty="0" smtClean="0"/>
              <a:t>. Р 2.1.10.1920-04-Офиц. </a:t>
            </a:r>
            <a:r>
              <a:rPr lang="uk-UA" dirty="0" err="1" smtClean="0"/>
              <a:t>Изд</a:t>
            </a:r>
            <a:r>
              <a:rPr lang="uk-UA" dirty="0" smtClean="0"/>
              <a:t>. – М.:2004.-116с.(Нормативний документ Федеральної служби по нагляду у  сфері прав споживачів і благополуччя людини РФ)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Категорії імовірності небезпеки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1357262"/>
              </p:ext>
            </p:extLst>
          </p:nvPr>
        </p:nvGraphicFramePr>
        <p:xfrm>
          <a:off x="457200" y="1600200"/>
          <a:ext cx="8229600" cy="303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8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29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вид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категорія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Опис наслідків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Часта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Велика</a:t>
                      </a:r>
                      <a:r>
                        <a:rPr lang="uk-UA" baseline="0" dirty="0" smtClean="0"/>
                        <a:t> імовірність того, що подія відбудеться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Можлива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Може трапитися декілька разів за життєвий цикл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Випадкова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Іноді може відбутися за життєвий цикл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Рідко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Малоймовірна,</a:t>
                      </a:r>
                      <a:r>
                        <a:rPr lang="uk-UA" baseline="0" dirty="0" smtClean="0"/>
                        <a:t> але можлива подія протягом життєвого циклу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Неімовірна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Настільки малоймовірна, що можна припустити,</a:t>
                      </a:r>
                      <a:r>
                        <a:rPr lang="uk-UA" baseline="0" dirty="0" smtClean="0"/>
                        <a:t> що така небезпека ніколи не відбудеться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386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800" dirty="0" smtClean="0"/>
              <a:t>Референтні концентрації при гострому та хронічному впливі забруднювачів, які знаходяться у повітрі  на території підприємства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2276872"/>
          <a:ext cx="822960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Речовина/</a:t>
                      </a:r>
                    </a:p>
                    <a:p>
                      <a:r>
                        <a:rPr lang="en-US" dirty="0" err="1" smtClean="0"/>
                        <a:t>RfC</a:t>
                      </a:r>
                      <a:r>
                        <a:rPr lang="en-US" dirty="0" smtClean="0"/>
                        <a:t>, </a:t>
                      </a:r>
                      <a:r>
                        <a:rPr lang="uk-UA" dirty="0" smtClean="0"/>
                        <a:t> мг/м3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Діоксид</a:t>
                      </a:r>
                      <a:r>
                        <a:rPr lang="uk-UA" dirty="0" smtClean="0"/>
                        <a:t> азоту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Бензин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Озон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Сажа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Діоксид</a:t>
                      </a:r>
                      <a:r>
                        <a:rPr lang="uk-UA" dirty="0" smtClean="0"/>
                        <a:t> сірки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Гострий вплив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0,47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0,18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0,66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Хронічний вплив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0,04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0,071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0,03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0,05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0,05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Розрахуємо індекс небезпеки для гострого впливу</a:t>
            </a:r>
          </a:p>
          <a:p>
            <a:endParaRPr lang="uk-UA" dirty="0" smtClean="0"/>
          </a:p>
          <a:p>
            <a:r>
              <a:rPr lang="uk-UA" sz="2800" dirty="0" err="1" smtClean="0"/>
              <a:t>НІгост</a:t>
            </a:r>
            <a:r>
              <a:rPr lang="uk-UA" sz="2800" dirty="0" smtClean="0"/>
              <a:t> = 0,2/0,47 + 0,025/0,18 + 0,08/ 0,66 = 0,69</a:t>
            </a:r>
          </a:p>
          <a:p>
            <a:endParaRPr lang="uk-UA" sz="2800" dirty="0" smtClean="0"/>
          </a:p>
          <a:p>
            <a:r>
              <a:rPr lang="uk-UA" sz="2800" dirty="0" smtClean="0"/>
              <a:t>Розрахуємо індекс небезпеки для хронічного впливу</a:t>
            </a:r>
          </a:p>
          <a:p>
            <a:r>
              <a:rPr lang="uk-UA" sz="2800" dirty="0" err="1" smtClean="0"/>
              <a:t>НІхрон</a:t>
            </a:r>
            <a:r>
              <a:rPr lang="uk-UA" sz="2800" dirty="0" smtClean="0"/>
              <a:t> = 0,2/0,04 + 0,1/0,071 + 0,025/0,03 + 0,05/0,05  + 0,08/0,05 = 9,84</a:t>
            </a:r>
          </a:p>
          <a:p>
            <a:endParaRPr lang="uk-UA" sz="2800" dirty="0" smtClean="0"/>
          </a:p>
          <a:p>
            <a:endParaRPr lang="ru-RU" sz="2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З нормативного документу визначаємо,що всі речовини відносяться до </a:t>
            </a:r>
            <a:r>
              <a:rPr lang="uk-UA" dirty="0" err="1" smtClean="0"/>
              <a:t>неканцерогенних</a:t>
            </a:r>
            <a:r>
              <a:rPr lang="uk-UA" dirty="0" smtClean="0"/>
              <a:t> сполук з </a:t>
            </a:r>
            <a:r>
              <a:rPr lang="uk-UA" dirty="0" err="1" smtClean="0"/>
              <a:t>пороговим</a:t>
            </a:r>
            <a:r>
              <a:rPr lang="uk-UA" dirty="0" smtClean="0"/>
              <a:t> механізмом дії, які негативно впливають на органи дихання людини. Референтні концентрації при гострому та хронічному впливі визначаються теж з нормативних документів та їх значення наведені у табл.4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Використовуючи таблицю класифікації рівнів ризику , робимо висновок, що в плані гострого отруєння рівень ризику  - мінімальний. В плані хронічного отруєння рівень ризику середній, близький до значного. Необхідні </a:t>
            </a:r>
            <a:r>
              <a:rPr lang="uk-UA" smtClean="0"/>
              <a:t>подальші дослідження </a:t>
            </a:r>
            <a:r>
              <a:rPr lang="uk-UA" dirty="0" smtClean="0"/>
              <a:t>і, по-можливості, застосування заходів зі зниження викидів забруднювачів в атмосферу.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b="1" dirty="0" smtClean="0"/>
              <a:t>У світі  у природоохоронній діяльності здійснюється поступовий перехід від «небезпека орієнтованого підходу» до «ризик орієнтованого підходу».</a:t>
            </a:r>
          </a:p>
          <a:p>
            <a:r>
              <a:rPr lang="uk-UA" dirty="0" smtClean="0"/>
              <a:t>Прикладом може слугувати забруднення </a:t>
            </a:r>
            <a:r>
              <a:rPr lang="uk-UA" dirty="0" err="1" smtClean="0"/>
              <a:t>грунту</a:t>
            </a:r>
            <a:r>
              <a:rPr lang="uk-UA" dirty="0" smtClean="0"/>
              <a:t> певною токсичною речовиною. При </a:t>
            </a:r>
            <a:r>
              <a:rPr lang="uk-UA" b="1" dirty="0"/>
              <a:t>«небезпека </a:t>
            </a:r>
            <a:r>
              <a:rPr lang="uk-UA" b="1" dirty="0" smtClean="0"/>
              <a:t>орієнтованому підході» </a:t>
            </a:r>
            <a:r>
              <a:rPr lang="uk-UA" dirty="0" smtClean="0"/>
              <a:t> наявність речовини у певній концентрації, що перевищує допустимий рівень, потребує прийняття природоохоронних заходів для зниження </a:t>
            </a:r>
            <a:r>
              <a:rPr lang="uk-UA" dirty="0" err="1" smtClean="0"/>
              <a:t>концетрацій</a:t>
            </a:r>
            <a:r>
              <a:rPr lang="uk-UA" dirty="0" smtClean="0"/>
              <a:t> забруднювача і, звісно, певних витрат.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984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При </a:t>
            </a:r>
            <a:r>
              <a:rPr lang="uk-UA" b="1" dirty="0" smtClean="0"/>
              <a:t>«ризик орієнтованому підході» </a:t>
            </a:r>
            <a:r>
              <a:rPr lang="uk-UA" dirty="0" smtClean="0"/>
              <a:t>визначається не тільки наявність речовини і її концентрація, а також імовірність перебування людини на забрудненій території і ефект впливу на людину при даній експозиції.</a:t>
            </a:r>
          </a:p>
          <a:p>
            <a:r>
              <a:rPr lang="uk-UA" dirty="0" smtClean="0"/>
              <a:t>І в даному випадку природоохоронні заходи здійснюються не по факту наявності токсичної речовини, а по необхідності захисту </a:t>
            </a:r>
            <a:r>
              <a:rPr lang="uk-UA" dirty="0" err="1" smtClean="0"/>
              <a:t>здоров»я</a:t>
            </a:r>
            <a:r>
              <a:rPr lang="uk-UA" dirty="0" smtClean="0"/>
              <a:t> людини ( прийнятний або допустимий ризик).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869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Для прийняття відповідних рішень проводиться аналіз ризику, включає такі три складові:</a:t>
            </a:r>
          </a:p>
          <a:p>
            <a:r>
              <a:rPr lang="uk-UA" dirty="0"/>
              <a:t> </a:t>
            </a:r>
            <a:r>
              <a:rPr lang="uk-UA" dirty="0" smtClean="0"/>
              <a:t>- оцінку ризику</a:t>
            </a:r>
          </a:p>
          <a:p>
            <a:r>
              <a:rPr lang="uk-UA" dirty="0" smtClean="0"/>
              <a:t>- управління ризиком</a:t>
            </a:r>
          </a:p>
          <a:p>
            <a:r>
              <a:rPr lang="uk-UA" dirty="0"/>
              <a:t> </a:t>
            </a:r>
            <a:r>
              <a:rPr lang="uk-UA" dirty="0" smtClean="0"/>
              <a:t>- інформація про ризик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496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Оцінка ризику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На цьому етапі дається якісна або кількісна </a:t>
            </a:r>
          </a:p>
          <a:p>
            <a:pPr marL="0" indent="0">
              <a:buNone/>
            </a:pPr>
            <a:r>
              <a:rPr lang="uk-UA" dirty="0" smtClean="0"/>
              <a:t>Характеристика ризику.</a:t>
            </a:r>
          </a:p>
          <a:p>
            <a:pPr marL="0" indent="0">
              <a:buNone/>
            </a:pPr>
            <a:r>
              <a:rPr lang="uk-UA" dirty="0" smtClean="0"/>
              <a:t>Складається матриця імовірність небезпеки – вагомість наслідків (матриця ризиків)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945199"/>
              </p:ext>
            </p:extLst>
          </p:nvPr>
        </p:nvGraphicFramePr>
        <p:xfrm>
          <a:off x="1475656" y="3933056"/>
          <a:ext cx="6095999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85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31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82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343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uk-UA" dirty="0" smtClean="0"/>
                        <a:t>наслідки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Часто </a:t>
                      </a:r>
                      <a:r>
                        <a:rPr lang="uk-UA" baseline="0" dirty="0" smtClean="0"/>
                        <a:t>     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Можливо    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Випад-ково</a:t>
                      </a:r>
                      <a:r>
                        <a:rPr lang="uk-UA" dirty="0" smtClean="0"/>
                        <a:t> 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Рідко 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Практ.</a:t>
                      </a:r>
                      <a:r>
                        <a:rPr lang="uk-UA" baseline="0" dirty="0" err="1" smtClean="0"/>
                        <a:t>неімовірно</a:t>
                      </a:r>
                      <a:r>
                        <a:rPr lang="uk-UA" baseline="0" dirty="0" smtClean="0"/>
                        <a:t> 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катастрофічні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НВ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НВ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B0F0"/>
                          </a:solidFill>
                        </a:rPr>
                        <a:t>С</a:t>
                      </a:r>
                      <a:endParaRPr lang="ru-RU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критичні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ІІ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НВ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B0F0"/>
                          </a:solidFill>
                        </a:rPr>
                        <a:t>С</a:t>
                      </a:r>
                      <a:endParaRPr lang="ru-RU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Граничні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ІІІ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B0F0"/>
                          </a:solidFill>
                        </a:rPr>
                        <a:t>С</a:t>
                      </a:r>
                      <a:endParaRPr lang="ru-RU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B0F0"/>
                          </a:solidFill>
                        </a:rPr>
                        <a:t>С</a:t>
                      </a:r>
                      <a:endParaRPr lang="ru-RU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незначні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ІУ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B0F0"/>
                          </a:solidFill>
                        </a:rPr>
                        <a:t>С</a:t>
                      </a:r>
                      <a:endParaRPr lang="ru-RU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753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 smtClean="0"/>
              <a:t>Широко розповсюдженим методом є метод попереднього аналізу небезпек.</a:t>
            </a:r>
          </a:p>
          <a:p>
            <a:r>
              <a:rPr lang="uk-UA" dirty="0" smtClean="0"/>
              <a:t>Необхідна діяльність розчленовується на окремі </a:t>
            </a:r>
            <a:r>
              <a:rPr lang="uk-UA" dirty="0" err="1" smtClean="0"/>
              <a:t>подіі</a:t>
            </a:r>
            <a:r>
              <a:rPr lang="uk-UA" dirty="0" smtClean="0"/>
              <a:t>, для кожної з яких проводяться операції:</a:t>
            </a:r>
          </a:p>
          <a:p>
            <a:r>
              <a:rPr lang="uk-UA" dirty="0" err="1" smtClean="0"/>
              <a:t>-визначається</a:t>
            </a:r>
            <a:r>
              <a:rPr lang="uk-UA" dirty="0" smtClean="0"/>
              <a:t> можлива небезпека</a:t>
            </a:r>
          </a:p>
          <a:p>
            <a:r>
              <a:rPr lang="uk-UA" dirty="0" err="1" smtClean="0"/>
              <a:t>-визначається</a:t>
            </a:r>
            <a:r>
              <a:rPr lang="uk-UA" dirty="0" smtClean="0"/>
              <a:t> сценарій виникнення небезпеки</a:t>
            </a:r>
          </a:p>
          <a:p>
            <a:r>
              <a:rPr lang="uk-UA" dirty="0" smtClean="0"/>
              <a:t>- визначаються наслідки кожного сценарію</a:t>
            </a:r>
          </a:p>
          <a:p>
            <a:r>
              <a:rPr lang="uk-UA" dirty="0"/>
              <a:t> </a:t>
            </a:r>
            <a:r>
              <a:rPr lang="uk-UA" dirty="0" err="1" smtClean="0"/>
              <a:t>-визначаються</a:t>
            </a:r>
            <a:r>
              <a:rPr lang="uk-UA" dirty="0" smtClean="0"/>
              <a:t> імовірності кожного сценарію</a:t>
            </a:r>
          </a:p>
          <a:p>
            <a:r>
              <a:rPr lang="uk-UA" dirty="0" smtClean="0"/>
              <a:t>- наводиться якісна або кількісна, при наявності достатньої кількості даних, характеристика ризику.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48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Управління ризиком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Здійснюється аналіз співвідношення витрат і ефективності зниження ризику для кожного з </a:t>
            </a:r>
            <a:r>
              <a:rPr lang="uk-UA" dirty="0" err="1" smtClean="0"/>
              <a:t>вариантів</a:t>
            </a:r>
            <a:r>
              <a:rPr lang="uk-UA" dirty="0" smtClean="0"/>
              <a:t>. </a:t>
            </a:r>
            <a:endParaRPr lang="uk-UA" dirty="0"/>
          </a:p>
          <a:p>
            <a:pPr marL="0" indent="0">
              <a:buNone/>
            </a:pPr>
            <a:r>
              <a:rPr lang="uk-UA" dirty="0" smtClean="0"/>
              <a:t>Метою управління ризиком є зменшення його до прийнятного рівня та оптимізація ресурсів, яка </a:t>
            </a:r>
            <a:r>
              <a:rPr lang="uk-UA" dirty="0" err="1" smtClean="0"/>
              <a:t>грунтується</a:t>
            </a:r>
            <a:r>
              <a:rPr lang="uk-UA" dirty="0" smtClean="0"/>
              <a:t> на порівняльному аналізі.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421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1791</Words>
  <Application>Microsoft Office PowerPoint</Application>
  <PresentationFormat>Екран (4:3)</PresentationFormat>
  <Paragraphs>233</Paragraphs>
  <Slides>33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33</vt:i4>
      </vt:variant>
    </vt:vector>
  </HeadingPairs>
  <TitlesOfParts>
    <vt:vector size="36" baseType="lpstr">
      <vt:lpstr>Arial</vt:lpstr>
      <vt:lpstr>Calibri</vt:lpstr>
      <vt:lpstr>Тема Office</vt:lpstr>
      <vt:lpstr>Екологічний ризик від дії безпорогового забруднювача (канцерогену)</vt:lpstr>
      <vt:lpstr>Категорії серйозності небезпеки</vt:lpstr>
      <vt:lpstr>Категорії імовірності небезпеки</vt:lpstr>
      <vt:lpstr>Презентація PowerPoint</vt:lpstr>
      <vt:lpstr>Презентація PowerPoint</vt:lpstr>
      <vt:lpstr>Презентація PowerPoint</vt:lpstr>
      <vt:lpstr>Оцінка ризику</vt:lpstr>
      <vt:lpstr>Презентація PowerPoint</vt:lpstr>
      <vt:lpstr>Управління ризиком</vt:lpstr>
      <vt:lpstr>Інформація про ризик</vt:lpstr>
      <vt:lpstr>Презентація PowerPoint</vt:lpstr>
      <vt:lpstr>Класифікація та характеристика видів ризику</vt:lpstr>
      <vt:lpstr>Презентація PowerPoint</vt:lpstr>
      <vt:lpstr>Ризик впливу хімічної речовини на здоров»я людини визначається рівнянням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Класифікація рівнів ризику (прийнята для України)</vt:lpstr>
      <vt:lpstr>Презентація PowerPoint</vt:lpstr>
      <vt:lpstr>Презентація PowerPoint</vt:lpstr>
      <vt:lpstr>Класифікація рівнів ризику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Референтні концентрації при гострому та хронічному впливі забруднювачів, які знаходяться у повітрі  на території підприємства</vt:lpstr>
      <vt:lpstr>Презентація PowerPoint</vt:lpstr>
      <vt:lpstr>Презентація PowerPoint</vt:lpstr>
      <vt:lpstr>Презентація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Екологічний ризик від дії безперогового забруднювача (канцерогену)</dc:title>
  <dc:creator>EVM</dc:creator>
  <cp:lastModifiedBy>Олена Волошкіна</cp:lastModifiedBy>
  <cp:revision>65</cp:revision>
  <dcterms:created xsi:type="dcterms:W3CDTF">2016-05-11T08:16:15Z</dcterms:created>
  <dcterms:modified xsi:type="dcterms:W3CDTF">2019-01-31T10:16:49Z</dcterms:modified>
</cp:coreProperties>
</file>