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501" r:id="rId5"/>
    <p:sldId id="500" r:id="rId6"/>
    <p:sldId id="372" r:id="rId7"/>
    <p:sldId id="367" r:id="rId8"/>
    <p:sldId id="369" r:id="rId9"/>
    <p:sldId id="368" r:id="rId10"/>
    <p:sldId id="260" r:id="rId11"/>
    <p:sldId id="362" r:id="rId12"/>
    <p:sldId id="261" r:id="rId13"/>
    <p:sldId id="262" r:id="rId14"/>
    <p:sldId id="371" r:id="rId15"/>
    <p:sldId id="377" r:id="rId16"/>
    <p:sldId id="272" r:id="rId17"/>
    <p:sldId id="388" r:id="rId18"/>
    <p:sldId id="370" r:id="rId19"/>
    <p:sldId id="373" r:id="rId20"/>
    <p:sldId id="392" r:id="rId21"/>
    <p:sldId id="273" r:id="rId22"/>
    <p:sldId id="284" r:id="rId23"/>
    <p:sldId id="285" r:id="rId24"/>
    <p:sldId id="499" r:id="rId25"/>
    <p:sldId id="438" r:id="rId26"/>
    <p:sldId id="280" r:id="rId27"/>
    <p:sldId id="460"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064FB0-91A1-4A9B-BF25-D2757CE37EB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F767033-047B-4094-8A30-B7E0D7CED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03EAB44-E911-4671-B318-AF6F33DD253A}"/>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5" name="Нижний колонтитул 4">
            <a:extLst>
              <a:ext uri="{FF2B5EF4-FFF2-40B4-BE49-F238E27FC236}">
                <a16:creationId xmlns:a16="http://schemas.microsoft.com/office/drawing/2014/main" id="{8E6AD5D7-1331-447F-95C4-15EB27F7D40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3E986D1-7A9E-49CC-B1B6-7FB5346C5D28}"/>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86331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DC0F8C-905E-44A7-8F32-1221E7F5AEE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74F5C45-C5EB-41AD-9C45-405AED6BA9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FB31FE3-D6EE-4925-A1F0-B146E0122946}"/>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5" name="Нижний колонтитул 4">
            <a:extLst>
              <a:ext uri="{FF2B5EF4-FFF2-40B4-BE49-F238E27FC236}">
                <a16:creationId xmlns:a16="http://schemas.microsoft.com/office/drawing/2014/main" id="{FCB4AC4D-CAE9-49FA-9EDE-4D465953FCF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83EC8F8-1ECC-4FB4-8D04-83B09214DD1A}"/>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081758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F20AC97-6374-4587-AEC9-FAC395E5BBA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E1605DD6-A0E8-4C09-BFAC-A285C7528BA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E752EA1-16EC-42E0-AABA-C57380391229}"/>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5" name="Нижний колонтитул 4">
            <a:extLst>
              <a:ext uri="{FF2B5EF4-FFF2-40B4-BE49-F238E27FC236}">
                <a16:creationId xmlns:a16="http://schemas.microsoft.com/office/drawing/2014/main" id="{97C4DFD1-B359-4BA3-85D9-6A3940804C5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AE3D016-9AE6-4186-84B1-07AF76CEB266}"/>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3131820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1"/>
            <a:ext cx="10972800" cy="4525963"/>
          </a:xfrm>
        </p:spPr>
        <p:txBody>
          <a:bodyPr rtlCol="0">
            <a:normAutofit/>
          </a:bodyPr>
          <a:lstStyle/>
          <a:p>
            <a:pPr lvl="0"/>
            <a:endParaRPr lang="ru-RU" noProof="0"/>
          </a:p>
        </p:txBody>
      </p:sp>
      <p:sp>
        <p:nvSpPr>
          <p:cNvPr id="4" name="Rectangle 4">
            <a:extLst>
              <a:ext uri="{FF2B5EF4-FFF2-40B4-BE49-F238E27FC236}">
                <a16:creationId xmlns:a16="http://schemas.microsoft.com/office/drawing/2014/main" id="{F8A48210-FC26-ED5C-CC27-509E9181C334}"/>
              </a:ext>
            </a:extLst>
          </p:cNvPr>
          <p:cNvSpPr>
            <a:spLocks noGrp="1" noChangeArrowheads="1"/>
          </p:cNvSpPr>
          <p:nvPr>
            <p:ph type="dt" sz="half" idx="10"/>
          </p:nvPr>
        </p:nvSpPr>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CE45F024-F58C-54AB-FC78-0024B85D4FF6}"/>
              </a:ext>
            </a:extLst>
          </p:cNvPr>
          <p:cNvSpPr>
            <a:spLocks noGrp="1" noChangeArrowheads="1"/>
          </p:cNvSpPr>
          <p:nvPr>
            <p:ph type="ftr" sz="quarter" idx="11"/>
          </p:nvPr>
        </p:nvSpPr>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AACD958C-94A9-F611-0ADD-6DC273957868}"/>
              </a:ext>
            </a:extLst>
          </p:cNvPr>
          <p:cNvSpPr>
            <a:spLocks noGrp="1" noChangeArrowheads="1"/>
          </p:cNvSpPr>
          <p:nvPr>
            <p:ph type="sldNum" sz="quarter" idx="12"/>
          </p:nvPr>
        </p:nvSpPr>
        <p:spPr/>
        <p:txBody>
          <a:bodyPr/>
          <a:lstStyle>
            <a:lvl1pPr>
              <a:defRPr/>
            </a:lvl1pPr>
          </a:lstStyle>
          <a:p>
            <a:pPr>
              <a:defRPr/>
            </a:pPr>
            <a:fld id="{97B1C8B3-759F-4B1B-83AD-8D5889BD3784}" type="slidenum">
              <a:rPr lang="ru-RU" altLang="ru-RU"/>
              <a:pPr>
                <a:defRPr/>
              </a:pPr>
              <a:t>‹#›</a:t>
            </a:fld>
            <a:endParaRPr lang="ru-RU" altLang="ru-RU"/>
          </a:p>
        </p:txBody>
      </p:sp>
    </p:spTree>
    <p:extLst>
      <p:ext uri="{BB962C8B-B14F-4D97-AF65-F5344CB8AC3E}">
        <p14:creationId xmlns:p14="http://schemas.microsoft.com/office/powerpoint/2010/main" val="178962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2DD61E-6422-4734-9C31-9DA9E794D62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21E41B6-F63C-476D-9D6A-7D100C50D94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E64D95C-9CBD-4AAE-85BA-59909C9E53A4}"/>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5" name="Нижний колонтитул 4">
            <a:extLst>
              <a:ext uri="{FF2B5EF4-FFF2-40B4-BE49-F238E27FC236}">
                <a16:creationId xmlns:a16="http://schemas.microsoft.com/office/drawing/2014/main" id="{909F052E-1693-4D26-916A-78BB0D481B2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E8AE8F3-8858-4374-8590-FAEF4652B58A}"/>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384769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AD98AE-2B24-4076-BA4E-366B85E62FA7}"/>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E02A7E4-9880-4720-87C8-9B1F1F5554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06ADF22-7121-4481-A858-073AB15483D6}"/>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5" name="Нижний колонтитул 4">
            <a:extLst>
              <a:ext uri="{FF2B5EF4-FFF2-40B4-BE49-F238E27FC236}">
                <a16:creationId xmlns:a16="http://schemas.microsoft.com/office/drawing/2014/main" id="{0155A2FB-2429-4950-8AAB-68AD77D66BA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9F8EA68-0AA2-4F3D-8691-A31A93366032}"/>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2763996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D40311-B75B-4DF4-97DB-60C6A0B06CD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AE98F94-4E9E-44AE-B855-FDE8723CFB4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863A144-AF4D-4A72-A958-1FEF7CA861D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DD62481-EE50-4FBD-BA97-BE41649B6731}"/>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6" name="Нижний колонтитул 5">
            <a:extLst>
              <a:ext uri="{FF2B5EF4-FFF2-40B4-BE49-F238E27FC236}">
                <a16:creationId xmlns:a16="http://schemas.microsoft.com/office/drawing/2014/main" id="{9E73BA46-7C05-4E75-B16E-3596A0C89B1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27E03FF-794B-421C-9957-281C7078216D}"/>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3364037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67F6D0-14DB-4D72-92C2-50A3C264434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3C7515BD-2B64-4F62-9D1B-F14429928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E635285-1327-4E7B-97D1-3CA0AC457BC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EC7F3DB-F4ED-4BAF-BE02-07ACA3DB8F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5F81FB4-0060-4FE8-8273-2AA0136CB93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A960F64-8472-435E-83E3-A3B053EBD279}"/>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8" name="Нижний колонтитул 7">
            <a:extLst>
              <a:ext uri="{FF2B5EF4-FFF2-40B4-BE49-F238E27FC236}">
                <a16:creationId xmlns:a16="http://schemas.microsoft.com/office/drawing/2014/main" id="{B97CD016-55A0-4ADD-80AD-106552B68DF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7448DB5-76F0-46DD-BEE8-FAAA5790D2C8}"/>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433964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089ACB-57AB-4BEA-A876-F06FA231ABC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581AB2D-D688-4005-B249-995CA5497D8C}"/>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4" name="Нижний колонтитул 3">
            <a:extLst>
              <a:ext uri="{FF2B5EF4-FFF2-40B4-BE49-F238E27FC236}">
                <a16:creationId xmlns:a16="http://schemas.microsoft.com/office/drawing/2014/main" id="{681AA447-A58D-4FF9-9690-55479126D75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C130E02-4D90-4A45-8C68-1FFA1BD43774}"/>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28338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2932318-C27D-4A6C-82F4-B4662F72C064}"/>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3" name="Нижний колонтитул 2">
            <a:extLst>
              <a:ext uri="{FF2B5EF4-FFF2-40B4-BE49-F238E27FC236}">
                <a16:creationId xmlns:a16="http://schemas.microsoft.com/office/drawing/2014/main" id="{E67BECBD-1AF2-4B42-B7D0-EFEEC2365CA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F51A405-4BFC-4284-8075-638DF1B452DC}"/>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11691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3CC0F0-E26A-4E34-9C77-01BEC32AB39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8BE0309-6556-4C1F-90FB-01CAC23182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DF7DC14-D7A4-4C05-A6E9-D8E1866E4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E368A7F-3A64-4AD0-B1B3-EE464F0FBC54}"/>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6" name="Нижний колонтитул 5">
            <a:extLst>
              <a:ext uri="{FF2B5EF4-FFF2-40B4-BE49-F238E27FC236}">
                <a16:creationId xmlns:a16="http://schemas.microsoft.com/office/drawing/2014/main" id="{D5D91858-DEC3-4A1A-8C15-F943099D6D5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A75FC47-C236-4822-94CC-893BEDAEC43A}"/>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627652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00059B-DD3B-45E1-B2C7-6B1B1CCD738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112A0D2-5A62-485B-AF7D-FF554FC942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3B7B789-F425-48DB-A93F-A420577E9A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1CEE078-196C-4F42-9388-972CF1528875}"/>
              </a:ext>
            </a:extLst>
          </p:cNvPr>
          <p:cNvSpPr>
            <a:spLocks noGrp="1"/>
          </p:cNvSpPr>
          <p:nvPr>
            <p:ph type="dt" sz="half" idx="10"/>
          </p:nvPr>
        </p:nvSpPr>
        <p:spPr/>
        <p:txBody>
          <a:bodyPr/>
          <a:lstStyle/>
          <a:p>
            <a:fld id="{5383B2B0-A2A8-4562-8D46-6A4319131CAB}" type="datetimeFigureOut">
              <a:rPr lang="ru-RU" smtClean="0"/>
              <a:t>19.09.2025</a:t>
            </a:fld>
            <a:endParaRPr lang="ru-RU"/>
          </a:p>
        </p:txBody>
      </p:sp>
      <p:sp>
        <p:nvSpPr>
          <p:cNvPr id="6" name="Нижний колонтитул 5">
            <a:extLst>
              <a:ext uri="{FF2B5EF4-FFF2-40B4-BE49-F238E27FC236}">
                <a16:creationId xmlns:a16="http://schemas.microsoft.com/office/drawing/2014/main" id="{66A69380-3345-4E29-83BE-AC2E1709466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B04C587-8C2C-4DE5-B9E5-F99D1C667678}"/>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286365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74F071-E0F2-47FB-A45E-A606CCAE3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14FD5A0-EB36-4837-87FE-5DDEA452C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E5D03C6-5D52-4D4F-82F7-6591A370F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3B2B0-A2A8-4562-8D46-6A4319131CAB}" type="datetimeFigureOut">
              <a:rPr lang="ru-RU" smtClean="0"/>
              <a:t>19.09.2025</a:t>
            </a:fld>
            <a:endParaRPr lang="ru-RU"/>
          </a:p>
        </p:txBody>
      </p:sp>
      <p:sp>
        <p:nvSpPr>
          <p:cNvPr id="5" name="Нижний колонтитул 4">
            <a:extLst>
              <a:ext uri="{FF2B5EF4-FFF2-40B4-BE49-F238E27FC236}">
                <a16:creationId xmlns:a16="http://schemas.microsoft.com/office/drawing/2014/main" id="{34C5AD35-9BB0-4B0C-B52F-5D2B94E871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E0634BD-886A-4520-80EA-A7B0081F5C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7E65F-8F91-4D01-8A7A-10F8D604B1D6}" type="slidenum">
              <a:rPr lang="ru-RU" smtClean="0"/>
              <a:t>‹#›</a:t>
            </a:fld>
            <a:endParaRPr lang="ru-RU"/>
          </a:p>
        </p:txBody>
      </p:sp>
    </p:spTree>
    <p:extLst>
      <p:ext uri="{BB962C8B-B14F-4D97-AF65-F5344CB8AC3E}">
        <p14:creationId xmlns:p14="http://schemas.microsoft.com/office/powerpoint/2010/main" val="3403982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186FC-7BED-4500-A816-ECDAAE1D4AD1}"/>
              </a:ext>
            </a:extLst>
          </p:cNvPr>
          <p:cNvSpPr>
            <a:spLocks noGrp="1"/>
          </p:cNvSpPr>
          <p:nvPr>
            <p:ph type="ctrTitle"/>
          </p:nvPr>
        </p:nvSpPr>
        <p:spPr/>
        <p:txBody>
          <a:bodyPr>
            <a:normAutofit/>
          </a:bodyPr>
          <a:lstStyle/>
          <a:p>
            <a:r>
              <a:rPr lang="uk-UA" b="1" dirty="0"/>
              <a:t>МІСЬКЕ ТА РЕГІОНАЛЬНЕ УПРАВЛІННЯ</a:t>
            </a:r>
            <a:endParaRPr lang="ru-RU" b="1" dirty="0"/>
          </a:p>
        </p:txBody>
      </p:sp>
    </p:spTree>
    <p:extLst>
      <p:ext uri="{BB962C8B-B14F-4D97-AF65-F5344CB8AC3E}">
        <p14:creationId xmlns:p14="http://schemas.microsoft.com/office/powerpoint/2010/main" val="2641574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D68AEA-40D6-40BF-BAD6-E1C9E44FB465}"/>
              </a:ext>
            </a:extLst>
          </p:cNvPr>
          <p:cNvSpPr>
            <a:spLocks noGrp="1"/>
          </p:cNvSpPr>
          <p:nvPr>
            <p:ph type="title"/>
          </p:nvPr>
        </p:nvSpPr>
        <p:spPr>
          <a:xfrm>
            <a:off x="638175" y="1918253"/>
            <a:ext cx="10515600" cy="1696486"/>
          </a:xfrm>
        </p:spPr>
        <p:txBody>
          <a:bodyPr>
            <a:normAutofit/>
          </a:bodyPr>
          <a:lstStyle/>
          <a:p>
            <a:pPr algn="ctr"/>
            <a:r>
              <a:rPr lang="uk-UA" sz="3200" b="1" dirty="0">
                <a:latin typeface="+mn-lt"/>
              </a:rPr>
              <a:t>3. Понятійний апарат регіонального управління</a:t>
            </a:r>
            <a:endParaRPr lang="ru-RU" sz="3200" b="1" dirty="0">
              <a:latin typeface="+mn-lt"/>
            </a:endParaRPr>
          </a:p>
        </p:txBody>
      </p:sp>
    </p:spTree>
    <p:extLst>
      <p:ext uri="{BB962C8B-B14F-4D97-AF65-F5344CB8AC3E}">
        <p14:creationId xmlns:p14="http://schemas.microsoft.com/office/powerpoint/2010/main" val="220212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1CC2A088-4B14-4370-B110-590504597BF3}"/>
              </a:ext>
            </a:extLst>
          </p:cNvPr>
          <p:cNvGraphicFramePr>
            <a:graphicFrameLocks noGrp="1"/>
          </p:cNvGraphicFramePr>
          <p:nvPr>
            <p:ph idx="1"/>
            <p:extLst>
              <p:ext uri="{D42A27DB-BD31-4B8C-83A1-F6EECF244321}">
                <p14:modId xmlns:p14="http://schemas.microsoft.com/office/powerpoint/2010/main" val="178478065"/>
              </p:ext>
            </p:extLst>
          </p:nvPr>
        </p:nvGraphicFramePr>
        <p:xfrm>
          <a:off x="133350" y="411480"/>
          <a:ext cx="11963400" cy="6918960"/>
        </p:xfrm>
        <a:graphic>
          <a:graphicData uri="http://schemas.openxmlformats.org/drawingml/2006/table">
            <a:tbl>
              <a:tblPr firstRow="1" bandRow="1">
                <a:tableStyleId>{5C22544A-7EE6-4342-B048-85BDC9FD1C3A}</a:tableStyleId>
              </a:tblPr>
              <a:tblGrid>
                <a:gridCol w="4866033">
                  <a:extLst>
                    <a:ext uri="{9D8B030D-6E8A-4147-A177-3AD203B41FA5}">
                      <a16:colId xmlns:a16="http://schemas.microsoft.com/office/drawing/2014/main" val="3667940540"/>
                    </a:ext>
                  </a:extLst>
                </a:gridCol>
                <a:gridCol w="6889087">
                  <a:extLst>
                    <a:ext uri="{9D8B030D-6E8A-4147-A177-3AD203B41FA5}">
                      <a16:colId xmlns:a16="http://schemas.microsoft.com/office/drawing/2014/main" val="2847952641"/>
                    </a:ext>
                  </a:extLst>
                </a:gridCol>
                <a:gridCol w="208280">
                  <a:extLst>
                    <a:ext uri="{9D8B030D-6E8A-4147-A177-3AD203B41FA5}">
                      <a16:colId xmlns:a16="http://schemas.microsoft.com/office/drawing/2014/main" val="3020399860"/>
                    </a:ext>
                  </a:extLst>
                </a:gridCol>
              </a:tblGrid>
              <a:tr h="370840">
                <a:tc>
                  <a:txBody>
                    <a:bodyPr/>
                    <a:lstStyle/>
                    <a:p>
                      <a:pPr algn="ctr"/>
                      <a:r>
                        <a:rPr lang="uk-UA" sz="2400" dirty="0"/>
                        <a:t>Загальнонаукові </a:t>
                      </a:r>
                      <a:endParaRPr lang="ru-RU" sz="2400" dirty="0"/>
                    </a:p>
                  </a:txBody>
                  <a:tcPr/>
                </a:tc>
                <a:tc>
                  <a:txBody>
                    <a:bodyPr/>
                    <a:lstStyle/>
                    <a:p>
                      <a:pPr algn="ctr"/>
                      <a:r>
                        <a:rPr lang="uk-UA" sz="2400" dirty="0"/>
                        <a:t>Суміжних дисциплін</a:t>
                      </a:r>
                      <a:endParaRPr lang="ru-RU" sz="2400" dirty="0"/>
                    </a:p>
                  </a:txBody>
                  <a:tcPr/>
                </a:tc>
                <a:tc>
                  <a:txBody>
                    <a:bodyPr/>
                    <a:lstStyle/>
                    <a:p>
                      <a:pPr algn="ctr"/>
                      <a:endParaRPr lang="ru-RU" sz="2400" dirty="0"/>
                    </a:p>
                  </a:txBody>
                  <a:tcPr/>
                </a:tc>
                <a:extLst>
                  <a:ext uri="{0D108BD9-81ED-4DB2-BD59-A6C34878D82A}">
                    <a16:rowId xmlns:a16="http://schemas.microsoft.com/office/drawing/2014/main" val="4237302826"/>
                  </a:ext>
                </a:extLst>
              </a:tr>
              <a:tr h="370840">
                <a:tc>
                  <a:txBody>
                    <a:bodyPr/>
                    <a:lstStyle/>
                    <a:p>
                      <a:r>
                        <a:rPr lang="uk-UA" sz="2200" dirty="0"/>
                        <a:t>Система</a:t>
                      </a:r>
                    </a:p>
                    <a:p>
                      <a:r>
                        <a:rPr lang="uk-UA" sz="2200" dirty="0"/>
                        <a:t>Розвиток</a:t>
                      </a:r>
                    </a:p>
                    <a:p>
                      <a:r>
                        <a:rPr lang="uk-UA" sz="2200" dirty="0"/>
                        <a:t>Простір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sz="2200" dirty="0"/>
                        <a:t>Територія</a:t>
                      </a:r>
                    </a:p>
                    <a:p>
                      <a:r>
                        <a:rPr lang="uk-UA" sz="2200" dirty="0"/>
                        <a:t>Регіон</a:t>
                      </a:r>
                    </a:p>
                    <a:p>
                      <a:r>
                        <a:rPr lang="uk-UA" sz="2200" dirty="0"/>
                        <a:t>Управління</a:t>
                      </a:r>
                    </a:p>
                    <a:p>
                      <a:r>
                        <a:rPr lang="uk-UA" sz="2200" dirty="0"/>
                        <a:t>Економіка</a:t>
                      </a:r>
                    </a:p>
                    <a:p>
                      <a:r>
                        <a:rPr lang="uk-UA" sz="2200" dirty="0"/>
                        <a:t>Соціальний</a:t>
                      </a:r>
                    </a:p>
                    <a:p>
                      <a:r>
                        <a:rPr lang="uk-UA" sz="2200" dirty="0"/>
                        <a:t>Бюджет </a:t>
                      </a:r>
                    </a:p>
                    <a:p>
                      <a:r>
                        <a:rPr lang="uk-UA" sz="2200" dirty="0"/>
                        <a:t>Регіональне управління</a:t>
                      </a:r>
                    </a:p>
                    <a:p>
                      <a:r>
                        <a:rPr lang="uk-UA" sz="2200" dirty="0"/>
                        <a:t>Стратегія </a:t>
                      </a:r>
                    </a:p>
                    <a:p>
                      <a:r>
                        <a:rPr lang="uk-UA" sz="2200" dirty="0"/>
                        <a:t>Місцеве самоврядування</a:t>
                      </a:r>
                    </a:p>
                    <a:p>
                      <a:r>
                        <a:rPr lang="uk-UA" sz="2200" dirty="0"/>
                        <a:t>Регіональний розвиток</a:t>
                      </a:r>
                    </a:p>
                    <a:p>
                      <a:r>
                        <a:rPr lang="uk-UA" sz="2200" dirty="0"/>
                        <a:t>Регіоналізація</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2200" dirty="0"/>
                        <a:t>Новий регіоналізм</a:t>
                      </a:r>
                    </a:p>
                    <a:p>
                      <a:r>
                        <a:rPr lang="uk-UA" sz="2200" dirty="0"/>
                        <a:t>Програмно-цільовий підхід</a:t>
                      </a:r>
                    </a:p>
                    <a:p>
                      <a:r>
                        <a:rPr lang="uk-UA" sz="2200" dirty="0"/>
                        <a:t>Територіальний устрій</a:t>
                      </a:r>
                    </a:p>
                    <a:p>
                      <a:r>
                        <a:rPr lang="uk-UA" sz="2200" dirty="0"/>
                        <a:t>Адміністративно-територіальний устрій</a:t>
                      </a:r>
                    </a:p>
                    <a:p>
                      <a:r>
                        <a:rPr lang="uk-UA" sz="2200" dirty="0"/>
                        <a:t>Форма державного устрою</a:t>
                      </a:r>
                    </a:p>
                    <a:p>
                      <a:r>
                        <a:rPr lang="uk-UA" sz="2200" dirty="0"/>
                        <a:t>Унітарна держава</a:t>
                      </a:r>
                    </a:p>
                    <a:p>
                      <a:r>
                        <a:rPr lang="uk-UA" sz="2200" dirty="0"/>
                        <a:t>Федерація</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2200" dirty="0"/>
                        <a:t>Сепаратизм </a:t>
                      </a:r>
                    </a:p>
                  </a:txBody>
                  <a:tcPr/>
                </a:tc>
                <a:tc>
                  <a:txBody>
                    <a:bodyPr/>
                    <a:lstStyle/>
                    <a:p>
                      <a:endParaRPr lang="uk-UA" sz="2400" dirty="0"/>
                    </a:p>
                    <a:p>
                      <a:endParaRPr lang="ru-RU" sz="2400" dirty="0"/>
                    </a:p>
                  </a:txBody>
                  <a:tcPr/>
                </a:tc>
                <a:extLst>
                  <a:ext uri="{0D108BD9-81ED-4DB2-BD59-A6C34878D82A}">
                    <a16:rowId xmlns:a16="http://schemas.microsoft.com/office/drawing/2014/main" val="718066057"/>
                  </a:ext>
                </a:extLst>
              </a:tr>
            </a:tbl>
          </a:graphicData>
        </a:graphic>
      </p:graphicFrame>
    </p:spTree>
    <p:extLst>
      <p:ext uri="{BB962C8B-B14F-4D97-AF65-F5344CB8AC3E}">
        <p14:creationId xmlns:p14="http://schemas.microsoft.com/office/powerpoint/2010/main" val="965757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C0094E-A483-4A16-9F70-D508987DAB67}"/>
              </a:ext>
            </a:extLst>
          </p:cNvPr>
          <p:cNvSpPr>
            <a:spLocks noGrp="1"/>
          </p:cNvSpPr>
          <p:nvPr>
            <p:ph type="title"/>
          </p:nvPr>
        </p:nvSpPr>
        <p:spPr>
          <a:xfrm>
            <a:off x="838200" y="365125"/>
            <a:ext cx="10515600" cy="663575"/>
          </a:xfrm>
        </p:spPr>
        <p:txBody>
          <a:bodyPr>
            <a:normAutofit/>
          </a:bodyPr>
          <a:lstStyle/>
          <a:p>
            <a:pPr algn="ctr"/>
            <a:r>
              <a:rPr lang="uk-UA" sz="2800" b="1" dirty="0">
                <a:latin typeface="+mn-lt"/>
              </a:rPr>
              <a:t>Поняття регіону</a:t>
            </a:r>
            <a:endParaRPr lang="ru-RU" sz="2800" b="1" dirty="0">
              <a:latin typeface="+mn-lt"/>
            </a:endParaRPr>
          </a:p>
        </p:txBody>
      </p:sp>
      <p:sp>
        <p:nvSpPr>
          <p:cNvPr id="3" name="Объект 2">
            <a:extLst>
              <a:ext uri="{FF2B5EF4-FFF2-40B4-BE49-F238E27FC236}">
                <a16:creationId xmlns:a16="http://schemas.microsoft.com/office/drawing/2014/main" id="{1C04EBEF-9289-40E8-85E1-C9B29B1047E6}"/>
              </a:ext>
            </a:extLst>
          </p:cNvPr>
          <p:cNvSpPr>
            <a:spLocks noGrp="1"/>
          </p:cNvSpPr>
          <p:nvPr>
            <p:ph idx="1"/>
          </p:nvPr>
        </p:nvSpPr>
        <p:spPr>
          <a:xfrm>
            <a:off x="133350" y="1181100"/>
            <a:ext cx="11944350" cy="5524500"/>
          </a:xfrm>
        </p:spPr>
        <p:txBody>
          <a:bodyPr>
            <a:noAutofit/>
          </a:bodyPr>
          <a:lstStyle/>
          <a:p>
            <a:pPr marL="0" indent="0">
              <a:lnSpc>
                <a:spcPct val="100000"/>
              </a:lnSpc>
              <a:spcBef>
                <a:spcPts val="600"/>
              </a:spcBef>
              <a:buNone/>
            </a:pPr>
            <a:r>
              <a:rPr lang="ru-RU" sz="2400" i="1" dirty="0"/>
              <a:t>…</a:t>
            </a:r>
            <a:r>
              <a:rPr lang="ru-RU" sz="2400" i="1" dirty="0" err="1"/>
              <a:t>Регіон</a:t>
            </a:r>
            <a:r>
              <a:rPr lang="ru-RU" sz="2400" i="1" dirty="0"/>
              <a:t> не є </a:t>
            </a:r>
            <a:r>
              <a:rPr lang="ru-RU" sz="2400" i="1" dirty="0" err="1"/>
              <a:t>об'єктом</a:t>
            </a:r>
            <a:r>
              <a:rPr lang="ru-RU" sz="2400" i="1" dirty="0"/>
              <a:t> </a:t>
            </a:r>
            <a:r>
              <a:rPr lang="ru-RU" sz="2400" i="1" dirty="0" err="1"/>
              <a:t>ані</a:t>
            </a:r>
            <a:r>
              <a:rPr lang="ru-RU" sz="2400" i="1" dirty="0"/>
              <a:t> </a:t>
            </a:r>
            <a:r>
              <a:rPr lang="ru-RU" sz="2400" i="1" dirty="0" err="1"/>
              <a:t>незалежно</a:t>
            </a:r>
            <a:r>
              <a:rPr lang="ru-RU" sz="2400" i="1" dirty="0"/>
              <a:t> (</a:t>
            </a:r>
            <a:r>
              <a:rPr lang="ru-RU" sz="2400" i="1" dirty="0" err="1"/>
              <a:t>від</a:t>
            </a:r>
            <a:r>
              <a:rPr lang="ru-RU" sz="2400" i="1" dirty="0"/>
              <a:t> </a:t>
            </a:r>
            <a:r>
              <a:rPr lang="ru-RU" sz="2400" i="1" dirty="0" err="1"/>
              <a:t>людської</a:t>
            </a:r>
            <a:r>
              <a:rPr lang="ru-RU" sz="2400" i="1" dirty="0"/>
              <a:t> </a:t>
            </a:r>
            <a:r>
              <a:rPr lang="ru-RU" sz="2400" i="1" dirty="0" err="1"/>
              <a:t>свідомості</a:t>
            </a:r>
            <a:r>
              <a:rPr lang="ru-RU" sz="2400" i="1" dirty="0"/>
              <a:t> – П.Є.) </a:t>
            </a:r>
            <a:r>
              <a:rPr lang="ru-RU" sz="2400" i="1" dirty="0" err="1"/>
              <a:t>існуючим</a:t>
            </a:r>
            <a:r>
              <a:rPr lang="ru-RU" sz="2400" i="1" dirty="0"/>
              <a:t>, </a:t>
            </a:r>
            <a:r>
              <a:rPr lang="ru-RU" sz="2400" i="1" dirty="0" err="1"/>
              <a:t>ані</a:t>
            </a:r>
            <a:r>
              <a:rPr lang="ru-RU" sz="2400" i="1" dirty="0"/>
              <a:t> </a:t>
            </a:r>
            <a:r>
              <a:rPr lang="ru-RU" sz="2400" i="1" dirty="0" err="1"/>
              <a:t>даним</a:t>
            </a:r>
            <a:r>
              <a:rPr lang="ru-RU" sz="2400" i="1" dirty="0"/>
              <a:t> </a:t>
            </a:r>
            <a:r>
              <a:rPr lang="ru-RU" sz="2400" i="1" dirty="0" err="1"/>
              <a:t>від</a:t>
            </a:r>
            <a:r>
              <a:rPr lang="ru-RU" sz="2400" i="1" dirty="0"/>
              <a:t> </a:t>
            </a:r>
            <a:r>
              <a:rPr lang="ru-RU" sz="2400" i="1" dirty="0" err="1"/>
              <a:t>природи</a:t>
            </a:r>
            <a:r>
              <a:rPr lang="ru-RU" sz="2400" i="1" dirty="0"/>
              <a:t>. </a:t>
            </a:r>
            <a:r>
              <a:rPr lang="ru-RU" sz="2400" i="1" dirty="0" err="1"/>
              <a:t>Це</a:t>
            </a:r>
            <a:r>
              <a:rPr lang="ru-RU" sz="2400" i="1" dirty="0"/>
              <a:t> </a:t>
            </a:r>
            <a:r>
              <a:rPr lang="ru-RU" sz="2400" i="1" dirty="0" err="1"/>
              <a:t>інтелектуальна</a:t>
            </a:r>
            <a:r>
              <a:rPr lang="ru-RU" sz="2400" i="1" dirty="0"/>
              <a:t> </a:t>
            </a:r>
            <a:r>
              <a:rPr lang="ru-RU" sz="2400" i="1" dirty="0" err="1"/>
              <a:t>концепція</a:t>
            </a:r>
            <a:r>
              <a:rPr lang="ru-RU" sz="2400" i="1" dirty="0"/>
              <a:t>, створена </a:t>
            </a:r>
            <a:r>
              <a:rPr lang="ru-RU" sz="2400" i="1" dirty="0" err="1"/>
              <a:t>мисленням</a:t>
            </a:r>
            <a:r>
              <a:rPr lang="ru-RU" sz="2400" i="1" dirty="0"/>
              <a:t>, яка </a:t>
            </a:r>
            <a:r>
              <a:rPr lang="ru-RU" sz="2400" i="1" dirty="0" err="1"/>
              <a:t>використовує</a:t>
            </a:r>
            <a:r>
              <a:rPr lang="ru-RU" sz="2400" i="1" dirty="0"/>
              <a:t> </a:t>
            </a:r>
            <a:r>
              <a:rPr lang="ru-RU" sz="2400" i="1" dirty="0" err="1"/>
              <a:t>певні</a:t>
            </a:r>
            <a:r>
              <a:rPr lang="ru-RU" sz="2400" i="1" dirty="0"/>
              <a:t> </a:t>
            </a:r>
            <a:r>
              <a:rPr lang="ru-RU" sz="2400" i="1" dirty="0" err="1"/>
              <a:t>ознаки</a:t>
            </a:r>
            <a:r>
              <a:rPr lang="ru-RU" sz="2400" i="1" dirty="0"/>
              <a:t>, </a:t>
            </a:r>
            <a:r>
              <a:rPr lang="ru-RU" sz="2400" i="1" dirty="0" err="1"/>
              <a:t>характерні</a:t>
            </a:r>
            <a:r>
              <a:rPr lang="ru-RU" sz="2400" i="1" dirty="0"/>
              <a:t> для </a:t>
            </a:r>
            <a:r>
              <a:rPr lang="ru-RU" sz="2400" i="1" dirty="0" err="1"/>
              <a:t>даної</a:t>
            </a:r>
            <a:r>
              <a:rPr lang="ru-RU" sz="2400" i="1" dirty="0"/>
              <a:t> </a:t>
            </a:r>
            <a:r>
              <a:rPr lang="ru-RU" sz="2400" i="1" dirty="0" err="1"/>
              <a:t>території</a:t>
            </a:r>
            <a:r>
              <a:rPr lang="ru-RU" sz="2400" i="1" dirty="0"/>
              <a:t>, і </a:t>
            </a:r>
            <a:r>
              <a:rPr lang="ru-RU" sz="2400" i="1" dirty="0" err="1"/>
              <a:t>відкидаються</a:t>
            </a:r>
            <a:r>
              <a:rPr lang="ru-RU" sz="2400" i="1" dirty="0"/>
              <a:t> </a:t>
            </a:r>
            <a:r>
              <a:rPr lang="ru-RU" sz="2400" i="1" dirty="0" err="1"/>
              <a:t>всі</a:t>
            </a:r>
            <a:r>
              <a:rPr lang="ru-RU" sz="2400" i="1" dirty="0"/>
              <a:t> </a:t>
            </a:r>
            <a:r>
              <a:rPr lang="ru-RU" sz="2400" i="1" dirty="0" err="1"/>
              <a:t>ті</a:t>
            </a:r>
            <a:r>
              <a:rPr lang="ru-RU" sz="2400" i="1" dirty="0"/>
              <a:t> </a:t>
            </a:r>
            <a:r>
              <a:rPr lang="ru-RU" sz="2400" i="1" dirty="0" err="1"/>
              <a:t>ознаки</a:t>
            </a:r>
            <a:r>
              <a:rPr lang="ru-RU" sz="2400" i="1" dirty="0"/>
              <a:t>, </a:t>
            </a:r>
            <a:r>
              <a:rPr lang="ru-RU" sz="2400" i="1" dirty="0" err="1"/>
              <a:t>які</a:t>
            </a:r>
            <a:r>
              <a:rPr lang="ru-RU" sz="2400" i="1" dirty="0"/>
              <a:t> </a:t>
            </a:r>
            <a:r>
              <a:rPr lang="ru-RU" sz="2400" i="1" dirty="0" err="1"/>
              <a:t>розглядаються</a:t>
            </a:r>
            <a:r>
              <a:rPr lang="ru-RU" sz="2400" i="1" dirty="0"/>
              <a:t> як </a:t>
            </a:r>
            <a:r>
              <a:rPr lang="ru-RU" sz="2400" i="1" dirty="0" err="1"/>
              <a:t>що</a:t>
            </a:r>
            <a:r>
              <a:rPr lang="ru-RU" sz="2400" i="1" dirty="0"/>
              <a:t> не </a:t>
            </a:r>
            <a:r>
              <a:rPr lang="ru-RU" sz="2400" i="1" dirty="0" err="1"/>
              <a:t>мають</a:t>
            </a:r>
            <a:r>
              <a:rPr lang="ru-RU" sz="2400" i="1" dirty="0"/>
              <a:t> </a:t>
            </a:r>
            <a:r>
              <a:rPr lang="ru-RU" sz="2400" i="1" dirty="0" err="1"/>
              <a:t>відношення</a:t>
            </a:r>
            <a:r>
              <a:rPr lang="ru-RU" sz="2400" i="1" dirty="0"/>
              <a:t> до </a:t>
            </a:r>
            <a:r>
              <a:rPr lang="ru-RU" sz="2400" i="1" dirty="0" err="1"/>
              <a:t>аналізованого</a:t>
            </a:r>
            <a:r>
              <a:rPr lang="ru-RU" sz="2400" i="1" dirty="0"/>
              <a:t> </a:t>
            </a:r>
            <a:r>
              <a:rPr lang="ru-RU" sz="2400" i="1" dirty="0" err="1"/>
              <a:t>питання</a:t>
            </a:r>
            <a:r>
              <a:rPr lang="ru-RU" sz="2400" i="1" dirty="0"/>
              <a:t>.</a:t>
            </a:r>
          </a:p>
          <a:p>
            <a:pPr marL="0" indent="0" algn="r">
              <a:lnSpc>
                <a:spcPct val="100000"/>
              </a:lnSpc>
              <a:spcBef>
                <a:spcPts val="600"/>
              </a:spcBef>
              <a:buNone/>
            </a:pPr>
            <a:r>
              <a:rPr lang="ru-RU" sz="2400" i="1" dirty="0" err="1">
                <a:solidFill>
                  <a:srgbClr val="333333"/>
                </a:solidFill>
                <a:effectLst/>
                <a:ea typeface="Calibri" panose="020F0502020204030204" pitchFamily="34" charset="0"/>
                <a:cs typeface="Times New Roman" panose="02020603050405020304" pitchFamily="18" charset="0"/>
              </a:rPr>
              <a:t>Д.А.Сапожніков</a:t>
            </a:r>
            <a:endParaRPr lang="uk-UA" sz="2400" i="1" dirty="0">
              <a:solidFill>
                <a:srgbClr val="333333"/>
              </a:solidFill>
              <a:effectLst/>
              <a:ea typeface="Calibri" panose="020F0502020204030204" pitchFamily="34" charset="0"/>
              <a:cs typeface="Times New Roman" panose="02020603050405020304" pitchFamily="18" charset="0"/>
            </a:endParaRPr>
          </a:p>
          <a:p>
            <a:pPr marL="0" indent="0">
              <a:lnSpc>
                <a:spcPct val="100000"/>
              </a:lnSpc>
              <a:spcBef>
                <a:spcPts val="600"/>
              </a:spcBef>
              <a:buNone/>
            </a:pPr>
            <a:endParaRPr lang="ru-RU" sz="1600" b="0" i="0" dirty="0">
              <a:effectLst/>
              <a:latin typeface="Roboto" panose="02000000000000000000" pitchFamily="2" charset="0"/>
            </a:endParaRPr>
          </a:p>
          <a:p>
            <a:pPr marL="0" indent="0">
              <a:lnSpc>
                <a:spcPct val="100000"/>
              </a:lnSpc>
              <a:spcBef>
                <a:spcPts val="600"/>
              </a:spcBef>
              <a:buNone/>
            </a:pPr>
            <a:r>
              <a:rPr lang="ru-RU" sz="2400" b="0" i="1" dirty="0" err="1">
                <a:effectLst/>
              </a:rPr>
              <a:t>Регіон</a:t>
            </a:r>
            <a:r>
              <a:rPr lang="ru-RU" sz="2400" b="0" i="1" dirty="0">
                <a:effectLst/>
              </a:rPr>
              <a:t> – </a:t>
            </a:r>
            <a:r>
              <a:rPr lang="ru-RU" sz="2400" b="0" i="1" dirty="0" err="1">
                <a:effectLst/>
              </a:rPr>
              <a:t>це</a:t>
            </a:r>
            <a:r>
              <a:rPr lang="ru-RU" sz="2400" b="0" i="1" dirty="0">
                <a:effectLst/>
              </a:rPr>
              <a:t> </a:t>
            </a:r>
            <a:r>
              <a:rPr lang="ru-RU" sz="2400" b="0" i="1" dirty="0" err="1">
                <a:effectLst/>
              </a:rPr>
              <a:t>певний</a:t>
            </a:r>
            <a:r>
              <a:rPr lang="ru-RU" sz="2400" b="0" i="1" dirty="0">
                <a:effectLst/>
              </a:rPr>
              <a:t> комплекс </a:t>
            </a:r>
            <a:r>
              <a:rPr lang="ru-RU" sz="2400" b="0" i="1" dirty="0" err="1">
                <a:effectLst/>
              </a:rPr>
              <a:t>явищ</a:t>
            </a:r>
            <a:r>
              <a:rPr lang="ru-RU" sz="2400" b="0" i="1" dirty="0">
                <a:effectLst/>
              </a:rPr>
              <a:t> (</a:t>
            </a:r>
            <a:r>
              <a:rPr lang="ru-RU" sz="2400" b="0" i="1" dirty="0" err="1">
                <a:effectLst/>
              </a:rPr>
              <a:t>елементів</a:t>
            </a:r>
            <a:r>
              <a:rPr lang="ru-RU" sz="2400" b="0" i="1" dirty="0">
                <a:effectLst/>
              </a:rPr>
              <a:t>), </a:t>
            </a:r>
            <a:r>
              <a:rPr lang="ru-RU" sz="2400" b="0" i="1" dirty="0" err="1">
                <a:effectLst/>
              </a:rPr>
              <a:t>який</a:t>
            </a:r>
            <a:r>
              <a:rPr lang="ru-RU" sz="2400" b="0" i="1" dirty="0">
                <a:effectLst/>
              </a:rPr>
              <a:t> </a:t>
            </a:r>
            <a:r>
              <a:rPr lang="ru-RU" sz="2400" b="0" i="1" dirty="0" err="1">
                <a:effectLst/>
              </a:rPr>
              <a:t>характеризується</a:t>
            </a:r>
            <a:r>
              <a:rPr lang="ru-RU" sz="2400" b="0" i="1" dirty="0">
                <a:effectLst/>
              </a:rPr>
              <a:t> </a:t>
            </a:r>
            <a:r>
              <a:rPr lang="ru-RU" sz="2400" b="0" i="1" dirty="0" err="1">
                <a:effectLst/>
              </a:rPr>
              <a:t>умовною</a:t>
            </a:r>
            <a:r>
              <a:rPr lang="ru-RU" sz="2400" b="0" i="1" dirty="0">
                <a:effectLst/>
              </a:rPr>
              <a:t> </a:t>
            </a:r>
            <a:r>
              <a:rPr lang="ru-RU" sz="2400" b="0" i="1" dirty="0" err="1">
                <a:effectLst/>
              </a:rPr>
              <a:t>єдністю</a:t>
            </a:r>
            <a:r>
              <a:rPr lang="ru-RU" sz="2400" b="0" i="1" dirty="0">
                <a:effectLst/>
              </a:rPr>
              <a:t> і </a:t>
            </a:r>
            <a:r>
              <a:rPr lang="ru-RU" sz="2400" b="0" i="1" dirty="0" err="1">
                <a:effectLst/>
              </a:rPr>
              <a:t>цілісністю</a:t>
            </a:r>
            <a:r>
              <a:rPr lang="ru-RU" sz="2400" b="0" i="1" dirty="0">
                <a:effectLst/>
              </a:rPr>
              <a:t>. </a:t>
            </a:r>
            <a:r>
              <a:rPr lang="ru-RU" sz="2400" b="0" i="1" dirty="0" err="1">
                <a:effectLst/>
              </a:rPr>
              <a:t>Регіон</a:t>
            </a:r>
            <a:r>
              <a:rPr lang="ru-RU" sz="2400" b="0" i="1" dirty="0">
                <a:effectLst/>
              </a:rPr>
              <a:t> – </a:t>
            </a:r>
            <a:r>
              <a:rPr lang="ru-RU" sz="2400" b="0" i="1" dirty="0" err="1">
                <a:effectLst/>
              </a:rPr>
              <a:t>це</a:t>
            </a:r>
            <a:r>
              <a:rPr lang="ru-RU" sz="2400" b="0" i="1" dirty="0">
                <a:effectLst/>
              </a:rPr>
              <a:t> </a:t>
            </a:r>
            <a:r>
              <a:rPr lang="ru-RU" sz="2400" b="0" i="1" dirty="0" err="1">
                <a:effectLst/>
              </a:rPr>
              <a:t>ні</a:t>
            </a:r>
            <a:r>
              <a:rPr lang="ru-RU" sz="2400" b="0" i="1" dirty="0">
                <a:effectLst/>
              </a:rPr>
              <a:t> в </a:t>
            </a:r>
            <a:r>
              <a:rPr lang="ru-RU" sz="2400" b="0" i="1" dirty="0" err="1">
                <a:effectLst/>
              </a:rPr>
              <a:t>якому</a:t>
            </a:r>
            <a:r>
              <a:rPr lang="ru-RU" sz="2400" b="0" i="1" dirty="0">
                <a:effectLst/>
              </a:rPr>
              <a:t> </a:t>
            </a:r>
            <a:r>
              <a:rPr lang="ru-RU" sz="2400" b="0" i="1" dirty="0" err="1">
                <a:effectLst/>
              </a:rPr>
              <a:t>разі</a:t>
            </a:r>
            <a:r>
              <a:rPr lang="ru-RU" sz="2400" b="0" i="1" dirty="0">
                <a:effectLst/>
              </a:rPr>
              <a:t> не "</a:t>
            </a:r>
            <a:r>
              <a:rPr lang="ru-RU" sz="2400" b="0" i="1" dirty="0" err="1">
                <a:effectLst/>
              </a:rPr>
              <a:t>порожній</a:t>
            </a:r>
            <a:r>
              <a:rPr lang="ru-RU" sz="2400" b="0" i="1" dirty="0">
                <a:effectLst/>
              </a:rPr>
              <a:t>" </a:t>
            </a:r>
            <a:r>
              <a:rPr lang="ru-RU" sz="2400" b="0" i="1" dirty="0" err="1">
                <a:effectLst/>
              </a:rPr>
              <a:t>майданчик</a:t>
            </a:r>
            <a:r>
              <a:rPr lang="ru-RU" sz="2400" b="0" i="1" dirty="0">
                <a:effectLst/>
              </a:rPr>
              <a:t>, </a:t>
            </a:r>
            <a:r>
              <a:rPr lang="ru-RU" sz="2400" b="0" i="1" dirty="0" err="1">
                <a:effectLst/>
              </a:rPr>
              <a:t>окреслений</a:t>
            </a:r>
            <a:r>
              <a:rPr lang="ru-RU" sz="2400" b="0" i="1" dirty="0">
                <a:effectLst/>
              </a:rPr>
              <a:t> </a:t>
            </a:r>
            <a:r>
              <a:rPr lang="ru-RU" sz="2400" b="0" i="1" dirty="0" err="1">
                <a:effectLst/>
              </a:rPr>
              <a:t>якимсь</a:t>
            </a:r>
            <a:r>
              <a:rPr lang="ru-RU" sz="2400" b="0" i="1" dirty="0">
                <a:effectLst/>
              </a:rPr>
              <a:t> кордоном.</a:t>
            </a:r>
          </a:p>
          <a:p>
            <a:pPr marL="0" indent="0" algn="r">
              <a:lnSpc>
                <a:spcPct val="100000"/>
              </a:lnSpc>
              <a:spcBef>
                <a:spcPts val="600"/>
              </a:spcBef>
              <a:buNone/>
            </a:pPr>
            <a:r>
              <a:rPr lang="ru-RU" sz="2400" i="1" dirty="0" err="1">
                <a:solidFill>
                  <a:srgbClr val="333333"/>
                </a:solidFill>
                <a:ea typeface="Calibri" panose="020F0502020204030204" pitchFamily="34" charset="0"/>
                <a:cs typeface="Times New Roman" panose="02020603050405020304" pitchFamily="18" charset="0"/>
              </a:rPr>
              <a:t>Р.Туровський</a:t>
            </a:r>
            <a:endParaRPr lang="uk-UA" sz="2400" i="1" dirty="0">
              <a:solidFill>
                <a:srgbClr val="333333"/>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506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369F10-453E-4EC1-ABCB-092EEDD2C000}"/>
              </a:ext>
            </a:extLst>
          </p:cNvPr>
          <p:cNvSpPr>
            <a:spLocks noGrp="1"/>
          </p:cNvSpPr>
          <p:nvPr>
            <p:ph idx="1"/>
          </p:nvPr>
        </p:nvSpPr>
        <p:spPr>
          <a:xfrm>
            <a:off x="466725" y="476250"/>
            <a:ext cx="10887075" cy="6381750"/>
          </a:xfrm>
        </p:spPr>
        <p:txBody>
          <a:bodyPr>
            <a:normAutofit/>
          </a:bodyPr>
          <a:lstStyle/>
          <a:p>
            <a:pPr marL="0" indent="0" algn="ctr">
              <a:lnSpc>
                <a:spcPct val="107000"/>
              </a:lnSpc>
              <a:spcAft>
                <a:spcPts val="800"/>
              </a:spcAft>
              <a:buNone/>
            </a:pPr>
            <a:r>
              <a:rPr lang="uk-UA" sz="2400" b="1" dirty="0">
                <a:effectLst/>
                <a:ea typeface="Times New Roman" panose="02020603050405020304" pitchFamily="18" charset="0"/>
                <a:cs typeface="Times New Roman" panose="02020603050405020304" pitchFamily="18" charset="0"/>
              </a:rPr>
              <a:t>Хартія регіоналізації ЄС </a:t>
            </a:r>
            <a:r>
              <a:rPr lang="uk-UA" sz="2400" dirty="0">
                <a:effectLst/>
                <a:ea typeface="Times New Roman" panose="02020603050405020304" pitchFamily="18" charset="0"/>
                <a:cs typeface="Times New Roman" panose="02020603050405020304" pitchFamily="18" charset="0"/>
              </a:rPr>
              <a:t>(1988). </a:t>
            </a:r>
            <a:r>
              <a:rPr lang="uk-UA" sz="2400" b="1" u="sng" dirty="0">
                <a:effectLst/>
                <a:ea typeface="Times New Roman" panose="02020603050405020304" pitchFamily="18" charset="0"/>
                <a:cs typeface="Times New Roman" panose="02020603050405020304" pitchFamily="18" charset="0"/>
              </a:rPr>
              <a:t>РЕГІОН – територія, який з географічної точки зору створює політичну цілісність, або комплекс територій, який є закритою структурою і населення якого визначається певними спільними рисами та виявляє бажання й надалі зберігати існуючу цілісність. </a:t>
            </a:r>
            <a:r>
              <a:rPr lang="uk-UA" sz="2400" dirty="0">
                <a:effectLst/>
                <a:ea typeface="Times New Roman" panose="02020603050405020304" pitchFamily="18" charset="0"/>
                <a:cs typeface="Times New Roman" panose="02020603050405020304" pitchFamily="18" charset="0"/>
              </a:rPr>
              <a:t>Ознаки: комплексність, цілісність, спеціалізація, керованість, тобто органи управління.</a:t>
            </a:r>
          </a:p>
          <a:p>
            <a:pPr marL="0" indent="0" algn="ctr">
              <a:lnSpc>
                <a:spcPct val="107000"/>
              </a:lnSpc>
              <a:spcAft>
                <a:spcPts val="800"/>
              </a:spcAft>
              <a:buNone/>
            </a:pPr>
            <a:r>
              <a:rPr lang="ru-RU" sz="2400" dirty="0"/>
              <a:t>За </a:t>
            </a:r>
            <a:r>
              <a:rPr lang="ru-RU" sz="2400" dirty="0" err="1"/>
              <a:t>визначенням</a:t>
            </a:r>
            <a:r>
              <a:rPr lang="ru-RU" sz="2400" dirty="0"/>
              <a:t> </a:t>
            </a:r>
            <a:r>
              <a:rPr lang="ru-RU" sz="2400" b="1" dirty="0" err="1"/>
              <a:t>Конференції</a:t>
            </a:r>
            <a:r>
              <a:rPr lang="ru-RU" sz="2400" b="1" dirty="0"/>
              <a:t> </a:t>
            </a:r>
            <a:r>
              <a:rPr lang="ru-RU" sz="2400" b="1" dirty="0" err="1"/>
              <a:t>регіонів</a:t>
            </a:r>
            <a:r>
              <a:rPr lang="ru-RU" sz="2400" b="1" dirty="0"/>
              <a:t> </a:t>
            </a:r>
            <a:r>
              <a:rPr lang="ru-RU" sz="2400" b="1" dirty="0" err="1"/>
              <a:t>Європи</a:t>
            </a:r>
            <a:r>
              <a:rPr lang="ru-RU" sz="2400" dirty="0"/>
              <a:t>, </a:t>
            </a:r>
            <a:r>
              <a:rPr lang="ru-RU" sz="2400" dirty="0" err="1"/>
              <a:t>регіоном</a:t>
            </a:r>
            <a:r>
              <a:rPr lang="ru-RU" sz="2400" dirty="0"/>
              <a:t> </a:t>
            </a:r>
            <a:r>
              <a:rPr lang="ru-RU" sz="2400" dirty="0" err="1"/>
              <a:t>вважається</a:t>
            </a:r>
            <a:r>
              <a:rPr lang="ru-RU" sz="2400" dirty="0"/>
              <a:t> </a:t>
            </a:r>
            <a:r>
              <a:rPr lang="ru-RU" sz="2400" dirty="0" err="1"/>
              <a:t>територіальна</a:t>
            </a:r>
            <a:r>
              <a:rPr lang="ru-RU" sz="2400" dirty="0"/>
              <a:t> </a:t>
            </a:r>
            <a:r>
              <a:rPr lang="ru-RU" sz="2400" dirty="0" err="1"/>
              <a:t>одиниця</a:t>
            </a:r>
            <a:r>
              <a:rPr lang="ru-RU" sz="2400" dirty="0"/>
              <a:t>, </a:t>
            </a:r>
            <a:r>
              <a:rPr lang="ru-RU" sz="2400" dirty="0" err="1"/>
              <a:t>безпосередньо</a:t>
            </a:r>
            <a:r>
              <a:rPr lang="ru-RU" sz="2400" dirty="0"/>
              <a:t> </a:t>
            </a:r>
            <a:r>
              <a:rPr lang="ru-RU" sz="2400" dirty="0" err="1"/>
              <a:t>підпорядкована</a:t>
            </a:r>
            <a:r>
              <a:rPr lang="ru-RU" sz="2400" dirty="0"/>
              <a:t> центральному </a:t>
            </a:r>
            <a:r>
              <a:rPr lang="ru-RU" sz="2400" dirty="0" err="1"/>
              <a:t>рівню</a:t>
            </a:r>
            <a:r>
              <a:rPr lang="ru-RU" sz="2400" dirty="0"/>
              <a:t> </a:t>
            </a:r>
            <a:r>
              <a:rPr lang="ru-RU" sz="2400" dirty="0" err="1"/>
              <a:t>влади</a:t>
            </a:r>
            <a:r>
              <a:rPr lang="ru-RU" sz="2400" dirty="0"/>
              <a:t> </a:t>
            </a:r>
            <a:r>
              <a:rPr lang="ru-RU" sz="2400" dirty="0" err="1"/>
              <a:t>країни</a:t>
            </a:r>
            <a:r>
              <a:rPr lang="ru-RU" sz="2400" dirty="0"/>
              <a:t> і </a:t>
            </a:r>
            <a:r>
              <a:rPr lang="ru-RU" sz="2400" dirty="0" err="1"/>
              <a:t>така</a:t>
            </a:r>
            <a:r>
              <a:rPr lang="ru-RU" sz="2400" dirty="0"/>
              <a:t>, </a:t>
            </a:r>
            <a:r>
              <a:rPr lang="ru-RU" sz="2400" dirty="0" err="1"/>
              <a:t>що</a:t>
            </a:r>
            <a:r>
              <a:rPr lang="ru-RU" sz="2400" dirty="0"/>
              <a:t> </a:t>
            </a:r>
            <a:r>
              <a:rPr lang="ru-RU" sz="2400" dirty="0" err="1"/>
              <a:t>має</a:t>
            </a:r>
            <a:r>
              <a:rPr lang="ru-RU" sz="2400" dirty="0"/>
              <a:t> </a:t>
            </a:r>
            <a:r>
              <a:rPr lang="ru-RU" sz="2400" dirty="0" err="1"/>
              <a:t>виборний</a:t>
            </a:r>
            <a:r>
              <a:rPr lang="ru-RU" sz="2400" dirty="0"/>
              <a:t> орган.</a:t>
            </a:r>
            <a:endParaRPr lang="ru-RU" sz="24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uk-UA" sz="2400" b="1" u="sng" dirty="0">
                <a:effectLst/>
                <a:ea typeface="Calibri" panose="020F0502020204030204" pitchFamily="34" charset="0"/>
                <a:cs typeface="Times New Roman" panose="02020603050405020304" pitchFamily="18" charset="0"/>
              </a:rPr>
              <a:t>РЕГІОН – адміністративно-територіальна одиниця </a:t>
            </a:r>
            <a:r>
              <a:rPr lang="uk-UA" sz="2400" b="1" u="sng" dirty="0" err="1">
                <a:effectLst/>
                <a:ea typeface="Calibri" panose="020F0502020204030204" pitchFamily="34" charset="0"/>
                <a:cs typeface="Times New Roman" panose="02020603050405020304" pitchFamily="18" charset="0"/>
              </a:rPr>
              <a:t>субнаціонального</a:t>
            </a:r>
            <a:r>
              <a:rPr lang="uk-UA" sz="2400" b="1" u="sng" dirty="0">
                <a:effectLst/>
                <a:ea typeface="Calibri" panose="020F0502020204030204" pitchFamily="34" charset="0"/>
                <a:cs typeface="Times New Roman" panose="02020603050405020304" pitchFamily="18" charset="0"/>
              </a:rPr>
              <a:t> рівня, утворена в законодавчому порядку або виділена </a:t>
            </a:r>
            <a:r>
              <a:rPr lang="uk-UA" sz="2400" b="1" u="sng" dirty="0">
                <a:ea typeface="Calibri" panose="020F0502020204030204" pitchFamily="34" charset="0"/>
                <a:cs typeface="Times New Roman" panose="02020603050405020304" pitchFamily="18" charset="0"/>
              </a:rPr>
              <a:t>у наукових дослідженнях </a:t>
            </a:r>
            <a:r>
              <a:rPr lang="uk-UA" sz="2400" b="1" u="sng" dirty="0">
                <a:effectLst/>
                <a:ea typeface="Calibri" panose="020F0502020204030204" pitchFamily="34" charset="0"/>
                <a:cs typeface="Times New Roman" panose="02020603050405020304" pitchFamily="18" charset="0"/>
              </a:rPr>
              <a:t>з урахуванням історичних, економічних, політичних, соціальних і культурних особливостей з метою здійснення державної політики та реалізації спільних інтересів населення, що може забезпечуватися діяльністю територіальних органів виконавчої влади та органів місцевого самоврядування.</a:t>
            </a:r>
          </a:p>
          <a:p>
            <a:endParaRPr lang="ru-RU" dirty="0"/>
          </a:p>
        </p:txBody>
      </p:sp>
    </p:spTree>
    <p:extLst>
      <p:ext uri="{BB962C8B-B14F-4D97-AF65-F5344CB8AC3E}">
        <p14:creationId xmlns:p14="http://schemas.microsoft.com/office/powerpoint/2010/main" val="3581683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25E090-5937-42C0-AB77-6565123C003C}"/>
              </a:ext>
            </a:extLst>
          </p:cNvPr>
          <p:cNvSpPr>
            <a:spLocks noGrp="1"/>
          </p:cNvSpPr>
          <p:nvPr>
            <p:ph type="title"/>
          </p:nvPr>
        </p:nvSpPr>
        <p:spPr>
          <a:xfrm>
            <a:off x="838200" y="172619"/>
            <a:ext cx="10515600" cy="634999"/>
          </a:xfrm>
        </p:spPr>
        <p:txBody>
          <a:bodyPr>
            <a:normAutofit/>
          </a:bodyPr>
          <a:lstStyle/>
          <a:p>
            <a:pPr algn="ctr"/>
            <a:r>
              <a:rPr lang="uk-UA" sz="2800" b="1" dirty="0">
                <a:latin typeface="+mn-lt"/>
              </a:rPr>
              <a:t>Типологія регіонів</a:t>
            </a:r>
            <a:endParaRPr lang="ru-RU" sz="2800" b="1" dirty="0">
              <a:latin typeface="+mn-lt"/>
            </a:endParaRPr>
          </a:p>
        </p:txBody>
      </p:sp>
      <p:sp>
        <p:nvSpPr>
          <p:cNvPr id="3" name="Объект 2">
            <a:extLst>
              <a:ext uri="{FF2B5EF4-FFF2-40B4-BE49-F238E27FC236}">
                <a16:creationId xmlns:a16="http://schemas.microsoft.com/office/drawing/2014/main" id="{34461E99-F4C1-4395-8C1D-40FBFCDADC2D}"/>
              </a:ext>
            </a:extLst>
          </p:cNvPr>
          <p:cNvSpPr>
            <a:spLocks noGrp="1"/>
          </p:cNvSpPr>
          <p:nvPr>
            <p:ph idx="1"/>
          </p:nvPr>
        </p:nvSpPr>
        <p:spPr>
          <a:xfrm>
            <a:off x="838200" y="807618"/>
            <a:ext cx="10515600" cy="5776062"/>
          </a:xfrm>
        </p:spPr>
        <p:txBody>
          <a:bodyPr>
            <a:normAutofit/>
          </a:bodyPr>
          <a:lstStyle/>
          <a:p>
            <a:pPr marL="0" indent="0">
              <a:lnSpc>
                <a:spcPct val="120000"/>
              </a:lnSpc>
              <a:spcBef>
                <a:spcPts val="600"/>
              </a:spcBef>
              <a:buNone/>
            </a:pPr>
            <a:r>
              <a:rPr lang="uk-UA" sz="2400" dirty="0">
                <a:effectLst/>
                <a:latin typeface="Calibri" panose="020F0502020204030204" pitchFamily="34" charset="0"/>
                <a:ea typeface="Calibri" panose="020F0502020204030204" pitchFamily="34" charset="0"/>
                <a:cs typeface="Times New Roman" panose="02020603050405020304" pitchFamily="18" charset="0"/>
              </a:rPr>
              <a:t>Вакуленко, </a:t>
            </a:r>
            <a:r>
              <a:rPr lang="uk-UA" sz="2400" dirty="0" err="1">
                <a:effectLst/>
                <a:latin typeface="Calibri" panose="020F0502020204030204" pitchFamily="34" charset="0"/>
                <a:ea typeface="Calibri" panose="020F0502020204030204" pitchFamily="34" charset="0"/>
                <a:cs typeface="Times New Roman" panose="02020603050405020304" pitchFamily="18" charset="0"/>
              </a:rPr>
              <a:t>Гринчук</a:t>
            </a:r>
            <a:r>
              <a:rPr lang="uk-UA" sz="2400" dirty="0">
                <a:latin typeface="Calibri" panose="020F0502020204030204" pitchFamily="34" charset="0"/>
                <a:ea typeface="Calibri" panose="020F0502020204030204" pitchFamily="34" charset="0"/>
                <a:cs typeface="Times New Roman" panose="02020603050405020304" pitchFamily="18" charset="0"/>
              </a:rPr>
              <a:t> +</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мікро-, </a:t>
            </a:r>
            <a:r>
              <a:rPr lang="uk-UA" sz="2400" dirty="0" err="1">
                <a:effectLst/>
                <a:latin typeface="Calibri" panose="020F0502020204030204" pitchFamily="34" charset="0"/>
                <a:ea typeface="Calibri" panose="020F0502020204030204" pitchFamily="34" charset="0"/>
                <a:cs typeface="Times New Roman" panose="02020603050405020304" pitchFamily="18" charset="0"/>
              </a:rPr>
              <a:t>мезо</a:t>
            </a:r>
            <a:r>
              <a:rPr lang="uk-UA" sz="2400" dirty="0">
                <a:effectLst/>
                <a:latin typeface="Calibri" panose="020F0502020204030204" pitchFamily="34" charset="0"/>
                <a:ea typeface="Calibri" panose="020F0502020204030204" pitchFamily="34" charset="0"/>
                <a:cs typeface="Times New Roman" panose="02020603050405020304" pitchFamily="18" charset="0"/>
              </a:rPr>
              <a:t>- та </a:t>
            </a:r>
            <a:r>
              <a:rPr lang="uk-UA" sz="2400" dirty="0" err="1">
                <a:effectLst/>
                <a:latin typeface="Calibri" panose="020F0502020204030204" pitchFamily="34" charset="0"/>
                <a:ea typeface="Calibri" panose="020F0502020204030204" pitchFamily="34" charset="0"/>
                <a:cs typeface="Times New Roman" panose="02020603050405020304" pitchFamily="18" charset="0"/>
              </a:rPr>
              <a:t>макрорегіони</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адміністративні, економічні , політичні, геополітичні</a:t>
            </a: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формальні та неформальні</a:t>
            </a: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природно сформовані, програмні, піонерні </a:t>
            </a: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промислові та сільські, </a:t>
            </a: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розвинуті, депресивні, стагнаційні, </a:t>
            </a:r>
          </a:p>
          <a:p>
            <a:pPr>
              <a:lnSpc>
                <a:spcPct val="120000"/>
              </a:lnSpc>
              <a:spcBef>
                <a:spcPts val="0"/>
              </a:spcBef>
            </a:pPr>
            <a:r>
              <a:rPr lang="uk-UA" sz="2400" dirty="0">
                <a:effectLst/>
                <a:latin typeface="Calibri" panose="020F0502020204030204" pitchFamily="34" charset="0"/>
                <a:ea typeface="Calibri" panose="020F0502020204030204" pitchFamily="34" charset="0"/>
                <a:cs typeface="Times New Roman" panose="02020603050405020304" pitchFamily="18" charset="0"/>
              </a:rPr>
              <a:t>унікальні тощо.</a:t>
            </a:r>
          </a:p>
          <a:p>
            <a:pPr>
              <a:lnSpc>
                <a:spcPct val="120000"/>
              </a:lnSpc>
              <a:spcBef>
                <a:spcPts val="0"/>
              </a:spcBef>
            </a:pPr>
            <a:endParaRPr lang="uk-UA" sz="2400" dirty="0">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uk-UA" sz="2400" dirty="0">
                <a:effectLst/>
                <a:ea typeface="Calibri" panose="020F0502020204030204" pitchFamily="34" charset="0"/>
                <a:cs typeface="Times New Roman" panose="02020603050405020304" pitchFamily="18" charset="0"/>
              </a:rPr>
              <a:t>Адміністративно-територіальні одиниці в ЄС: </a:t>
            </a:r>
            <a:r>
              <a:rPr lang="en-US" sz="2400" dirty="0">
                <a:effectLst/>
                <a:ea typeface="Calibri" panose="020F0502020204030204" pitchFamily="34" charset="0"/>
                <a:cs typeface="Times New Roman" panose="02020603050405020304" pitchFamily="18" charset="0"/>
              </a:rPr>
              <a:t>NUTS</a:t>
            </a:r>
            <a:r>
              <a:rPr lang="uk-UA" sz="2400" dirty="0">
                <a:effectLst/>
                <a:ea typeface="Calibri" panose="020F0502020204030204" pitchFamily="34" charset="0"/>
                <a:cs typeface="Times New Roman" panose="02020603050405020304" pitchFamily="18" charset="0"/>
              </a:rPr>
              <a:t>5 – населені пункти; </a:t>
            </a:r>
            <a:r>
              <a:rPr lang="en-US" sz="2400" dirty="0">
                <a:effectLst/>
                <a:ea typeface="Calibri" panose="020F0502020204030204" pitchFamily="34" charset="0"/>
                <a:cs typeface="Times New Roman" panose="02020603050405020304" pitchFamily="18" charset="0"/>
              </a:rPr>
              <a:t>NUTS</a:t>
            </a:r>
            <a:r>
              <a:rPr lang="uk-UA" sz="2400" dirty="0">
                <a:effectLst/>
                <a:ea typeface="Calibri" panose="020F0502020204030204" pitchFamily="34" charset="0"/>
                <a:cs typeface="Times New Roman" panose="02020603050405020304" pitchFamily="18" charset="0"/>
              </a:rPr>
              <a:t>4 – райони та мікрорайони </a:t>
            </a:r>
            <a:r>
              <a:rPr lang="uk-UA" sz="2400" b="1" dirty="0">
                <a:effectLst/>
                <a:ea typeface="Calibri" panose="020F0502020204030204" pitchFamily="34" charset="0"/>
                <a:cs typeface="Times New Roman" panose="02020603050405020304" pitchFamily="18" charset="0"/>
              </a:rPr>
              <a:t>(4-й рівень скасовано у 2018 р.)</a:t>
            </a:r>
            <a:r>
              <a:rPr lang="uk-UA" sz="2400" dirty="0">
                <a:effectLst/>
                <a:ea typeface="Calibri" panose="020F0502020204030204" pitchFamily="34" charset="0"/>
                <a:cs typeface="Times New Roman" panose="02020603050405020304" pitchFamily="18" charset="0"/>
              </a:rPr>
              <a:t>; </a:t>
            </a:r>
            <a:r>
              <a:rPr lang="en-US" sz="2400" dirty="0">
                <a:effectLst/>
                <a:ea typeface="Calibri" panose="020F0502020204030204" pitchFamily="34" charset="0"/>
                <a:cs typeface="Times New Roman" panose="02020603050405020304" pitchFamily="18" charset="0"/>
              </a:rPr>
              <a:t>NUTS</a:t>
            </a:r>
            <a:r>
              <a:rPr lang="uk-UA" sz="2400" dirty="0">
                <a:effectLst/>
                <a:ea typeface="Calibri" panose="020F0502020204030204" pitchFamily="34" charset="0"/>
                <a:cs typeface="Times New Roman" panose="02020603050405020304" pitchFamily="18" charset="0"/>
              </a:rPr>
              <a:t>3 – нижня ланка </a:t>
            </a:r>
            <a:r>
              <a:rPr lang="uk-UA" sz="2400" dirty="0" err="1">
                <a:effectLst/>
                <a:ea typeface="Calibri" panose="020F0502020204030204" pitchFamily="34" charset="0"/>
                <a:cs typeface="Times New Roman" panose="02020603050405020304" pitchFamily="18" charset="0"/>
              </a:rPr>
              <a:t>адмінподілу</a:t>
            </a:r>
            <a:r>
              <a:rPr lang="uk-UA" sz="2400" dirty="0">
                <a:effectLst/>
                <a:ea typeface="Calibri" panose="020F0502020204030204" pitchFamily="34" charset="0"/>
                <a:cs typeface="Times New Roman" panose="02020603050405020304" pitchFamily="18" charset="0"/>
              </a:rPr>
              <a:t>, район (410 тис. мешканців); </a:t>
            </a:r>
            <a:r>
              <a:rPr lang="en-US" sz="2400" dirty="0">
                <a:effectLst/>
                <a:ea typeface="Calibri" panose="020F0502020204030204" pitchFamily="34" charset="0"/>
                <a:cs typeface="Times New Roman" panose="02020603050405020304" pitchFamily="18" charset="0"/>
              </a:rPr>
              <a:t>NUTS</a:t>
            </a:r>
            <a:r>
              <a:rPr lang="uk-UA" sz="2400" dirty="0">
                <a:effectLst/>
                <a:ea typeface="Calibri" panose="020F0502020204030204" pitchFamily="34" charset="0"/>
                <a:cs typeface="Times New Roman" panose="02020603050405020304" pitchFamily="18" charset="0"/>
              </a:rPr>
              <a:t>2 – середня ланка (1830 тис.); </a:t>
            </a:r>
            <a:r>
              <a:rPr lang="en-US" sz="2400" dirty="0">
                <a:effectLst/>
                <a:ea typeface="Calibri" panose="020F0502020204030204" pitchFamily="34" charset="0"/>
                <a:cs typeface="Times New Roman" panose="02020603050405020304" pitchFamily="18" charset="0"/>
              </a:rPr>
              <a:t>NUTS</a:t>
            </a:r>
            <a:r>
              <a:rPr lang="uk-UA" sz="2400" dirty="0">
                <a:effectLst/>
                <a:ea typeface="Calibri" panose="020F0502020204030204" pitchFamily="34" charset="0"/>
                <a:cs typeface="Times New Roman" panose="02020603050405020304" pitchFamily="18" charset="0"/>
              </a:rPr>
              <a:t>1 – найбільші регіони, економічні райони.</a:t>
            </a:r>
            <a:endParaRPr lang="ru-RU"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3903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7D5299-3208-4A77-A15D-E8A1535F5890}"/>
              </a:ext>
            </a:extLst>
          </p:cNvPr>
          <p:cNvSpPr>
            <a:spLocks noGrp="1"/>
          </p:cNvSpPr>
          <p:nvPr>
            <p:ph type="title"/>
          </p:nvPr>
        </p:nvSpPr>
        <p:spPr>
          <a:xfrm>
            <a:off x="102742" y="365125"/>
            <a:ext cx="12089258" cy="1052709"/>
          </a:xfrm>
        </p:spPr>
        <p:txBody>
          <a:bodyPr>
            <a:normAutofit/>
          </a:bodyPr>
          <a:lstStyle/>
          <a:p>
            <a:pPr algn="ctr"/>
            <a:r>
              <a:rPr lang="ru-RU" sz="2800" b="1">
                <a:latin typeface="+mn-lt"/>
              </a:rPr>
              <a:t>Основні критерії депресивних територій </a:t>
            </a:r>
            <a:br>
              <a:rPr lang="ru-RU" sz="2800" b="1">
                <a:latin typeface="+mn-lt"/>
              </a:rPr>
            </a:br>
            <a:r>
              <a:rPr lang="ru-RU" sz="2800" b="1">
                <a:latin typeface="+mn-lt"/>
              </a:rPr>
              <a:t>(Закон «Про стимулювання розвитку регіонів»)</a:t>
            </a:r>
            <a:endParaRPr lang="ru-RU" sz="2800" b="1" dirty="0">
              <a:latin typeface="+mn-lt"/>
            </a:endParaRPr>
          </a:p>
        </p:txBody>
      </p:sp>
      <p:sp>
        <p:nvSpPr>
          <p:cNvPr id="3" name="Объект 2">
            <a:extLst>
              <a:ext uri="{FF2B5EF4-FFF2-40B4-BE49-F238E27FC236}">
                <a16:creationId xmlns:a16="http://schemas.microsoft.com/office/drawing/2014/main" id="{6B6D1D83-9C0D-4A24-A579-ED9800048E65}"/>
              </a:ext>
            </a:extLst>
          </p:cNvPr>
          <p:cNvSpPr>
            <a:spLocks noGrp="1"/>
          </p:cNvSpPr>
          <p:nvPr>
            <p:ph idx="1"/>
          </p:nvPr>
        </p:nvSpPr>
        <p:spPr>
          <a:xfrm>
            <a:off x="102742" y="1417834"/>
            <a:ext cx="12089258" cy="5332287"/>
          </a:xfrm>
        </p:spPr>
        <p:txBody>
          <a:bodyPr>
            <a:normAutofit/>
          </a:bodyPr>
          <a:lstStyle/>
          <a:p>
            <a:r>
              <a:rPr lang="ru-RU" sz="2400" dirty="0"/>
              <a:t>в </a:t>
            </a:r>
            <a:r>
              <a:rPr lang="ru-RU" sz="2400" dirty="0" err="1"/>
              <a:t>яких</a:t>
            </a:r>
            <a:r>
              <a:rPr lang="ru-RU" sz="2400" dirty="0"/>
              <a:t> </a:t>
            </a:r>
            <a:r>
              <a:rPr lang="ru-RU" sz="2400" dirty="0" err="1"/>
              <a:t>протягом</a:t>
            </a:r>
            <a:r>
              <a:rPr lang="ru-RU" sz="2400" dirty="0"/>
              <a:t> </a:t>
            </a:r>
            <a:r>
              <a:rPr lang="ru-RU" sz="2400" dirty="0" err="1"/>
              <a:t>останніх</a:t>
            </a:r>
            <a:r>
              <a:rPr lang="ru-RU" sz="2400" dirty="0"/>
              <a:t> 5 </a:t>
            </a:r>
            <a:r>
              <a:rPr lang="ru-RU" sz="2400" dirty="0" err="1"/>
              <a:t>років</a:t>
            </a:r>
            <a:r>
              <a:rPr lang="ru-RU" sz="2400" dirty="0"/>
              <a:t> </a:t>
            </a:r>
            <a:r>
              <a:rPr lang="ru-RU" sz="2400" dirty="0" err="1"/>
              <a:t>найнижчі</a:t>
            </a:r>
            <a:r>
              <a:rPr lang="ru-RU" sz="2400" dirty="0"/>
              <a:t> </a:t>
            </a:r>
            <a:r>
              <a:rPr lang="ru-RU" sz="2400" dirty="0" err="1"/>
              <a:t>середні</a:t>
            </a:r>
            <a:r>
              <a:rPr lang="ru-RU" sz="2400" dirty="0"/>
              <a:t> </a:t>
            </a:r>
            <a:r>
              <a:rPr lang="ru-RU" sz="2400" dirty="0" err="1"/>
              <a:t>показники</a:t>
            </a:r>
            <a:r>
              <a:rPr lang="ru-RU" sz="2400" dirty="0"/>
              <a:t> </a:t>
            </a:r>
            <a:r>
              <a:rPr lang="ru-RU" sz="2400" dirty="0" err="1"/>
              <a:t>валової</a:t>
            </a:r>
            <a:r>
              <a:rPr lang="ru-RU" sz="2400" dirty="0"/>
              <a:t> </a:t>
            </a:r>
            <a:r>
              <a:rPr lang="ru-RU" sz="2400" dirty="0" err="1"/>
              <a:t>доданої</a:t>
            </a:r>
            <a:r>
              <a:rPr lang="ru-RU" sz="2400" dirty="0"/>
              <a:t> </a:t>
            </a:r>
            <a:r>
              <a:rPr lang="ru-RU" sz="2400" dirty="0" err="1"/>
              <a:t>вартості</a:t>
            </a:r>
            <a:r>
              <a:rPr lang="ru-RU" sz="2400" dirty="0"/>
              <a:t> на одну особу; </a:t>
            </a:r>
          </a:p>
          <a:p>
            <a:r>
              <a:rPr lang="ru-RU" sz="2400" dirty="0" err="1"/>
              <a:t>промислові</a:t>
            </a:r>
            <a:r>
              <a:rPr lang="ru-RU" sz="2400" dirty="0"/>
              <a:t> </a:t>
            </a:r>
            <a:r>
              <a:rPr lang="ru-RU" sz="2400" dirty="0" err="1"/>
              <a:t>райони</a:t>
            </a:r>
            <a:r>
              <a:rPr lang="ru-RU" sz="2400" dirty="0"/>
              <a:t>, в </a:t>
            </a:r>
            <a:r>
              <a:rPr lang="ru-RU" sz="2400" dirty="0" err="1"/>
              <a:t>яких</a:t>
            </a:r>
            <a:r>
              <a:rPr lang="ru-RU" sz="2400" dirty="0"/>
              <a:t> </a:t>
            </a:r>
            <a:r>
              <a:rPr lang="ru-RU" sz="2400" dirty="0" err="1"/>
              <a:t>протягом</a:t>
            </a:r>
            <a:r>
              <a:rPr lang="ru-RU" sz="2400" dirty="0"/>
              <a:t> </a:t>
            </a:r>
            <a:r>
              <a:rPr lang="ru-RU" sz="2400" dirty="0" err="1"/>
              <a:t>останніх</a:t>
            </a:r>
            <a:r>
              <a:rPr lang="ru-RU" sz="2400" dirty="0"/>
              <a:t> </a:t>
            </a:r>
            <a:r>
              <a:rPr lang="ru-RU" sz="2400" dirty="0" err="1"/>
              <a:t>трьох</a:t>
            </a:r>
            <a:r>
              <a:rPr lang="ru-RU" sz="2400" dirty="0"/>
              <a:t> </a:t>
            </a:r>
            <a:r>
              <a:rPr lang="ru-RU" sz="2400" dirty="0" err="1"/>
              <a:t>років</a:t>
            </a:r>
            <a:r>
              <a:rPr lang="ru-RU" sz="2400" dirty="0"/>
              <a:t> є </a:t>
            </a:r>
            <a:r>
              <a:rPr lang="ru-RU" sz="2400" dirty="0" err="1"/>
              <a:t>найвищими</a:t>
            </a:r>
            <a:r>
              <a:rPr lang="ru-RU" sz="2400" dirty="0"/>
              <a:t> </a:t>
            </a:r>
            <a:r>
              <a:rPr lang="ru-RU" sz="2400" dirty="0" err="1"/>
              <a:t>середні</a:t>
            </a:r>
            <a:r>
              <a:rPr lang="ru-RU" sz="2400" dirty="0"/>
              <a:t> </a:t>
            </a:r>
            <a:r>
              <a:rPr lang="ru-RU" sz="2400" dirty="0" err="1"/>
              <a:t>показники</a:t>
            </a:r>
            <a:r>
              <a:rPr lang="ru-RU" sz="2400" dirty="0"/>
              <a:t> </a:t>
            </a:r>
            <a:r>
              <a:rPr lang="ru-RU" sz="2400" dirty="0" err="1"/>
              <a:t>рівня</a:t>
            </a:r>
            <a:r>
              <a:rPr lang="ru-RU" sz="2400" dirty="0"/>
              <a:t> </a:t>
            </a:r>
            <a:r>
              <a:rPr lang="ru-RU" sz="2400" dirty="0" err="1"/>
              <a:t>безробіття</a:t>
            </a:r>
            <a:r>
              <a:rPr lang="ru-RU" sz="2400" dirty="0"/>
              <a:t>, </a:t>
            </a:r>
            <a:r>
              <a:rPr lang="ru-RU" sz="2400" dirty="0" err="1"/>
              <a:t>найнижча</a:t>
            </a:r>
            <a:r>
              <a:rPr lang="ru-RU" sz="2400" dirty="0"/>
              <a:t> </a:t>
            </a:r>
            <a:r>
              <a:rPr lang="ru-RU" sz="2400" dirty="0" err="1"/>
              <a:t>зайнятість</a:t>
            </a:r>
            <a:r>
              <a:rPr lang="ru-RU" sz="2400" dirty="0"/>
              <a:t> у </a:t>
            </a:r>
            <a:r>
              <a:rPr lang="ru-RU" sz="2400" dirty="0" err="1"/>
              <a:t>промисловості</a:t>
            </a:r>
            <a:r>
              <a:rPr lang="ru-RU" sz="2400" dirty="0"/>
              <a:t>, </a:t>
            </a:r>
            <a:r>
              <a:rPr lang="ru-RU" sz="2400" dirty="0" err="1"/>
              <a:t>найнижчі</a:t>
            </a:r>
            <a:r>
              <a:rPr lang="ru-RU" sz="2400" dirty="0"/>
              <a:t> </a:t>
            </a:r>
            <a:r>
              <a:rPr lang="ru-RU" sz="2400" dirty="0" err="1"/>
              <a:t>обсяги</a:t>
            </a:r>
            <a:r>
              <a:rPr lang="ru-RU" sz="2400" dirty="0"/>
              <a:t> </a:t>
            </a:r>
            <a:r>
              <a:rPr lang="ru-RU" sz="2400" dirty="0" err="1"/>
              <a:t>промислового</a:t>
            </a:r>
            <a:r>
              <a:rPr lang="ru-RU" sz="2400" dirty="0"/>
              <a:t> </a:t>
            </a:r>
            <a:r>
              <a:rPr lang="ru-RU" sz="2400" dirty="0" err="1"/>
              <a:t>виробництва</a:t>
            </a:r>
            <a:r>
              <a:rPr lang="ru-RU" sz="2400" dirty="0"/>
              <a:t> на одну особу та </a:t>
            </a:r>
            <a:r>
              <a:rPr lang="ru-RU" sz="2400" dirty="0" err="1"/>
              <a:t>рівень</a:t>
            </a:r>
            <a:r>
              <a:rPr lang="ru-RU" sz="2400" dirty="0"/>
              <a:t> </a:t>
            </a:r>
            <a:r>
              <a:rPr lang="ru-RU" sz="2400" dirty="0" err="1"/>
              <a:t>середньої</a:t>
            </a:r>
            <a:r>
              <a:rPr lang="ru-RU" sz="2400" dirty="0"/>
              <a:t> </a:t>
            </a:r>
            <a:r>
              <a:rPr lang="ru-RU" sz="2400" dirty="0" err="1"/>
              <a:t>зарплати</a:t>
            </a:r>
            <a:r>
              <a:rPr lang="ru-RU" sz="2400" dirty="0"/>
              <a:t>; </a:t>
            </a:r>
          </a:p>
          <a:p>
            <a:r>
              <a:rPr lang="ru-RU" sz="2400" dirty="0" err="1"/>
              <a:t>сільські</a:t>
            </a:r>
            <a:r>
              <a:rPr lang="ru-RU" sz="2400" dirty="0"/>
              <a:t> </a:t>
            </a:r>
            <a:r>
              <a:rPr lang="ru-RU" sz="2400" dirty="0" err="1"/>
              <a:t>райони</a:t>
            </a:r>
            <a:r>
              <a:rPr lang="ru-RU" sz="2400" dirty="0"/>
              <a:t>, в </a:t>
            </a:r>
            <a:r>
              <a:rPr lang="ru-RU" sz="2400" dirty="0" err="1"/>
              <a:t>яких</a:t>
            </a:r>
            <a:r>
              <a:rPr lang="ru-RU" sz="2400" dirty="0"/>
              <a:t> </a:t>
            </a:r>
            <a:r>
              <a:rPr lang="ru-RU" sz="2400" dirty="0" err="1"/>
              <a:t>протягом</a:t>
            </a:r>
            <a:r>
              <a:rPr lang="ru-RU" sz="2400" dirty="0"/>
              <a:t> </a:t>
            </a:r>
            <a:r>
              <a:rPr lang="ru-RU" sz="2400" dirty="0" err="1"/>
              <a:t>останніх</a:t>
            </a:r>
            <a:r>
              <a:rPr lang="ru-RU" sz="2400" dirty="0"/>
              <a:t> 3 </a:t>
            </a:r>
            <a:r>
              <a:rPr lang="ru-RU" sz="2400" dirty="0" err="1"/>
              <a:t>років</a:t>
            </a:r>
            <a:r>
              <a:rPr lang="ru-RU" sz="2400" dirty="0"/>
              <a:t> </a:t>
            </a:r>
            <a:r>
              <a:rPr lang="ru-RU" sz="2400" dirty="0" err="1"/>
              <a:t>найнижчі</a:t>
            </a:r>
            <a:r>
              <a:rPr lang="ru-RU" sz="2400" dirty="0"/>
              <a:t> </a:t>
            </a:r>
            <a:r>
              <a:rPr lang="ru-RU" sz="2400" dirty="0" err="1"/>
              <a:t>щільність</a:t>
            </a:r>
            <a:r>
              <a:rPr lang="ru-RU" sz="2400" dirty="0"/>
              <a:t> </a:t>
            </a:r>
            <a:r>
              <a:rPr lang="ru-RU" sz="2400" dirty="0" err="1"/>
              <a:t>сільського</a:t>
            </a:r>
            <a:r>
              <a:rPr lang="ru-RU" sz="2400" dirty="0"/>
              <a:t> </a:t>
            </a:r>
            <a:r>
              <a:rPr lang="ru-RU" sz="2400" dirty="0" err="1"/>
              <a:t>населення</a:t>
            </a:r>
            <a:r>
              <a:rPr lang="ru-RU" sz="2400" dirty="0"/>
              <a:t>, </a:t>
            </a:r>
            <a:r>
              <a:rPr lang="ru-RU" sz="2400" dirty="0" err="1"/>
              <a:t>природний</a:t>
            </a:r>
            <a:r>
              <a:rPr lang="ru-RU" sz="2400" dirty="0"/>
              <a:t> </a:t>
            </a:r>
            <a:r>
              <a:rPr lang="ru-RU" sz="2400" dirty="0" err="1"/>
              <a:t>приріст</a:t>
            </a:r>
            <a:r>
              <a:rPr lang="ru-RU" sz="2400" dirty="0"/>
              <a:t> </a:t>
            </a:r>
            <a:r>
              <a:rPr lang="ru-RU" sz="2400" dirty="0" err="1"/>
              <a:t>населення</a:t>
            </a:r>
            <a:r>
              <a:rPr lang="ru-RU" sz="2400" dirty="0"/>
              <a:t>, </a:t>
            </a:r>
            <a:r>
              <a:rPr lang="ru-RU" sz="2400" dirty="0" err="1"/>
              <a:t>частка</a:t>
            </a:r>
            <a:r>
              <a:rPr lang="ru-RU" sz="2400" dirty="0"/>
              <a:t> </a:t>
            </a:r>
            <a:r>
              <a:rPr lang="ru-RU" sz="2400" dirty="0" err="1"/>
              <a:t>зайнятих</a:t>
            </a:r>
            <a:r>
              <a:rPr lang="ru-RU" sz="2400" dirty="0"/>
              <a:t> у с/г, </a:t>
            </a:r>
            <a:r>
              <a:rPr lang="ru-RU" sz="2400" dirty="0" err="1"/>
              <a:t>обсяг</a:t>
            </a:r>
            <a:r>
              <a:rPr lang="ru-RU" sz="2400" dirty="0"/>
              <a:t> </a:t>
            </a:r>
            <a:r>
              <a:rPr lang="ru-RU" sz="2400" dirty="0" err="1"/>
              <a:t>виробництва</a:t>
            </a:r>
            <a:r>
              <a:rPr lang="ru-RU" sz="2400" dirty="0"/>
              <a:t> </a:t>
            </a:r>
            <a:r>
              <a:rPr lang="ru-RU" sz="2400" dirty="0" err="1"/>
              <a:t>сільгосппродукції</a:t>
            </a:r>
            <a:r>
              <a:rPr lang="ru-RU" sz="2400" dirty="0"/>
              <a:t> на одну особу та </a:t>
            </a:r>
            <a:r>
              <a:rPr lang="ru-RU" sz="2400" dirty="0" err="1"/>
              <a:t>рівень</a:t>
            </a:r>
            <a:r>
              <a:rPr lang="ru-RU" sz="2400"/>
              <a:t> середньої</a:t>
            </a:r>
            <a:r>
              <a:rPr lang="ru-RU" sz="2400" dirty="0"/>
              <a:t> </a:t>
            </a:r>
            <a:r>
              <a:rPr lang="ru-RU" sz="2400" dirty="0" err="1"/>
              <a:t>зарплати</a:t>
            </a:r>
            <a:r>
              <a:rPr lang="ru-RU" sz="2400" dirty="0"/>
              <a:t>; </a:t>
            </a:r>
          </a:p>
          <a:p>
            <a:r>
              <a:rPr lang="ru-RU" sz="2400" dirty="0" err="1"/>
              <a:t>міста</a:t>
            </a:r>
            <a:r>
              <a:rPr lang="ru-RU" sz="2400" dirty="0"/>
              <a:t> </a:t>
            </a:r>
            <a:r>
              <a:rPr lang="ru-RU" sz="2400" dirty="0" err="1"/>
              <a:t>обласного</a:t>
            </a:r>
            <a:r>
              <a:rPr lang="ru-RU" sz="2400" dirty="0"/>
              <a:t> </a:t>
            </a:r>
            <a:r>
              <a:rPr lang="ru-RU" sz="2400" dirty="0" err="1"/>
              <a:t>значення</a:t>
            </a:r>
            <a:r>
              <a:rPr lang="ru-RU" sz="2400" dirty="0"/>
              <a:t>, в </a:t>
            </a:r>
            <a:r>
              <a:rPr lang="ru-RU" sz="2400" dirty="0" err="1"/>
              <a:t>яких</a:t>
            </a:r>
            <a:r>
              <a:rPr lang="ru-RU" sz="2400" dirty="0"/>
              <a:t> </a:t>
            </a:r>
            <a:r>
              <a:rPr lang="ru-RU" sz="2400" dirty="0" err="1"/>
              <a:t>протягом</a:t>
            </a:r>
            <a:r>
              <a:rPr lang="ru-RU" sz="2400" dirty="0"/>
              <a:t> </a:t>
            </a:r>
            <a:r>
              <a:rPr lang="ru-RU" sz="2400" dirty="0" err="1"/>
              <a:t>останніх</a:t>
            </a:r>
            <a:r>
              <a:rPr lang="ru-RU" sz="2400" dirty="0"/>
              <a:t> 3 </a:t>
            </a:r>
            <a:r>
              <a:rPr lang="ru-RU" sz="2400" dirty="0" err="1"/>
              <a:t>років</a:t>
            </a:r>
            <a:r>
              <a:rPr lang="ru-RU" sz="2400" dirty="0"/>
              <a:t> є </a:t>
            </a:r>
            <a:r>
              <a:rPr lang="ru-RU" sz="2400" dirty="0" err="1"/>
              <a:t>найвищими</a:t>
            </a:r>
            <a:r>
              <a:rPr lang="ru-RU" sz="2400" dirty="0"/>
              <a:t> </a:t>
            </a:r>
            <a:r>
              <a:rPr lang="ru-RU" sz="2400" dirty="0" err="1"/>
              <a:t>середні</a:t>
            </a:r>
            <a:r>
              <a:rPr lang="ru-RU" sz="2400" dirty="0"/>
              <a:t> </a:t>
            </a:r>
            <a:r>
              <a:rPr lang="ru-RU" sz="2400" dirty="0" err="1"/>
              <a:t>показники</a:t>
            </a:r>
            <a:r>
              <a:rPr lang="ru-RU" sz="2400" dirty="0"/>
              <a:t> </a:t>
            </a:r>
            <a:r>
              <a:rPr lang="ru-RU" sz="2400" dirty="0" err="1"/>
              <a:t>рівня</a:t>
            </a:r>
            <a:r>
              <a:rPr lang="ru-RU" sz="2400" dirty="0"/>
              <a:t> </a:t>
            </a:r>
            <a:r>
              <a:rPr lang="ru-RU" sz="2400" dirty="0" err="1"/>
              <a:t>безробіття</a:t>
            </a:r>
            <a:r>
              <a:rPr lang="ru-RU" sz="2400" dirty="0"/>
              <a:t>, </a:t>
            </a:r>
            <a:r>
              <a:rPr lang="ru-RU" sz="2400" dirty="0" err="1"/>
              <a:t>зокрема</a:t>
            </a:r>
            <a:r>
              <a:rPr lang="ru-RU" sz="2400" dirty="0"/>
              <a:t> </a:t>
            </a:r>
            <a:r>
              <a:rPr lang="ru-RU" sz="2400" dirty="0" err="1"/>
              <a:t>довготривалого</a:t>
            </a:r>
            <a:r>
              <a:rPr lang="ru-RU" sz="2400" dirty="0"/>
              <a:t> </a:t>
            </a:r>
            <a:r>
              <a:rPr lang="ru-RU" sz="2400" dirty="0" err="1"/>
              <a:t>безробіття</a:t>
            </a:r>
            <a:r>
              <a:rPr lang="ru-RU" sz="2400" dirty="0"/>
              <a:t>, та </a:t>
            </a:r>
            <a:r>
              <a:rPr lang="ru-RU" sz="2400" dirty="0" err="1"/>
              <a:t>найнижчим</a:t>
            </a:r>
            <a:r>
              <a:rPr lang="ru-RU" sz="2400" dirty="0"/>
              <a:t> – </a:t>
            </a:r>
            <a:r>
              <a:rPr lang="ru-RU" sz="2400" dirty="0" err="1"/>
              <a:t>рівень</a:t>
            </a:r>
            <a:r>
              <a:rPr lang="ru-RU" sz="2400" dirty="0"/>
              <a:t> </a:t>
            </a:r>
            <a:r>
              <a:rPr lang="ru-RU" sz="2400" dirty="0" err="1"/>
              <a:t>середньої</a:t>
            </a:r>
            <a:r>
              <a:rPr lang="ru-RU" sz="2400" dirty="0"/>
              <a:t> </a:t>
            </a:r>
            <a:r>
              <a:rPr lang="ru-RU" sz="2400" dirty="0" err="1"/>
              <a:t>зарплати</a:t>
            </a:r>
            <a:r>
              <a:rPr lang="ru-RU" sz="2400" dirty="0"/>
              <a:t>. </a:t>
            </a:r>
          </a:p>
          <a:p>
            <a:pPr marL="0" indent="0">
              <a:buNone/>
            </a:pPr>
            <a:r>
              <a:rPr lang="ru-RU" sz="2400" dirty="0" err="1"/>
              <a:t>Депресивними</a:t>
            </a:r>
            <a:r>
              <a:rPr lang="ru-RU" sz="2400" dirty="0"/>
              <a:t> </a:t>
            </a:r>
            <a:r>
              <a:rPr lang="ru-RU" sz="2400" dirty="0" err="1"/>
              <a:t>визнаються</a:t>
            </a:r>
            <a:r>
              <a:rPr lang="ru-RU" sz="2400" dirty="0"/>
              <a:t> </a:t>
            </a:r>
            <a:r>
              <a:rPr lang="ru-RU" sz="2400" dirty="0" err="1"/>
              <a:t>промислові</a:t>
            </a:r>
            <a:r>
              <a:rPr lang="ru-RU" sz="2400" dirty="0"/>
              <a:t> та </a:t>
            </a:r>
            <a:r>
              <a:rPr lang="ru-RU" sz="2400" dirty="0" err="1"/>
              <a:t>сільські</a:t>
            </a:r>
            <a:r>
              <a:rPr lang="ru-RU" sz="2400" dirty="0"/>
              <a:t> </a:t>
            </a:r>
            <a:r>
              <a:rPr lang="ru-RU" sz="2400" dirty="0" err="1"/>
              <a:t>райони</a:t>
            </a:r>
            <a:r>
              <a:rPr lang="ru-RU" sz="2400" dirty="0"/>
              <a:t>, а </a:t>
            </a:r>
            <a:r>
              <a:rPr lang="ru-RU" sz="2400" dirty="0" err="1"/>
              <a:t>також</a:t>
            </a:r>
            <a:r>
              <a:rPr lang="ru-RU" sz="2400" dirty="0"/>
              <a:t> </a:t>
            </a:r>
            <a:r>
              <a:rPr lang="ru-RU" sz="2400" dirty="0" err="1"/>
              <a:t>міста</a:t>
            </a:r>
            <a:r>
              <a:rPr lang="ru-RU" sz="2400" dirty="0"/>
              <a:t> </a:t>
            </a:r>
            <a:r>
              <a:rPr lang="ru-RU" sz="2400" dirty="0" err="1"/>
              <a:t>обласного</a:t>
            </a:r>
            <a:r>
              <a:rPr lang="ru-RU" sz="2400" dirty="0"/>
              <a:t> </a:t>
            </a:r>
            <a:r>
              <a:rPr lang="ru-RU" sz="2400" dirty="0" err="1"/>
              <a:t>значення</a:t>
            </a:r>
            <a:r>
              <a:rPr lang="ru-RU" sz="2400" dirty="0"/>
              <a:t>, </a:t>
            </a:r>
            <a:r>
              <a:rPr lang="ru-RU" sz="2400" dirty="0" err="1"/>
              <a:t>показники</a:t>
            </a:r>
            <a:r>
              <a:rPr lang="ru-RU" sz="2400" dirty="0"/>
              <a:t> </a:t>
            </a:r>
            <a:r>
              <a:rPr lang="ru-RU" sz="2400" dirty="0" err="1"/>
              <a:t>розвитку</a:t>
            </a:r>
            <a:r>
              <a:rPr lang="ru-RU" sz="2400" dirty="0"/>
              <a:t> </a:t>
            </a:r>
            <a:r>
              <a:rPr lang="ru-RU" sz="2400" dirty="0" err="1"/>
              <a:t>яких</a:t>
            </a:r>
            <a:r>
              <a:rPr lang="ru-RU" sz="2400" dirty="0"/>
              <a:t> </a:t>
            </a:r>
            <a:r>
              <a:rPr lang="ru-RU" sz="2400" dirty="0" err="1"/>
              <a:t>відповідають</a:t>
            </a:r>
            <a:r>
              <a:rPr lang="ru-RU" sz="2400" dirty="0"/>
              <a:t> </a:t>
            </a:r>
            <a:r>
              <a:rPr lang="ru-RU" sz="2400" dirty="0" err="1"/>
              <a:t>одночасно</a:t>
            </a:r>
            <a:r>
              <a:rPr lang="ru-RU" sz="2400" dirty="0"/>
              <a:t> </a:t>
            </a:r>
            <a:r>
              <a:rPr lang="ru-RU" sz="2400" dirty="0" err="1"/>
              <a:t>всім</a:t>
            </a:r>
            <a:r>
              <a:rPr lang="ru-RU" sz="2400" dirty="0"/>
              <a:t> </a:t>
            </a:r>
            <a:r>
              <a:rPr lang="ru-RU" sz="2400" dirty="0" err="1"/>
              <a:t>наведеним</a:t>
            </a:r>
            <a:r>
              <a:rPr lang="ru-RU" sz="2400" dirty="0"/>
              <a:t> </a:t>
            </a:r>
            <a:r>
              <a:rPr lang="ru-RU" sz="2400" dirty="0" err="1"/>
              <a:t>критеріям</a:t>
            </a:r>
            <a:r>
              <a:rPr lang="ru-RU" sz="2400" dirty="0"/>
              <a:t>. </a:t>
            </a:r>
          </a:p>
        </p:txBody>
      </p:sp>
    </p:spTree>
    <p:extLst>
      <p:ext uri="{BB962C8B-B14F-4D97-AF65-F5344CB8AC3E}">
        <p14:creationId xmlns:p14="http://schemas.microsoft.com/office/powerpoint/2010/main" val="1382807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80356F-4961-4E94-AFE4-B0DE00BB0074}"/>
              </a:ext>
            </a:extLst>
          </p:cNvPr>
          <p:cNvSpPr>
            <a:spLocks noGrp="1"/>
          </p:cNvSpPr>
          <p:nvPr>
            <p:ph type="title"/>
          </p:nvPr>
        </p:nvSpPr>
        <p:spPr>
          <a:xfrm>
            <a:off x="833436" y="123825"/>
            <a:ext cx="10515600" cy="1406592"/>
          </a:xfrm>
        </p:spPr>
        <p:txBody>
          <a:bodyPr>
            <a:normAutofit/>
          </a:bodyPr>
          <a:lstStyle/>
          <a:p>
            <a:pPr algn="ctr"/>
            <a:r>
              <a:rPr lang="uk-UA" sz="3200" b="1" dirty="0">
                <a:latin typeface="+mn-lt"/>
              </a:rPr>
              <a:t>Регіоналізація</a:t>
            </a:r>
            <a:endParaRPr lang="ru-RU" sz="3200" b="1" dirty="0">
              <a:latin typeface="+mn-lt"/>
            </a:endParaRPr>
          </a:p>
        </p:txBody>
      </p:sp>
      <p:sp>
        <p:nvSpPr>
          <p:cNvPr id="3" name="Объект 2">
            <a:extLst>
              <a:ext uri="{FF2B5EF4-FFF2-40B4-BE49-F238E27FC236}">
                <a16:creationId xmlns:a16="http://schemas.microsoft.com/office/drawing/2014/main" id="{BE7AAB8E-8545-45E1-B9FF-70CF2C60CF84}"/>
              </a:ext>
            </a:extLst>
          </p:cNvPr>
          <p:cNvSpPr>
            <a:spLocks noGrp="1"/>
          </p:cNvSpPr>
          <p:nvPr>
            <p:ph idx="1"/>
          </p:nvPr>
        </p:nvSpPr>
        <p:spPr>
          <a:xfrm>
            <a:off x="285749" y="2310063"/>
            <a:ext cx="11610975" cy="2358190"/>
          </a:xfrm>
        </p:spPr>
        <p:txBody>
          <a:bodyPr>
            <a:noAutofit/>
          </a:bodyPr>
          <a:lstStyle/>
          <a:p>
            <a:pPr marL="0" indent="0" algn="ctr">
              <a:lnSpc>
                <a:spcPct val="107000"/>
              </a:lnSpc>
              <a:spcAft>
                <a:spcPts val="800"/>
              </a:spcAft>
              <a:buNone/>
            </a:pPr>
            <a:r>
              <a:rPr lang="uk-UA" sz="2400" b="1" i="1" dirty="0">
                <a:effectLst/>
                <a:ea typeface="Calibri" panose="020F0502020204030204" pitchFamily="34" charset="0"/>
                <a:cs typeface="Times New Roman" panose="02020603050405020304" pitchFamily="18" charset="0"/>
              </a:rPr>
              <a:t>-  </a:t>
            </a:r>
            <a:r>
              <a:rPr lang="uk-UA" b="1" i="1" dirty="0">
                <a:effectLst/>
                <a:ea typeface="Calibri" panose="020F0502020204030204" pitchFamily="34" charset="0"/>
                <a:cs typeface="Times New Roman" panose="02020603050405020304" pitchFamily="18" charset="0"/>
              </a:rPr>
              <a:t>процес регіонального структурування простору, повноцінного включення регіонів в економічне, соціальне та політичне життя на національному і транснаціональному рівнях, здійснення політики регіоналізму</a:t>
            </a:r>
          </a:p>
          <a:p>
            <a:pPr marL="0" indent="0" algn="ctr">
              <a:lnSpc>
                <a:spcPct val="107000"/>
              </a:lnSpc>
              <a:spcAft>
                <a:spcPts val="800"/>
              </a:spcAft>
              <a:buNone/>
            </a:pPr>
            <a:endParaRPr lang="uk-UA"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6401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A3445D-832F-4554-95B6-F1DF53AF8E39}"/>
              </a:ext>
            </a:extLst>
          </p:cNvPr>
          <p:cNvSpPr>
            <a:spLocks noGrp="1"/>
          </p:cNvSpPr>
          <p:nvPr>
            <p:ph type="title"/>
          </p:nvPr>
        </p:nvSpPr>
        <p:spPr>
          <a:xfrm>
            <a:off x="838200" y="365126"/>
            <a:ext cx="10515600" cy="768350"/>
          </a:xfrm>
        </p:spPr>
        <p:txBody>
          <a:bodyPr>
            <a:normAutofit/>
          </a:bodyPr>
          <a:lstStyle/>
          <a:p>
            <a:pPr algn="ctr"/>
            <a:r>
              <a:rPr lang="uk-UA" sz="2800" b="1" dirty="0">
                <a:latin typeface="+mn-lt"/>
              </a:rPr>
              <a:t>Типологія регіоналізації</a:t>
            </a:r>
            <a:endParaRPr lang="ru-RU" sz="2800" b="1" dirty="0">
              <a:latin typeface="+mn-lt"/>
            </a:endParaRPr>
          </a:p>
        </p:txBody>
      </p:sp>
      <p:sp>
        <p:nvSpPr>
          <p:cNvPr id="3" name="Объект 2">
            <a:extLst>
              <a:ext uri="{FF2B5EF4-FFF2-40B4-BE49-F238E27FC236}">
                <a16:creationId xmlns:a16="http://schemas.microsoft.com/office/drawing/2014/main" id="{00BFB6A8-ABC2-4D00-AE9F-D281084E73AF}"/>
              </a:ext>
            </a:extLst>
          </p:cNvPr>
          <p:cNvSpPr>
            <a:spLocks noGrp="1"/>
          </p:cNvSpPr>
          <p:nvPr>
            <p:ph idx="1"/>
          </p:nvPr>
        </p:nvSpPr>
        <p:spPr>
          <a:xfrm>
            <a:off x="365759" y="1825625"/>
            <a:ext cx="11540691" cy="4351338"/>
          </a:xfrm>
        </p:spPr>
        <p:txBody>
          <a:bodyPr>
            <a:normAutofit lnSpcReduction="10000"/>
          </a:bodyPr>
          <a:lstStyle/>
          <a:p>
            <a:r>
              <a:rPr lang="uk-UA" sz="2400" dirty="0"/>
              <a:t>Соціально-економічна, етнокультурна, політична, політико-адміністративна</a:t>
            </a:r>
          </a:p>
          <a:p>
            <a:r>
              <a:rPr lang="uk-UA" sz="2400" dirty="0"/>
              <a:t>Формальна та неформальна</a:t>
            </a:r>
          </a:p>
          <a:p>
            <a:r>
              <a:rPr lang="uk-UA" sz="2400" dirty="0"/>
              <a:t>Керована та спонтанна</a:t>
            </a:r>
          </a:p>
          <a:p>
            <a:endParaRPr lang="uk-UA" sz="2400" dirty="0"/>
          </a:p>
          <a:p>
            <a:endParaRPr lang="uk-UA" sz="2400" dirty="0"/>
          </a:p>
          <a:p>
            <a:pPr marL="0" indent="0" algn="ctr">
              <a:buNone/>
            </a:pPr>
            <a:r>
              <a:rPr lang="uk-UA" sz="2400" dirty="0">
                <a:effectLst/>
                <a:ea typeface="Calibri" panose="020F0502020204030204" pitchFamily="34" charset="0"/>
                <a:cs typeface="Times New Roman" panose="02020603050405020304" pitchFamily="18" charset="0"/>
              </a:rPr>
              <a:t>За інституційним підходом, регіоналізація є суб’єктивним процесом </a:t>
            </a:r>
            <a:r>
              <a:rPr lang="uk-UA" sz="2400" dirty="0" err="1">
                <a:effectLst/>
                <a:ea typeface="Calibri" panose="020F0502020204030204" pitchFamily="34" charset="0"/>
                <a:cs typeface="Times New Roman" panose="02020603050405020304" pitchFamily="18" charset="0"/>
              </a:rPr>
              <a:t>інституціалізації</a:t>
            </a:r>
            <a:r>
              <a:rPr lang="uk-UA" sz="2400" dirty="0">
                <a:effectLst/>
                <a:ea typeface="Calibri" panose="020F0502020204030204" pitchFamily="34" charset="0"/>
                <a:cs typeface="Times New Roman" panose="02020603050405020304" pitchFamily="18" charset="0"/>
              </a:rPr>
              <a:t> регіональної влади, що поєднує централізовані (зверху) та децентралізовані (знизу) підходи до вирішення проблем регіонального розвитку. Відповідно до політико-правового статусу регіонів, рівня їх самоврядних прав, регіоналізація виявляється у </a:t>
            </a:r>
            <a:r>
              <a:rPr lang="uk-UA" sz="2400" b="1" dirty="0">
                <a:effectLst/>
                <a:ea typeface="Calibri" panose="020F0502020204030204" pitchFamily="34" charset="0"/>
                <a:cs typeface="Times New Roman" panose="02020603050405020304" pitchFamily="18" charset="0"/>
              </a:rPr>
              <a:t>п’яти різних моделях</a:t>
            </a:r>
            <a:r>
              <a:rPr lang="uk-UA" sz="2400" dirty="0">
                <a:effectLst/>
                <a:ea typeface="Calibri" panose="020F0502020204030204" pitchFamily="34" charset="0"/>
                <a:cs typeface="Times New Roman" panose="02020603050405020304" pitchFamily="18" charset="0"/>
              </a:rPr>
              <a:t>: адміністративна регіоналізація; регіоналізація через наявні місцеві органи влади; регіональна децентралізація; регіональна автономія; регіоналізація через федеральні утворення. </a:t>
            </a:r>
          </a:p>
          <a:p>
            <a:pPr marL="0" indent="0">
              <a:buNone/>
            </a:pPr>
            <a:endParaRPr lang="ru-RU" sz="2400" dirty="0"/>
          </a:p>
        </p:txBody>
      </p:sp>
    </p:spTree>
    <p:extLst>
      <p:ext uri="{BB962C8B-B14F-4D97-AF65-F5344CB8AC3E}">
        <p14:creationId xmlns:p14="http://schemas.microsoft.com/office/powerpoint/2010/main" val="3612600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40FF07-DD3E-4F5D-A388-8BDD4F8FA4D4}"/>
              </a:ext>
            </a:extLst>
          </p:cNvPr>
          <p:cNvSpPr>
            <a:spLocks noGrp="1"/>
          </p:cNvSpPr>
          <p:nvPr>
            <p:ph type="title"/>
          </p:nvPr>
        </p:nvSpPr>
        <p:spPr>
          <a:xfrm>
            <a:off x="838200" y="365125"/>
            <a:ext cx="10515600" cy="530225"/>
          </a:xfrm>
        </p:spPr>
        <p:txBody>
          <a:bodyPr>
            <a:normAutofit/>
          </a:bodyPr>
          <a:lstStyle/>
          <a:p>
            <a:pPr algn="ctr"/>
            <a:r>
              <a:rPr lang="uk-UA" sz="2800" b="1" dirty="0">
                <a:latin typeface="+mn-lt"/>
              </a:rPr>
              <a:t>Моделі формальної регіоналізації (Вакуленко, </a:t>
            </a:r>
            <a:r>
              <a:rPr lang="uk-UA" sz="2800" b="1" dirty="0" err="1">
                <a:latin typeface="+mn-lt"/>
              </a:rPr>
              <a:t>Орлатий</a:t>
            </a:r>
            <a:r>
              <a:rPr lang="uk-UA" sz="2800" b="1" dirty="0">
                <a:latin typeface="+mn-lt"/>
              </a:rPr>
              <a:t>)</a:t>
            </a:r>
            <a:endParaRPr lang="ru-RU" sz="2800" b="1" dirty="0">
              <a:latin typeface="+mn-lt"/>
            </a:endParaRPr>
          </a:p>
        </p:txBody>
      </p:sp>
      <p:sp>
        <p:nvSpPr>
          <p:cNvPr id="3" name="Объект 2">
            <a:extLst>
              <a:ext uri="{FF2B5EF4-FFF2-40B4-BE49-F238E27FC236}">
                <a16:creationId xmlns:a16="http://schemas.microsoft.com/office/drawing/2014/main" id="{F859EB13-67BA-44DA-855E-12123D944E9A}"/>
              </a:ext>
            </a:extLst>
          </p:cNvPr>
          <p:cNvSpPr>
            <a:spLocks noGrp="1"/>
          </p:cNvSpPr>
          <p:nvPr>
            <p:ph idx="1"/>
          </p:nvPr>
        </p:nvSpPr>
        <p:spPr>
          <a:xfrm>
            <a:off x="-1" y="895350"/>
            <a:ext cx="12296775" cy="5962650"/>
          </a:xfrm>
        </p:spPr>
        <p:txBody>
          <a:bodyPr>
            <a:normAutofit fontScale="77500" lnSpcReduction="20000"/>
          </a:bodyPr>
          <a:lstStyle/>
          <a:p>
            <a:pPr>
              <a:spcBef>
                <a:spcPts val="0"/>
              </a:spcBef>
            </a:pPr>
            <a:r>
              <a:rPr lang="ru-RU" sz="3200" b="1" dirty="0" err="1"/>
              <a:t>адміністративна</a:t>
            </a:r>
            <a:r>
              <a:rPr lang="ru-RU" sz="3200" b="1" dirty="0"/>
              <a:t> </a:t>
            </a:r>
            <a:r>
              <a:rPr lang="ru-RU" sz="3200" b="1" dirty="0" err="1"/>
              <a:t>регіоналізація</a:t>
            </a:r>
            <a:r>
              <a:rPr lang="ru-RU" sz="3200" b="1" dirty="0"/>
              <a:t>; </a:t>
            </a:r>
          </a:p>
          <a:p>
            <a:pPr marL="0" indent="0">
              <a:spcBef>
                <a:spcPts val="0"/>
              </a:spcBef>
              <a:buNone/>
            </a:pPr>
            <a:r>
              <a:rPr lang="ru-RU" sz="2900" i="1" dirty="0" err="1"/>
              <a:t>Притаманна</a:t>
            </a:r>
            <a:r>
              <a:rPr lang="ru-RU" sz="2900" i="1" dirty="0"/>
              <a:t> </a:t>
            </a:r>
            <a:r>
              <a:rPr lang="ru-RU" sz="2900" i="1" dirty="0" err="1"/>
              <a:t>Албанії</a:t>
            </a:r>
            <a:r>
              <a:rPr lang="ru-RU" sz="2900" i="1" dirty="0"/>
              <a:t>, </a:t>
            </a:r>
            <a:r>
              <a:rPr lang="ru-RU" sz="2900" i="1" dirty="0" err="1"/>
              <a:t>Білорусі</a:t>
            </a:r>
            <a:r>
              <a:rPr lang="ru-RU" sz="2900" i="1" dirty="0"/>
              <a:t>, </a:t>
            </a:r>
            <a:r>
              <a:rPr lang="ru-RU" sz="2900" i="1" dirty="0" err="1"/>
              <a:t>Болгарії</a:t>
            </a:r>
            <a:r>
              <a:rPr lang="ru-RU" sz="2900" i="1" dirty="0"/>
              <a:t>, </a:t>
            </a:r>
            <a:r>
              <a:rPr lang="ru-RU" sz="2900" i="1" dirty="0" err="1"/>
              <a:t>Великобританії</a:t>
            </a:r>
            <a:r>
              <a:rPr lang="ru-RU" sz="2900" i="1" dirty="0"/>
              <a:t>, </a:t>
            </a:r>
            <a:r>
              <a:rPr lang="ru-RU" sz="2900" i="1" dirty="0" err="1"/>
              <a:t>Вірменії</a:t>
            </a:r>
            <a:r>
              <a:rPr lang="ru-RU" sz="2900" i="1" dirty="0"/>
              <a:t>, </a:t>
            </a:r>
            <a:r>
              <a:rPr lang="ru-RU" sz="2900" i="1" dirty="0" err="1"/>
              <a:t>Греції</a:t>
            </a:r>
            <a:r>
              <a:rPr lang="ru-RU" sz="2900" i="1" dirty="0"/>
              <a:t>, </a:t>
            </a:r>
            <a:r>
              <a:rPr lang="ru-RU" sz="2900" i="1" dirty="0" err="1"/>
              <a:t>Грузії</a:t>
            </a:r>
            <a:r>
              <a:rPr lang="ru-RU" sz="2900" i="1" dirty="0"/>
              <a:t>, </a:t>
            </a:r>
            <a:r>
              <a:rPr lang="ru-RU" sz="2900" i="1" dirty="0" err="1"/>
              <a:t>Данії</a:t>
            </a:r>
            <a:r>
              <a:rPr lang="ru-RU" sz="2900" i="1" dirty="0"/>
              <a:t>, </a:t>
            </a:r>
            <a:r>
              <a:rPr lang="ru-RU" sz="2900" i="1" dirty="0" err="1"/>
              <a:t>Ірландії</a:t>
            </a:r>
            <a:r>
              <a:rPr lang="ru-RU" sz="2900" i="1" dirty="0"/>
              <a:t>, </a:t>
            </a:r>
            <a:r>
              <a:rPr lang="ru-RU" sz="2900" i="1" dirty="0" err="1"/>
              <a:t>Литві</a:t>
            </a:r>
            <a:r>
              <a:rPr lang="ru-RU" sz="2900" i="1" dirty="0"/>
              <a:t>, </a:t>
            </a:r>
            <a:r>
              <a:rPr lang="ru-RU" sz="2900" i="1" dirty="0" err="1"/>
              <a:t>Португалії</a:t>
            </a:r>
            <a:r>
              <a:rPr lang="ru-RU" sz="2900" i="1" dirty="0"/>
              <a:t>, </a:t>
            </a:r>
            <a:r>
              <a:rPr lang="ru-RU" sz="2900" i="1" dirty="0" err="1"/>
              <a:t>Росії</a:t>
            </a:r>
            <a:r>
              <a:rPr lang="ru-RU" sz="2900" i="1" dirty="0"/>
              <a:t>, </a:t>
            </a:r>
            <a:r>
              <a:rPr lang="ru-RU" sz="2900" i="1" dirty="0" err="1"/>
              <a:t>Румунії</a:t>
            </a:r>
            <a:r>
              <a:rPr lang="ru-RU" sz="2900" i="1" dirty="0"/>
              <a:t>, </a:t>
            </a:r>
            <a:r>
              <a:rPr lang="ru-RU" sz="2900" i="1" dirty="0" err="1"/>
              <a:t>Туреччині</a:t>
            </a:r>
            <a:r>
              <a:rPr lang="ru-RU" sz="2900" i="1" dirty="0"/>
              <a:t>, </a:t>
            </a:r>
            <a:r>
              <a:rPr lang="ru-RU" sz="2900" i="1" dirty="0" err="1"/>
              <a:t>Україні</a:t>
            </a:r>
            <a:r>
              <a:rPr lang="ru-RU" sz="2900" i="1" dirty="0"/>
              <a:t>, </a:t>
            </a:r>
            <a:r>
              <a:rPr lang="ru-RU" sz="2900" i="1" dirty="0" err="1"/>
              <a:t>Фінляндії</a:t>
            </a:r>
            <a:r>
              <a:rPr lang="ru-RU" sz="2900" i="1" dirty="0"/>
              <a:t> та </a:t>
            </a:r>
            <a:r>
              <a:rPr lang="ru-RU" sz="2900" i="1" dirty="0" err="1"/>
              <a:t>іншим</a:t>
            </a:r>
            <a:r>
              <a:rPr lang="ru-RU" sz="2900" i="1" dirty="0"/>
              <a:t>. У </a:t>
            </a:r>
            <a:r>
              <a:rPr lang="ru-RU" sz="2900" i="1" dirty="0" err="1"/>
              <a:t>територіальній</a:t>
            </a:r>
            <a:r>
              <a:rPr lang="ru-RU" sz="2900" i="1" dirty="0"/>
              <a:t> </a:t>
            </a:r>
            <a:r>
              <a:rPr lang="ru-RU" sz="2900" i="1" dirty="0" err="1"/>
              <a:t>структурі</a:t>
            </a:r>
            <a:r>
              <a:rPr lang="ru-RU" sz="2900" i="1" dirty="0"/>
              <a:t> </a:t>
            </a:r>
            <a:r>
              <a:rPr lang="ru-RU" sz="2900" i="1" dirty="0" err="1"/>
              <a:t>цих</a:t>
            </a:r>
            <a:r>
              <a:rPr lang="ru-RU" sz="2900" i="1" dirty="0"/>
              <a:t> </a:t>
            </a:r>
            <a:r>
              <a:rPr lang="ru-RU" sz="2900" i="1" dirty="0" err="1"/>
              <a:t>країн</a:t>
            </a:r>
            <a:r>
              <a:rPr lang="ru-RU" sz="2900" i="1" dirty="0"/>
              <a:t> </a:t>
            </a:r>
            <a:r>
              <a:rPr lang="ru-RU" sz="2900" i="1" dirty="0" err="1"/>
              <a:t>відокремлюється</a:t>
            </a:r>
            <a:r>
              <a:rPr lang="ru-RU" sz="2900" i="1" dirty="0"/>
              <a:t> велика </a:t>
            </a:r>
            <a:r>
              <a:rPr lang="ru-RU" sz="2900" i="1" dirty="0" err="1"/>
              <a:t>територія</a:t>
            </a:r>
            <a:r>
              <a:rPr lang="ru-RU" sz="2900" i="1" dirty="0"/>
              <a:t> для </a:t>
            </a:r>
            <a:r>
              <a:rPr lang="ru-RU" sz="2900" i="1" dirty="0" err="1"/>
              <a:t>виконання</a:t>
            </a:r>
            <a:r>
              <a:rPr lang="ru-RU" sz="2900" i="1" dirty="0"/>
              <a:t> </a:t>
            </a:r>
            <a:r>
              <a:rPr lang="ru-RU" sz="2900" i="1" dirty="0" err="1"/>
              <a:t>функцій</a:t>
            </a:r>
            <a:r>
              <a:rPr lang="ru-RU" sz="2900" i="1" dirty="0"/>
              <a:t> </a:t>
            </a:r>
            <a:r>
              <a:rPr lang="ru-RU" sz="2900" i="1" dirty="0" err="1"/>
              <a:t>державної</a:t>
            </a:r>
            <a:r>
              <a:rPr lang="ru-RU" sz="2900" i="1" dirty="0"/>
              <a:t> </a:t>
            </a:r>
            <a:r>
              <a:rPr lang="ru-RU" sz="2900" i="1" dirty="0" err="1"/>
              <a:t>влади</a:t>
            </a:r>
            <a:r>
              <a:rPr lang="ru-RU" sz="2900" i="1" dirty="0"/>
              <a:t>. </a:t>
            </a:r>
            <a:r>
              <a:rPr lang="ru-RU" sz="2900" i="1" dirty="0" err="1"/>
              <a:t>Самоврядні</a:t>
            </a:r>
            <a:r>
              <a:rPr lang="ru-RU" sz="2900" i="1" dirty="0"/>
              <a:t> права </a:t>
            </a:r>
            <a:r>
              <a:rPr lang="ru-RU" sz="2900" i="1" dirty="0" err="1"/>
              <a:t>їй</a:t>
            </a:r>
            <a:r>
              <a:rPr lang="ru-RU" sz="2900" i="1" dirty="0"/>
              <a:t> не </a:t>
            </a:r>
            <a:r>
              <a:rPr lang="ru-RU" sz="2900" i="1" dirty="0" err="1"/>
              <a:t>надаються</a:t>
            </a:r>
            <a:r>
              <a:rPr lang="ru-RU" sz="2900" i="1" dirty="0"/>
              <a:t> </a:t>
            </a:r>
            <a:r>
              <a:rPr lang="ru-RU" sz="2900" i="1" dirty="0" err="1"/>
              <a:t>або</a:t>
            </a:r>
            <a:r>
              <a:rPr lang="ru-RU" sz="2900" i="1" dirty="0"/>
              <a:t> </a:t>
            </a:r>
            <a:r>
              <a:rPr lang="ru-RU" sz="2900" i="1" dirty="0" err="1"/>
              <a:t>імітуються</a:t>
            </a:r>
            <a:r>
              <a:rPr lang="ru-RU" sz="2900" i="1" dirty="0"/>
              <a:t> через </a:t>
            </a:r>
            <a:r>
              <a:rPr lang="ru-RU" sz="2900" i="1" dirty="0" err="1"/>
              <a:t>можливості</a:t>
            </a:r>
            <a:r>
              <a:rPr lang="ru-RU" sz="2900" i="1" dirty="0"/>
              <a:t> </a:t>
            </a:r>
            <a:r>
              <a:rPr lang="ru-RU" sz="2900" i="1" dirty="0" err="1"/>
              <a:t>створення</a:t>
            </a:r>
            <a:r>
              <a:rPr lang="ru-RU" sz="2900" i="1" dirty="0"/>
              <a:t> в межах </a:t>
            </a:r>
            <a:r>
              <a:rPr lang="ru-RU" sz="2900" i="1" dirty="0" err="1"/>
              <a:t>адміністративних</a:t>
            </a:r>
            <a:r>
              <a:rPr lang="ru-RU" sz="2900" i="1" dirty="0"/>
              <a:t> </a:t>
            </a:r>
            <a:r>
              <a:rPr lang="ru-RU" sz="2900" i="1" dirty="0" err="1"/>
              <a:t>регіонів</a:t>
            </a:r>
            <a:r>
              <a:rPr lang="ru-RU" sz="2900" i="1" dirty="0"/>
              <a:t> </a:t>
            </a:r>
            <a:r>
              <a:rPr lang="ru-RU" sz="2900" i="1" dirty="0" err="1"/>
              <a:t>представницьких</a:t>
            </a:r>
            <a:r>
              <a:rPr lang="ru-RU" sz="2900" i="1" dirty="0"/>
              <a:t> </a:t>
            </a:r>
            <a:r>
              <a:rPr lang="ru-RU" sz="2900" i="1" dirty="0" err="1"/>
              <a:t>органів</a:t>
            </a:r>
            <a:r>
              <a:rPr lang="ru-RU" sz="2900" i="1" dirty="0"/>
              <a:t> без </a:t>
            </a:r>
            <a:r>
              <a:rPr lang="ru-RU" sz="2900" i="1" dirty="0" err="1"/>
              <a:t>власної</a:t>
            </a:r>
            <a:r>
              <a:rPr lang="ru-RU" sz="2900" i="1" dirty="0"/>
              <a:t> </a:t>
            </a:r>
            <a:r>
              <a:rPr lang="ru-RU" sz="2900" i="1" dirty="0" err="1"/>
              <a:t>адміністрації</a:t>
            </a:r>
            <a:r>
              <a:rPr lang="ru-RU" sz="2900" i="1" dirty="0"/>
              <a:t>. </a:t>
            </a:r>
          </a:p>
          <a:p>
            <a:pPr>
              <a:spcBef>
                <a:spcPts val="0"/>
              </a:spcBef>
            </a:pPr>
            <a:r>
              <a:rPr lang="ru-RU" sz="3200" b="1" dirty="0" err="1"/>
              <a:t>регіональна</a:t>
            </a:r>
            <a:r>
              <a:rPr lang="ru-RU" sz="3200" b="1" dirty="0"/>
              <a:t> </a:t>
            </a:r>
            <a:r>
              <a:rPr lang="ru-RU" sz="3200" b="1" dirty="0" err="1"/>
              <a:t>децентралізація</a:t>
            </a:r>
            <a:r>
              <a:rPr lang="ru-RU" sz="3200" b="1" dirty="0"/>
              <a:t>; </a:t>
            </a:r>
          </a:p>
          <a:p>
            <a:pPr marL="0" indent="0">
              <a:spcBef>
                <a:spcPts val="0"/>
              </a:spcBef>
              <a:buNone/>
            </a:pPr>
            <a:r>
              <a:rPr lang="ru-RU" sz="2900" i="1" dirty="0" err="1"/>
              <a:t>Поширена</a:t>
            </a:r>
            <a:r>
              <a:rPr lang="ru-RU" sz="2900" i="1" dirty="0"/>
              <a:t> у </a:t>
            </a:r>
            <a:r>
              <a:rPr lang="ru-RU" sz="2900" i="1" dirty="0" err="1"/>
              <a:t>Нідерландах</a:t>
            </a:r>
            <a:r>
              <a:rPr lang="ru-RU" sz="2900" i="1" dirty="0"/>
              <a:t>, </a:t>
            </a:r>
            <a:r>
              <a:rPr lang="ru-RU" sz="2900" i="1" dirty="0" err="1"/>
              <a:t>Норвегії</a:t>
            </a:r>
            <a:r>
              <a:rPr lang="ru-RU" sz="2900" i="1" dirty="0"/>
              <a:t>, </a:t>
            </a:r>
            <a:r>
              <a:rPr lang="ru-RU" sz="2900" i="1" dirty="0" err="1"/>
              <a:t>Польщі</a:t>
            </a:r>
            <a:r>
              <a:rPr lang="ru-RU" sz="2900" i="1" dirty="0"/>
              <a:t>, </a:t>
            </a:r>
            <a:r>
              <a:rPr lang="ru-RU" sz="2900" i="1" dirty="0" err="1"/>
              <a:t>Словаччині</a:t>
            </a:r>
            <a:r>
              <a:rPr lang="ru-RU" sz="2900" i="1" dirty="0"/>
              <a:t>, </a:t>
            </a:r>
            <a:r>
              <a:rPr lang="ru-RU" sz="2900" i="1" dirty="0" err="1"/>
              <a:t>Угорщині</a:t>
            </a:r>
            <a:r>
              <a:rPr lang="ru-RU" sz="2900" i="1" dirty="0"/>
              <a:t>, </a:t>
            </a:r>
            <a:r>
              <a:rPr lang="ru-RU" sz="2900" i="1" dirty="0" err="1"/>
              <a:t>Франції</a:t>
            </a:r>
            <a:r>
              <a:rPr lang="ru-RU" sz="2900" i="1" dirty="0"/>
              <a:t>, </a:t>
            </a:r>
            <a:r>
              <a:rPr lang="ru-RU" sz="2900" i="1" dirty="0" err="1"/>
              <a:t>Чехії</a:t>
            </a:r>
            <a:r>
              <a:rPr lang="ru-RU" sz="2900" i="1" dirty="0"/>
              <a:t>, </a:t>
            </a:r>
            <a:r>
              <a:rPr lang="ru-RU" sz="2900" i="1" dirty="0" err="1"/>
              <a:t>Швеції</a:t>
            </a:r>
            <a:r>
              <a:rPr lang="ru-RU" sz="2900" i="1" dirty="0"/>
              <a:t>, </a:t>
            </a:r>
            <a:r>
              <a:rPr lang="ru-RU" sz="2900" i="1" dirty="0" err="1"/>
              <a:t>хоча</a:t>
            </a:r>
            <a:r>
              <a:rPr lang="ru-RU" sz="2900" i="1" dirty="0"/>
              <a:t> </a:t>
            </a:r>
            <a:r>
              <a:rPr lang="ru-RU" sz="2900" i="1" dirty="0" err="1"/>
              <a:t>конкретні</a:t>
            </a:r>
            <a:r>
              <a:rPr lang="ru-RU" sz="2900" i="1" dirty="0"/>
              <a:t> </a:t>
            </a:r>
            <a:r>
              <a:rPr lang="ru-RU" sz="2900" i="1" dirty="0" err="1"/>
              <a:t>її</a:t>
            </a:r>
            <a:r>
              <a:rPr lang="ru-RU" sz="2900" i="1" dirty="0"/>
              <a:t> прояви </a:t>
            </a:r>
            <a:r>
              <a:rPr lang="ru-RU" sz="2900" i="1" dirty="0" err="1"/>
              <a:t>досить</a:t>
            </a:r>
            <a:r>
              <a:rPr lang="ru-RU" sz="2900" i="1" dirty="0"/>
              <a:t> сильно </a:t>
            </a:r>
            <a:r>
              <a:rPr lang="ru-RU" sz="2900" i="1" dirty="0" err="1"/>
              <a:t>відрізняються</a:t>
            </a:r>
            <a:r>
              <a:rPr lang="ru-RU" sz="2900" i="1" dirty="0"/>
              <a:t>. За </a:t>
            </a:r>
            <a:r>
              <a:rPr lang="ru-RU" sz="2900" i="1" dirty="0" err="1"/>
              <a:t>цієї</a:t>
            </a:r>
            <a:r>
              <a:rPr lang="ru-RU" sz="2900" i="1" dirty="0"/>
              <a:t> </a:t>
            </a:r>
            <a:r>
              <a:rPr lang="ru-RU" sz="2900" i="1" dirty="0" err="1"/>
              <a:t>моделі</a:t>
            </a:r>
            <a:r>
              <a:rPr lang="ru-RU" sz="2900" i="1" dirty="0"/>
              <a:t> </a:t>
            </a:r>
            <a:r>
              <a:rPr lang="ru-RU" sz="2900" i="1" dirty="0" err="1"/>
              <a:t>інститут</a:t>
            </a:r>
            <a:r>
              <a:rPr lang="ru-RU" sz="2900" i="1" dirty="0"/>
              <a:t> </a:t>
            </a:r>
            <a:r>
              <a:rPr lang="ru-RU" sz="2900" i="1" dirty="0" err="1"/>
              <a:t>регіонального</a:t>
            </a:r>
            <a:r>
              <a:rPr lang="ru-RU" sz="2900" i="1" dirty="0"/>
              <a:t> </a:t>
            </a:r>
            <a:r>
              <a:rPr lang="ru-RU" sz="2900" i="1" dirty="0" err="1"/>
              <a:t>самоврядування</a:t>
            </a:r>
            <a:r>
              <a:rPr lang="ru-RU" sz="2900" i="1" dirty="0"/>
              <a:t> </a:t>
            </a:r>
            <a:r>
              <a:rPr lang="ru-RU" sz="2900" i="1" dirty="0" err="1"/>
              <a:t>передбачає</a:t>
            </a:r>
            <a:r>
              <a:rPr lang="ru-RU" sz="2900" i="1" dirty="0"/>
              <a:t> </a:t>
            </a:r>
            <a:r>
              <a:rPr lang="ru-RU" sz="2900" i="1" dirty="0" err="1"/>
              <a:t>можливість</a:t>
            </a:r>
            <a:r>
              <a:rPr lang="ru-RU" sz="2900" i="1" dirty="0"/>
              <a:t> у </a:t>
            </a:r>
            <a:r>
              <a:rPr lang="ru-RU" sz="2900" i="1" dirty="0" err="1"/>
              <a:t>законодавчо</a:t>
            </a:r>
            <a:r>
              <a:rPr lang="ru-RU" sz="2900" i="1" dirty="0"/>
              <a:t> </a:t>
            </a:r>
            <a:r>
              <a:rPr lang="ru-RU" sz="2900" i="1" dirty="0" err="1"/>
              <a:t>визначених</a:t>
            </a:r>
            <a:r>
              <a:rPr lang="ru-RU" sz="2900" i="1" dirty="0"/>
              <a:t> межах </a:t>
            </a:r>
            <a:r>
              <a:rPr lang="ru-RU" sz="2900" i="1" dirty="0" err="1"/>
              <a:t>самостійно</a:t>
            </a:r>
            <a:r>
              <a:rPr lang="ru-RU" sz="2900" i="1" dirty="0"/>
              <a:t> </a:t>
            </a:r>
            <a:r>
              <a:rPr lang="ru-RU" sz="2900" i="1" dirty="0" err="1"/>
              <a:t>реалізовувати</a:t>
            </a:r>
            <a:r>
              <a:rPr lang="ru-RU" sz="2900" i="1" dirty="0"/>
              <a:t> </a:t>
            </a:r>
            <a:r>
              <a:rPr lang="ru-RU" sz="2900" i="1" dirty="0" err="1"/>
              <a:t>територіальні</a:t>
            </a:r>
            <a:r>
              <a:rPr lang="ru-RU" sz="2900" i="1" dirty="0"/>
              <a:t> </a:t>
            </a:r>
            <a:r>
              <a:rPr lang="ru-RU" sz="2900" i="1" dirty="0" err="1"/>
              <a:t>інтереси</a:t>
            </a:r>
            <a:r>
              <a:rPr lang="ru-RU" sz="2900" i="1" dirty="0"/>
              <a:t>. </a:t>
            </a:r>
            <a:r>
              <a:rPr lang="ru-RU" sz="2900" i="1" dirty="0" err="1"/>
              <a:t>Проте</a:t>
            </a:r>
            <a:r>
              <a:rPr lang="ru-RU" sz="2900" i="1" dirty="0"/>
              <a:t>, на </a:t>
            </a:r>
            <a:r>
              <a:rPr lang="ru-RU" sz="2900" i="1" dirty="0" err="1"/>
              <a:t>відміну</a:t>
            </a:r>
            <a:r>
              <a:rPr lang="ru-RU" sz="2900" i="1" dirty="0"/>
              <a:t> </a:t>
            </a:r>
            <a:r>
              <a:rPr lang="ru-RU" sz="2900" i="1" dirty="0" err="1"/>
              <a:t>від</a:t>
            </a:r>
            <a:r>
              <a:rPr lang="ru-RU" sz="2900" i="1" dirty="0"/>
              <a:t> </a:t>
            </a:r>
            <a:r>
              <a:rPr lang="ru-RU" sz="2900" i="1" dirty="0" err="1"/>
              <a:t>автономії</a:t>
            </a:r>
            <a:r>
              <a:rPr lang="ru-RU" sz="2900" i="1" dirty="0"/>
              <a:t>, </a:t>
            </a:r>
            <a:r>
              <a:rPr lang="ru-RU" sz="2900" i="1" dirty="0" err="1"/>
              <a:t>загальнонаціональні</a:t>
            </a:r>
            <a:r>
              <a:rPr lang="ru-RU" sz="2900" i="1" dirty="0"/>
              <a:t> </a:t>
            </a:r>
            <a:r>
              <a:rPr lang="ru-RU" sz="2900" i="1" dirty="0" err="1"/>
              <a:t>інтереси</a:t>
            </a:r>
            <a:r>
              <a:rPr lang="ru-RU" sz="2900" i="1" dirty="0"/>
              <a:t> на </a:t>
            </a:r>
            <a:r>
              <a:rPr lang="ru-RU" sz="2900" i="1" dirty="0" err="1"/>
              <a:t>регіональному</a:t>
            </a:r>
            <a:r>
              <a:rPr lang="ru-RU" sz="2900" i="1" dirty="0"/>
              <a:t> </a:t>
            </a:r>
            <a:r>
              <a:rPr lang="ru-RU" sz="2900" i="1" dirty="0" err="1"/>
              <a:t>рівні</a:t>
            </a:r>
            <a:r>
              <a:rPr lang="ru-RU" sz="2900" i="1" dirty="0"/>
              <a:t> </a:t>
            </a:r>
            <a:r>
              <a:rPr lang="ru-RU" sz="2900" i="1" dirty="0" err="1"/>
              <a:t>реалізуються</a:t>
            </a:r>
            <a:r>
              <a:rPr lang="ru-RU" sz="2900" i="1" dirty="0"/>
              <a:t> через систему </a:t>
            </a:r>
            <a:r>
              <a:rPr lang="ru-RU" sz="2900" i="1" dirty="0" err="1"/>
              <a:t>органів</a:t>
            </a:r>
            <a:r>
              <a:rPr lang="ru-RU" sz="2900" i="1" dirty="0"/>
              <a:t> </a:t>
            </a:r>
            <a:r>
              <a:rPr lang="ru-RU" sz="2900" i="1" dirty="0" err="1"/>
              <a:t>державної</a:t>
            </a:r>
            <a:r>
              <a:rPr lang="ru-RU" sz="2900" i="1" dirty="0"/>
              <a:t> </a:t>
            </a:r>
            <a:r>
              <a:rPr lang="ru-RU" sz="2900" i="1" dirty="0" err="1"/>
              <a:t>влади</a:t>
            </a:r>
            <a:r>
              <a:rPr lang="ru-RU" sz="2900" i="1" dirty="0"/>
              <a:t> та/</a:t>
            </a:r>
            <a:r>
              <a:rPr lang="ru-RU" sz="2900" i="1" dirty="0" err="1"/>
              <a:t>або</a:t>
            </a:r>
            <a:r>
              <a:rPr lang="ru-RU" sz="2900" i="1" dirty="0"/>
              <a:t> через </a:t>
            </a:r>
            <a:r>
              <a:rPr lang="ru-RU" sz="2900" i="1" dirty="0" err="1"/>
              <a:t>делегування</a:t>
            </a:r>
            <a:r>
              <a:rPr lang="ru-RU" sz="2900" i="1" dirty="0"/>
              <a:t> </a:t>
            </a:r>
            <a:r>
              <a:rPr lang="ru-RU" sz="2900" i="1" dirty="0" err="1"/>
              <a:t>відповідних</a:t>
            </a:r>
            <a:r>
              <a:rPr lang="ru-RU" sz="2900" i="1" dirty="0"/>
              <a:t> </a:t>
            </a:r>
            <a:r>
              <a:rPr lang="ru-RU" sz="2900" i="1" dirty="0" err="1"/>
              <a:t>повноважень</a:t>
            </a:r>
            <a:r>
              <a:rPr lang="ru-RU" sz="2900" i="1" dirty="0"/>
              <a:t> органам </a:t>
            </a:r>
            <a:r>
              <a:rPr lang="ru-RU" sz="2900" i="1" dirty="0" err="1"/>
              <a:t>самоврядування</a:t>
            </a:r>
            <a:r>
              <a:rPr lang="ru-RU" sz="2900" i="1" dirty="0"/>
              <a:t>. </a:t>
            </a:r>
            <a:r>
              <a:rPr lang="ru-RU" sz="2900" i="1" dirty="0" err="1"/>
              <a:t>Останнє</a:t>
            </a:r>
            <a:r>
              <a:rPr lang="ru-RU" sz="2900" i="1" dirty="0"/>
              <a:t> </a:t>
            </a:r>
            <a:r>
              <a:rPr lang="ru-RU" sz="2900" i="1" dirty="0" err="1"/>
              <a:t>передбачає</a:t>
            </a:r>
            <a:r>
              <a:rPr lang="ru-RU" sz="2900" i="1" dirty="0"/>
              <a:t> </a:t>
            </a:r>
            <a:r>
              <a:rPr lang="ru-RU" sz="2900" i="1" dirty="0" err="1"/>
              <a:t>державний</a:t>
            </a:r>
            <a:r>
              <a:rPr lang="ru-RU" sz="2900" i="1" dirty="0"/>
              <a:t> контроль за органами </a:t>
            </a:r>
            <a:r>
              <a:rPr lang="ru-RU" sz="2900" i="1" dirty="0" err="1"/>
              <a:t>самоврядування</a:t>
            </a:r>
            <a:r>
              <a:rPr lang="ru-RU" sz="2900" i="1" dirty="0"/>
              <a:t> з </a:t>
            </a:r>
            <a:r>
              <a:rPr lang="ru-RU" sz="2900" i="1" dirty="0" err="1"/>
              <a:t>погляду</a:t>
            </a:r>
            <a:r>
              <a:rPr lang="ru-RU" sz="2900" i="1" dirty="0"/>
              <a:t> не </a:t>
            </a:r>
            <a:r>
              <a:rPr lang="ru-RU" sz="2900" i="1" dirty="0" err="1"/>
              <a:t>лише</a:t>
            </a:r>
            <a:r>
              <a:rPr lang="ru-RU" sz="2900" i="1" dirty="0"/>
              <a:t> </a:t>
            </a:r>
            <a:r>
              <a:rPr lang="ru-RU" sz="2900" i="1" dirty="0" err="1"/>
              <a:t>законності</a:t>
            </a:r>
            <a:r>
              <a:rPr lang="ru-RU" sz="2900" i="1" dirty="0"/>
              <a:t>, а й </a:t>
            </a:r>
            <a:r>
              <a:rPr lang="ru-RU" sz="2900" i="1" dirty="0" err="1"/>
              <a:t>доцільності</a:t>
            </a:r>
            <a:r>
              <a:rPr lang="ru-RU" sz="2900" i="1" dirty="0"/>
              <a:t>. </a:t>
            </a:r>
          </a:p>
          <a:p>
            <a:pPr>
              <a:spcBef>
                <a:spcPts val="0"/>
              </a:spcBef>
            </a:pPr>
            <a:r>
              <a:rPr lang="ru-RU" sz="3200" b="1" dirty="0" err="1"/>
              <a:t>регіоналізація</a:t>
            </a:r>
            <a:r>
              <a:rPr lang="ru-RU" sz="3200" b="1" dirty="0"/>
              <a:t> через </a:t>
            </a:r>
            <a:r>
              <a:rPr lang="ru-RU" sz="3200" b="1" dirty="0" err="1"/>
              <a:t>федеральні</a:t>
            </a:r>
            <a:r>
              <a:rPr lang="ru-RU" sz="3200" b="1" dirty="0"/>
              <a:t> </a:t>
            </a:r>
            <a:r>
              <a:rPr lang="ru-RU" sz="3200" b="1" dirty="0" err="1"/>
              <a:t>утворення</a:t>
            </a:r>
            <a:r>
              <a:rPr lang="ru-RU" sz="3200" b="1" dirty="0"/>
              <a:t>; </a:t>
            </a:r>
          </a:p>
          <a:p>
            <a:pPr marL="0" indent="0">
              <a:spcBef>
                <a:spcPts val="0"/>
              </a:spcBef>
              <a:buNone/>
            </a:pPr>
            <a:r>
              <a:rPr lang="ru-RU" sz="2900" i="1" dirty="0" err="1"/>
              <a:t>Серед</a:t>
            </a:r>
            <a:r>
              <a:rPr lang="ru-RU" sz="2900" i="1" dirty="0"/>
              <a:t> 48 </a:t>
            </a:r>
            <a:r>
              <a:rPr lang="ru-RU" sz="2900" i="1" dirty="0" err="1"/>
              <a:t>країн</a:t>
            </a:r>
            <a:r>
              <a:rPr lang="ru-RU" sz="2900" i="1" dirty="0"/>
              <a:t> </a:t>
            </a:r>
            <a:r>
              <a:rPr lang="ru-RU" sz="2900" i="1" dirty="0" err="1"/>
              <a:t>Європи</a:t>
            </a:r>
            <a:r>
              <a:rPr lang="ru-RU" sz="2900" i="1" dirty="0"/>
              <a:t> 6 є </a:t>
            </a:r>
            <a:r>
              <a:rPr lang="ru-RU" sz="2900" i="1" dirty="0" err="1"/>
              <a:t>федеративними</a:t>
            </a:r>
            <a:r>
              <a:rPr lang="ru-RU" sz="2900" i="1" dirty="0"/>
              <a:t>: </a:t>
            </a:r>
            <a:r>
              <a:rPr lang="ru-RU" sz="2900" i="1" dirty="0" err="1"/>
              <a:t>Австрія</a:t>
            </a:r>
            <a:r>
              <a:rPr lang="ru-RU" sz="2900" i="1" dirty="0"/>
              <a:t> (з 1920 р.), </a:t>
            </a:r>
            <a:r>
              <a:rPr lang="ru-RU" sz="2900" i="1" dirty="0" err="1"/>
              <a:t>Бельгія</a:t>
            </a:r>
            <a:r>
              <a:rPr lang="ru-RU" sz="2900" i="1" dirty="0"/>
              <a:t> (з 1993 р.), </a:t>
            </a:r>
            <a:r>
              <a:rPr lang="ru-RU" sz="2900" i="1" dirty="0" err="1"/>
              <a:t>Боснія</a:t>
            </a:r>
            <a:r>
              <a:rPr lang="ru-RU" sz="2900" i="1" dirty="0"/>
              <a:t> та Герцеговина (з 1995 р.), </a:t>
            </a:r>
            <a:r>
              <a:rPr lang="ru-RU" sz="2900" i="1" dirty="0" err="1"/>
              <a:t>Російська</a:t>
            </a:r>
            <a:r>
              <a:rPr lang="ru-RU" sz="2900" i="1" dirty="0"/>
              <a:t> </a:t>
            </a:r>
            <a:r>
              <a:rPr lang="ru-RU" sz="2900" i="1" dirty="0" err="1"/>
              <a:t>Федерація</a:t>
            </a:r>
            <a:r>
              <a:rPr lang="ru-RU" sz="2900" i="1" dirty="0"/>
              <a:t> (з 1992 р.), </a:t>
            </a:r>
            <a:r>
              <a:rPr lang="ru-RU" sz="2900" i="1" dirty="0" err="1"/>
              <a:t>Німеччина</a:t>
            </a:r>
            <a:r>
              <a:rPr lang="ru-RU" sz="2900" i="1" dirty="0"/>
              <a:t> (з 1949 р.), </a:t>
            </a:r>
            <a:r>
              <a:rPr lang="ru-RU" sz="2900" i="1" dirty="0" err="1"/>
              <a:t>Швейцарія</a:t>
            </a:r>
            <a:r>
              <a:rPr lang="ru-RU" sz="2900" i="1" dirty="0"/>
              <a:t> (з 1848 р.). </a:t>
            </a:r>
            <a:r>
              <a:rPr lang="ru-RU" sz="2900" i="1" dirty="0" err="1"/>
              <a:t>Регіоналізація</a:t>
            </a:r>
            <a:r>
              <a:rPr lang="ru-RU" sz="2900" i="1" dirty="0"/>
              <a:t> через </a:t>
            </a:r>
            <a:r>
              <a:rPr lang="ru-RU" sz="2900" i="1" dirty="0" err="1"/>
              <a:t>федеративні</a:t>
            </a:r>
            <a:r>
              <a:rPr lang="ru-RU" sz="2900" i="1" dirty="0"/>
              <a:t> </a:t>
            </a:r>
            <a:r>
              <a:rPr lang="ru-RU" sz="2900" i="1" dirty="0" err="1"/>
              <a:t>утворення</a:t>
            </a:r>
            <a:r>
              <a:rPr lang="ru-RU" sz="2900" i="1" dirty="0"/>
              <a:t> </a:t>
            </a:r>
            <a:r>
              <a:rPr lang="ru-RU" sz="2900" i="1" dirty="0" err="1"/>
              <a:t>полягає</a:t>
            </a:r>
            <a:r>
              <a:rPr lang="ru-RU" sz="2900" i="1" dirty="0"/>
              <a:t> в </a:t>
            </a:r>
            <a:r>
              <a:rPr lang="ru-RU" sz="2900" i="1" dirty="0" err="1"/>
              <a:t>переході</a:t>
            </a:r>
            <a:r>
              <a:rPr lang="ru-RU" sz="2900" i="1" dirty="0"/>
              <a:t> </a:t>
            </a:r>
            <a:r>
              <a:rPr lang="ru-RU" sz="2900" i="1" dirty="0" err="1"/>
              <a:t>від</a:t>
            </a:r>
            <a:r>
              <a:rPr lang="ru-RU" sz="2900" i="1" dirty="0"/>
              <a:t> </a:t>
            </a:r>
            <a:r>
              <a:rPr lang="ru-RU" sz="2900" i="1" dirty="0" err="1"/>
              <a:t>повної</a:t>
            </a:r>
            <a:r>
              <a:rPr lang="ru-RU" sz="2900" i="1" dirty="0"/>
              <a:t> </a:t>
            </a:r>
            <a:r>
              <a:rPr lang="ru-RU" sz="2900" i="1" dirty="0" err="1"/>
              <a:t>державної</a:t>
            </a:r>
            <a:r>
              <a:rPr lang="ru-RU" sz="2900" i="1" dirty="0"/>
              <a:t> </a:t>
            </a:r>
            <a:r>
              <a:rPr lang="ru-RU" sz="2900" i="1" dirty="0" err="1"/>
              <a:t>єдності</a:t>
            </a:r>
            <a:r>
              <a:rPr lang="ru-RU" sz="2900" i="1" dirty="0"/>
              <a:t> (</a:t>
            </a:r>
            <a:r>
              <a:rPr lang="ru-RU" sz="2900" i="1" dirty="0" err="1"/>
              <a:t>унітаризму</a:t>
            </a:r>
            <a:r>
              <a:rPr lang="ru-RU" sz="2900" i="1" dirty="0"/>
              <a:t>) до федеративного </a:t>
            </a:r>
            <a:r>
              <a:rPr lang="ru-RU" sz="2900" i="1" dirty="0" err="1"/>
              <a:t>територіального</a:t>
            </a:r>
            <a:r>
              <a:rPr lang="ru-RU" sz="2900" i="1" dirty="0"/>
              <a:t> устрою та </a:t>
            </a:r>
            <a:r>
              <a:rPr lang="ru-RU" sz="2900" i="1" dirty="0" err="1"/>
              <a:t>його</a:t>
            </a:r>
            <a:r>
              <a:rPr lang="ru-RU" sz="2900" i="1" dirty="0"/>
              <a:t> </a:t>
            </a:r>
            <a:r>
              <a:rPr lang="ru-RU" sz="2900" i="1" dirty="0" err="1"/>
              <a:t>подальшого</a:t>
            </a:r>
            <a:r>
              <a:rPr lang="ru-RU" sz="2900" i="1" dirty="0"/>
              <a:t> </a:t>
            </a:r>
            <a:r>
              <a:rPr lang="ru-RU" sz="2900" i="1" dirty="0" err="1"/>
              <a:t>розвитку</a:t>
            </a:r>
            <a:r>
              <a:rPr lang="ru-RU" sz="2900" i="1" dirty="0"/>
              <a:t>. У </a:t>
            </a:r>
            <a:r>
              <a:rPr lang="ru-RU" sz="2900" i="1" dirty="0" err="1"/>
              <a:t>цьому</a:t>
            </a:r>
            <a:r>
              <a:rPr lang="ru-RU" sz="2900" i="1" dirty="0"/>
              <a:t> </a:t>
            </a:r>
            <a:r>
              <a:rPr lang="ru-RU" sz="2900" i="1" dirty="0" err="1"/>
              <a:t>разі</a:t>
            </a:r>
            <a:r>
              <a:rPr lang="ru-RU" sz="2900" i="1" dirty="0"/>
              <a:t> </a:t>
            </a:r>
            <a:r>
              <a:rPr lang="ru-RU" sz="2900" i="1" dirty="0" err="1"/>
              <a:t>територіальні</a:t>
            </a:r>
            <a:r>
              <a:rPr lang="ru-RU" sz="2900" i="1" dirty="0"/>
              <a:t> </a:t>
            </a:r>
            <a:r>
              <a:rPr lang="ru-RU" sz="2900" i="1" dirty="0" err="1"/>
              <a:t>одиниці</a:t>
            </a:r>
            <a:r>
              <a:rPr lang="ru-RU" sz="2900" i="1" dirty="0"/>
              <a:t> (</a:t>
            </a:r>
            <a:r>
              <a:rPr lang="ru-RU" sz="2900" i="1" dirty="0" err="1"/>
              <a:t>регіони</a:t>
            </a:r>
            <a:r>
              <a:rPr lang="ru-RU" sz="2900" i="1" dirty="0"/>
              <a:t>) </a:t>
            </a:r>
            <a:r>
              <a:rPr lang="ru-RU" sz="2900" i="1" dirty="0" err="1"/>
              <a:t>являють</a:t>
            </a:r>
            <a:r>
              <a:rPr lang="ru-RU" sz="2900" i="1" dirty="0"/>
              <a:t> собою </a:t>
            </a:r>
            <a:r>
              <a:rPr lang="ru-RU" sz="2900" i="1" dirty="0" err="1"/>
              <a:t>державоподібні</a:t>
            </a:r>
            <a:r>
              <a:rPr lang="ru-RU" sz="2900" i="1" dirty="0"/>
              <a:t> </a:t>
            </a:r>
            <a:r>
              <a:rPr lang="ru-RU" sz="2900" i="1" dirty="0" err="1"/>
              <a:t>утворення</a:t>
            </a:r>
            <a:r>
              <a:rPr lang="ru-RU" sz="2900" i="1" dirty="0"/>
              <a:t>, </a:t>
            </a:r>
            <a:r>
              <a:rPr lang="ru-RU" sz="2900" i="1" dirty="0" err="1"/>
              <a:t>які</a:t>
            </a:r>
            <a:r>
              <a:rPr lang="ru-RU" sz="2900" i="1" dirty="0"/>
              <a:t> </a:t>
            </a:r>
            <a:r>
              <a:rPr lang="ru-RU" sz="2900" i="1" dirty="0" err="1"/>
              <a:t>мають</a:t>
            </a:r>
            <a:r>
              <a:rPr lang="ru-RU" sz="2900" i="1" dirty="0"/>
              <a:t> </a:t>
            </a:r>
            <a:r>
              <a:rPr lang="ru-RU" sz="2900" i="1" dirty="0" err="1"/>
              <a:t>юридично</a:t>
            </a:r>
            <a:r>
              <a:rPr lang="ru-RU" sz="2900" i="1" dirty="0"/>
              <a:t> </a:t>
            </a:r>
            <a:r>
              <a:rPr lang="ru-RU" sz="2900" i="1" dirty="0" err="1"/>
              <a:t>закріплену</a:t>
            </a:r>
            <a:r>
              <a:rPr lang="ru-RU" sz="2900" i="1" dirty="0"/>
              <a:t> </a:t>
            </a:r>
            <a:r>
              <a:rPr lang="ru-RU" sz="2900" i="1" dirty="0" err="1"/>
              <a:t>політичну</a:t>
            </a:r>
            <a:r>
              <a:rPr lang="ru-RU" sz="2900" i="1" dirty="0"/>
              <a:t> </a:t>
            </a:r>
            <a:r>
              <a:rPr lang="ru-RU" sz="2900" i="1" dirty="0" err="1"/>
              <a:t>самостійність</a:t>
            </a:r>
            <a:r>
              <a:rPr lang="ru-RU" sz="2900" i="1" dirty="0"/>
              <a:t>, </a:t>
            </a:r>
            <a:r>
              <a:rPr lang="ru-RU" sz="2900" i="1" dirty="0" err="1"/>
              <a:t>що</a:t>
            </a:r>
            <a:r>
              <a:rPr lang="ru-RU" sz="2900" i="1" dirty="0"/>
              <a:t> </a:t>
            </a:r>
            <a:r>
              <a:rPr lang="ru-RU" sz="2900" i="1" dirty="0" err="1"/>
              <a:t>проявляється</a:t>
            </a:r>
            <a:r>
              <a:rPr lang="ru-RU" sz="2900" i="1" dirty="0"/>
              <a:t> у </a:t>
            </a:r>
            <a:r>
              <a:rPr lang="ru-RU" sz="2900" i="1" dirty="0" err="1"/>
              <a:t>спільному</a:t>
            </a:r>
            <a:r>
              <a:rPr lang="ru-RU" sz="2900" i="1" dirty="0"/>
              <a:t> </a:t>
            </a:r>
            <a:r>
              <a:rPr lang="ru-RU" sz="2900" i="1" dirty="0" err="1"/>
              <a:t>існуванні</a:t>
            </a:r>
            <a:r>
              <a:rPr lang="ru-RU" sz="2900" i="1" dirty="0"/>
              <a:t> </a:t>
            </a:r>
            <a:r>
              <a:rPr lang="ru-RU" sz="2900" i="1" dirty="0" err="1"/>
              <a:t>двох</a:t>
            </a:r>
            <a:r>
              <a:rPr lang="ru-RU" sz="2900" i="1" dirty="0"/>
              <a:t> систем </a:t>
            </a:r>
            <a:r>
              <a:rPr lang="ru-RU" sz="2900" i="1" dirty="0" err="1"/>
              <a:t>державної</a:t>
            </a:r>
            <a:r>
              <a:rPr lang="ru-RU" sz="2900" i="1" dirty="0"/>
              <a:t> </a:t>
            </a:r>
            <a:r>
              <a:rPr lang="ru-RU" sz="2900" i="1" dirty="0" err="1"/>
              <a:t>влади</a:t>
            </a:r>
            <a:r>
              <a:rPr lang="ru-RU" sz="2900" i="1" dirty="0"/>
              <a:t>, права, </a:t>
            </a:r>
            <a:r>
              <a:rPr lang="ru-RU" sz="2900" i="1" dirty="0" err="1"/>
              <a:t>громадянства</a:t>
            </a:r>
            <a:r>
              <a:rPr lang="ru-RU" sz="2900" i="1" dirty="0"/>
              <a:t> </a:t>
            </a:r>
            <a:r>
              <a:rPr lang="ru-RU" sz="2900" i="1" dirty="0" err="1"/>
              <a:t>тощо</a:t>
            </a:r>
            <a:r>
              <a:rPr lang="ru-RU" sz="2900" i="1" dirty="0"/>
              <a:t>. </a:t>
            </a:r>
          </a:p>
          <a:p>
            <a:endParaRPr lang="ru-RU" dirty="0"/>
          </a:p>
        </p:txBody>
      </p:sp>
    </p:spTree>
    <p:extLst>
      <p:ext uri="{BB962C8B-B14F-4D97-AF65-F5344CB8AC3E}">
        <p14:creationId xmlns:p14="http://schemas.microsoft.com/office/powerpoint/2010/main" val="3088133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FF671DB-67CA-4E6E-89D8-66922004B3D8}"/>
              </a:ext>
            </a:extLst>
          </p:cNvPr>
          <p:cNvSpPr>
            <a:spLocks noGrp="1"/>
          </p:cNvSpPr>
          <p:nvPr>
            <p:ph idx="1"/>
          </p:nvPr>
        </p:nvSpPr>
        <p:spPr>
          <a:xfrm>
            <a:off x="95250" y="285750"/>
            <a:ext cx="12020550" cy="6572250"/>
          </a:xfrm>
        </p:spPr>
        <p:txBody>
          <a:bodyPr>
            <a:normAutofit/>
          </a:bodyPr>
          <a:lstStyle/>
          <a:p>
            <a:pPr>
              <a:spcBef>
                <a:spcPts val="0"/>
              </a:spcBef>
            </a:pPr>
            <a:r>
              <a:rPr lang="ru-RU" sz="2500" b="1" dirty="0" err="1"/>
              <a:t>регіональна</a:t>
            </a:r>
            <a:r>
              <a:rPr lang="ru-RU" sz="2500" b="1" dirty="0"/>
              <a:t> </a:t>
            </a:r>
            <a:r>
              <a:rPr lang="ru-RU" sz="2500" b="1" dirty="0" err="1"/>
              <a:t>автономія</a:t>
            </a:r>
            <a:r>
              <a:rPr lang="ru-RU" sz="2500" b="1" dirty="0"/>
              <a:t>; </a:t>
            </a:r>
          </a:p>
          <a:p>
            <a:pPr marL="0" indent="0">
              <a:spcBef>
                <a:spcPts val="0"/>
              </a:spcBef>
              <a:buNone/>
            </a:pPr>
            <a:r>
              <a:rPr lang="ru-RU" sz="2000" i="1" dirty="0" err="1"/>
              <a:t>Цей</a:t>
            </a:r>
            <a:r>
              <a:rPr lang="ru-RU" sz="2000" i="1" dirty="0"/>
              <a:t> шлях </a:t>
            </a:r>
            <a:r>
              <a:rPr lang="ru-RU" sz="2000" i="1" dirty="0" err="1"/>
              <a:t>обрали</a:t>
            </a:r>
            <a:r>
              <a:rPr lang="ru-RU" sz="2000" i="1" dirty="0"/>
              <a:t> </a:t>
            </a:r>
            <a:r>
              <a:rPr lang="ru-RU" sz="2000" i="1" dirty="0" err="1"/>
              <a:t>Іспанія</a:t>
            </a:r>
            <a:r>
              <a:rPr lang="ru-RU" sz="2000" i="1" dirty="0"/>
              <a:t> (з 1978 </a:t>
            </a:r>
            <a:r>
              <a:rPr lang="en-US" sz="2000" i="1" dirty="0"/>
              <a:t>p.), </a:t>
            </a:r>
            <a:r>
              <a:rPr lang="ru-RU" sz="2000" i="1" dirty="0" err="1"/>
              <a:t>Італія</a:t>
            </a:r>
            <a:r>
              <a:rPr lang="ru-RU" sz="2000" i="1" dirty="0"/>
              <a:t> (з 1948 </a:t>
            </a:r>
            <a:r>
              <a:rPr lang="en-US" sz="2000" i="1" dirty="0"/>
              <a:t>p.), </a:t>
            </a:r>
            <a:r>
              <a:rPr lang="ru-RU" sz="2000" i="1" dirty="0" err="1"/>
              <a:t>Сполучене</a:t>
            </a:r>
            <a:r>
              <a:rPr lang="ru-RU" sz="2000" i="1" dirty="0"/>
              <a:t> </a:t>
            </a:r>
            <a:r>
              <a:rPr lang="ru-RU" sz="2000" i="1" dirty="0" err="1"/>
              <a:t>королівство</a:t>
            </a:r>
            <a:r>
              <a:rPr lang="ru-RU" sz="2000" i="1" dirty="0"/>
              <a:t> </a:t>
            </a:r>
            <a:r>
              <a:rPr lang="ru-RU" sz="2000" i="1" dirty="0" err="1"/>
              <a:t>Великобританії</a:t>
            </a:r>
            <a:r>
              <a:rPr lang="ru-RU" sz="2000" i="1" dirty="0"/>
              <a:t> та </a:t>
            </a:r>
            <a:r>
              <a:rPr lang="ru-RU" sz="2000" i="1" dirty="0" err="1"/>
              <a:t>Північної</a:t>
            </a:r>
            <a:r>
              <a:rPr lang="ru-RU" sz="2000" i="1" dirty="0"/>
              <a:t> </a:t>
            </a:r>
            <a:r>
              <a:rPr lang="ru-RU" sz="2000" i="1" dirty="0" err="1"/>
              <a:t>Ірландії</a:t>
            </a:r>
            <a:r>
              <a:rPr lang="ru-RU" sz="2000" i="1" dirty="0"/>
              <a:t> (</a:t>
            </a:r>
            <a:r>
              <a:rPr lang="ru-RU" sz="2000" i="1" dirty="0" err="1"/>
              <a:t>внаслідок</a:t>
            </a:r>
            <a:r>
              <a:rPr lang="ru-RU" sz="2000" i="1" dirty="0"/>
              <a:t> реформ 90-х </a:t>
            </a:r>
            <a:r>
              <a:rPr lang="en-US" sz="2000" i="1" dirty="0"/>
              <a:t>pp. XX </a:t>
            </a:r>
            <a:r>
              <a:rPr lang="ru-RU" sz="2000" i="1" dirty="0"/>
              <a:t>ст.). </a:t>
            </a:r>
            <a:r>
              <a:rPr lang="ru-RU" sz="2000" i="1" dirty="0" err="1"/>
              <a:t>Автономія</a:t>
            </a:r>
            <a:r>
              <a:rPr lang="ru-RU" sz="2000" i="1" dirty="0"/>
              <a:t>, з одного боку, є </a:t>
            </a:r>
            <a:r>
              <a:rPr lang="ru-RU" sz="2000" i="1" dirty="0" err="1"/>
              <a:t>проявом</a:t>
            </a:r>
            <a:r>
              <a:rPr lang="ru-RU" sz="2000" i="1" dirty="0"/>
              <a:t> </a:t>
            </a:r>
            <a:r>
              <a:rPr lang="ru-RU" sz="2000" i="1" dirty="0" err="1"/>
              <a:t>децентралізації</a:t>
            </a:r>
            <a:r>
              <a:rPr lang="ru-RU" sz="2000" i="1" dirty="0"/>
              <a:t> </a:t>
            </a:r>
            <a:r>
              <a:rPr lang="ru-RU" sz="2000" i="1" dirty="0" err="1"/>
              <a:t>державної</a:t>
            </a:r>
            <a:r>
              <a:rPr lang="ru-RU" sz="2000" i="1" dirty="0"/>
              <a:t> </a:t>
            </a:r>
            <a:r>
              <a:rPr lang="ru-RU" sz="2000" i="1" dirty="0" err="1"/>
              <a:t>влади</a:t>
            </a:r>
            <a:r>
              <a:rPr lang="ru-RU" sz="2000" i="1" dirty="0"/>
              <a:t>, а з другого – формою </a:t>
            </a:r>
            <a:r>
              <a:rPr lang="ru-RU" sz="2000" i="1" dirty="0" err="1"/>
              <a:t>інституціалізації</a:t>
            </a:r>
            <a:r>
              <a:rPr lang="ru-RU" sz="2000" i="1" dirty="0"/>
              <a:t> </a:t>
            </a:r>
            <a:r>
              <a:rPr lang="ru-RU" sz="2000" i="1" dirty="0" err="1"/>
              <a:t>регіональної</a:t>
            </a:r>
            <a:r>
              <a:rPr lang="ru-RU" sz="2000" i="1" dirty="0"/>
              <a:t> </a:t>
            </a:r>
            <a:r>
              <a:rPr lang="ru-RU" sz="2000" i="1" dirty="0" err="1"/>
              <a:t>влади</a:t>
            </a:r>
            <a:r>
              <a:rPr lang="ru-RU" sz="2000" i="1" dirty="0"/>
              <a:t> [80, с. 28]. </a:t>
            </a:r>
            <a:r>
              <a:rPr lang="ru-RU" sz="2000" i="1" dirty="0" err="1"/>
              <a:t>Автономії</a:t>
            </a:r>
            <a:r>
              <a:rPr lang="ru-RU" sz="2000" i="1" dirty="0"/>
              <a:t> </a:t>
            </a:r>
            <a:r>
              <a:rPr lang="ru-RU" sz="2000" i="1" dirty="0" err="1"/>
              <a:t>самостійно</a:t>
            </a:r>
            <a:r>
              <a:rPr lang="ru-RU" sz="2000" i="1" dirty="0"/>
              <a:t> та </a:t>
            </a:r>
            <a:r>
              <a:rPr lang="ru-RU" sz="2000" i="1" dirty="0" err="1"/>
              <a:t>під</a:t>
            </a:r>
            <a:r>
              <a:rPr lang="ru-RU" sz="2000" i="1" dirty="0"/>
              <a:t> </a:t>
            </a:r>
            <a:r>
              <a:rPr lang="ru-RU" sz="2000" i="1" dirty="0" err="1"/>
              <a:t>власну</a:t>
            </a:r>
            <a:r>
              <a:rPr lang="ru-RU" sz="2000" i="1" dirty="0"/>
              <a:t> </a:t>
            </a:r>
            <a:r>
              <a:rPr lang="ru-RU" sz="2000" i="1" dirty="0" err="1"/>
              <a:t>відповідальність</a:t>
            </a:r>
            <a:r>
              <a:rPr lang="ru-RU" sz="2000" i="1" dirty="0"/>
              <a:t> </a:t>
            </a:r>
            <a:r>
              <a:rPr lang="ru-RU" sz="2000" i="1" dirty="0" err="1"/>
              <a:t>реалізують</a:t>
            </a:r>
            <a:r>
              <a:rPr lang="ru-RU" sz="2000" i="1" dirty="0"/>
              <a:t> </a:t>
            </a:r>
            <a:r>
              <a:rPr lang="ru-RU" sz="2000" i="1" dirty="0" err="1"/>
              <a:t>державні</a:t>
            </a:r>
            <a:r>
              <a:rPr lang="ru-RU" sz="2000" i="1" dirty="0"/>
              <a:t> та </a:t>
            </a:r>
            <a:r>
              <a:rPr lang="ru-RU" sz="2000" i="1" dirty="0" err="1"/>
              <a:t>регіональні</a:t>
            </a:r>
            <a:r>
              <a:rPr lang="ru-RU" sz="2000" i="1" dirty="0"/>
              <a:t> </a:t>
            </a:r>
            <a:r>
              <a:rPr lang="ru-RU" sz="2000" i="1" dirty="0" err="1"/>
              <a:t>інтереси</a:t>
            </a:r>
            <a:r>
              <a:rPr lang="ru-RU" sz="2000" i="1" dirty="0"/>
              <a:t>. </a:t>
            </a:r>
            <a:r>
              <a:rPr lang="ru-RU" sz="2000" i="1" dirty="0" err="1"/>
              <a:t>Прийняті</a:t>
            </a:r>
            <a:r>
              <a:rPr lang="ru-RU" sz="2000" i="1" dirty="0"/>
              <a:t> ними </a:t>
            </a:r>
            <a:r>
              <a:rPr lang="ru-RU" sz="2000" i="1" dirty="0" err="1"/>
              <a:t>рішення</a:t>
            </a:r>
            <a:r>
              <a:rPr lang="ru-RU" sz="2000" i="1" dirty="0"/>
              <a:t> в межах </a:t>
            </a:r>
            <a:r>
              <a:rPr lang="ru-RU" sz="2000" i="1" dirty="0" err="1"/>
              <a:t>встановлених</a:t>
            </a:r>
            <a:r>
              <a:rPr lang="ru-RU" sz="2000" i="1" dirty="0"/>
              <a:t> </a:t>
            </a:r>
            <a:r>
              <a:rPr lang="ru-RU" sz="2000" i="1" dirty="0" err="1"/>
              <a:t>чинним</a:t>
            </a:r>
            <a:r>
              <a:rPr lang="ru-RU" sz="2000" i="1" dirty="0"/>
              <a:t> </a:t>
            </a:r>
            <a:r>
              <a:rPr lang="ru-RU" sz="2000" i="1" dirty="0" err="1"/>
              <a:t>законодавством</a:t>
            </a:r>
            <a:r>
              <a:rPr lang="ru-RU" sz="2000" i="1" dirty="0"/>
              <a:t> прав </a:t>
            </a:r>
            <a:r>
              <a:rPr lang="ru-RU" sz="2000" i="1" dirty="0" err="1"/>
              <a:t>автономії</a:t>
            </a:r>
            <a:r>
              <a:rPr lang="ru-RU" sz="2000" i="1" dirty="0"/>
              <a:t> не </a:t>
            </a:r>
            <a:r>
              <a:rPr lang="ru-RU" sz="2000" i="1" dirty="0" err="1"/>
              <a:t>можуть</a:t>
            </a:r>
            <a:r>
              <a:rPr lang="ru-RU" sz="2000" i="1" dirty="0"/>
              <a:t> бути </a:t>
            </a:r>
            <a:r>
              <a:rPr lang="ru-RU" sz="2000" i="1" dirty="0" err="1"/>
              <a:t>скасовані</a:t>
            </a:r>
            <a:r>
              <a:rPr lang="ru-RU" sz="2000" i="1" dirty="0"/>
              <a:t> </a:t>
            </a:r>
            <a:r>
              <a:rPr lang="ru-RU" sz="2000" i="1" dirty="0" err="1"/>
              <a:t>державними</a:t>
            </a:r>
            <a:r>
              <a:rPr lang="ru-RU" sz="2000" i="1" dirty="0"/>
              <a:t> органами </a:t>
            </a:r>
            <a:r>
              <a:rPr lang="ru-RU" sz="2000" i="1" dirty="0" err="1"/>
              <a:t>влади</a:t>
            </a:r>
            <a:r>
              <a:rPr lang="ru-RU" sz="2000" i="1" dirty="0"/>
              <a:t>. </a:t>
            </a:r>
            <a:r>
              <a:rPr lang="ru-RU" sz="2000" i="1" dirty="0" err="1"/>
              <a:t>Водночас</a:t>
            </a:r>
            <a:r>
              <a:rPr lang="ru-RU" sz="2000" i="1" dirty="0"/>
              <a:t> </a:t>
            </a:r>
            <a:r>
              <a:rPr lang="ru-RU" sz="2000" i="1" dirty="0" err="1"/>
              <a:t>такі</a:t>
            </a:r>
            <a:r>
              <a:rPr lang="ru-RU" sz="2000" i="1" dirty="0"/>
              <a:t> </a:t>
            </a:r>
            <a:r>
              <a:rPr lang="ru-RU" sz="2000" i="1" dirty="0" err="1"/>
              <a:t>регіони</a:t>
            </a:r>
            <a:r>
              <a:rPr lang="ru-RU" sz="2000" i="1" dirty="0"/>
              <a:t> не </a:t>
            </a:r>
            <a:r>
              <a:rPr lang="ru-RU" sz="2000" i="1" dirty="0" err="1"/>
              <a:t>мають</a:t>
            </a:r>
            <a:r>
              <a:rPr lang="ru-RU" sz="2000" i="1" dirty="0"/>
              <a:t> </a:t>
            </a:r>
            <a:r>
              <a:rPr lang="ru-RU" sz="2000" i="1" dirty="0" err="1"/>
              <a:t>суверенних</a:t>
            </a:r>
            <a:r>
              <a:rPr lang="ru-RU" sz="2000" i="1" dirty="0"/>
              <a:t> прав, </a:t>
            </a:r>
            <a:r>
              <a:rPr lang="ru-RU" sz="2000" i="1" dirty="0" err="1"/>
              <a:t>рівень</a:t>
            </a:r>
            <a:r>
              <a:rPr lang="ru-RU" sz="2000" i="1" dirty="0"/>
              <a:t> </a:t>
            </a:r>
            <a:r>
              <a:rPr lang="ru-RU" sz="2000" i="1" dirty="0" err="1"/>
              <a:t>їх</a:t>
            </a:r>
            <a:r>
              <a:rPr lang="ru-RU" sz="2000" i="1" dirty="0"/>
              <a:t> </a:t>
            </a:r>
            <a:r>
              <a:rPr lang="ru-RU" sz="2000" i="1" dirty="0" err="1"/>
              <a:t>компетенції</a:t>
            </a:r>
            <a:r>
              <a:rPr lang="ru-RU" sz="2000" i="1" dirty="0"/>
              <a:t> та </a:t>
            </a:r>
            <a:r>
              <a:rPr lang="ru-RU" sz="2000" i="1" dirty="0" err="1"/>
              <a:t>повноважень</a:t>
            </a:r>
            <a:r>
              <a:rPr lang="ru-RU" sz="2000" i="1" dirty="0"/>
              <a:t> </a:t>
            </a:r>
            <a:r>
              <a:rPr lang="ru-RU" sz="2000" i="1" dirty="0" err="1"/>
              <a:t>автономій</a:t>
            </a:r>
            <a:r>
              <a:rPr lang="ru-RU" sz="2000" i="1" dirty="0"/>
              <a:t> </a:t>
            </a:r>
            <a:r>
              <a:rPr lang="ru-RU" sz="2000" i="1" dirty="0" err="1"/>
              <a:t>визначається</a:t>
            </a:r>
            <a:r>
              <a:rPr lang="ru-RU" sz="2000" i="1" dirty="0"/>
              <a:t> </a:t>
            </a:r>
            <a:r>
              <a:rPr lang="ru-RU" sz="2000" i="1" dirty="0" err="1"/>
              <a:t>виключно</a:t>
            </a:r>
            <a:r>
              <a:rPr lang="ru-RU" sz="2000" i="1" dirty="0"/>
              <a:t> центральною державною </a:t>
            </a:r>
            <a:r>
              <a:rPr lang="ru-RU" sz="2000" i="1" dirty="0" err="1"/>
              <a:t>владою</a:t>
            </a:r>
            <a:r>
              <a:rPr lang="ru-RU" sz="2000" i="1" dirty="0"/>
              <a:t>. </a:t>
            </a:r>
          </a:p>
          <a:p>
            <a:pPr>
              <a:spcBef>
                <a:spcPts val="0"/>
              </a:spcBef>
            </a:pPr>
            <a:r>
              <a:rPr lang="ru-RU" sz="2500" b="1" dirty="0" err="1"/>
              <a:t>регіоналізація</a:t>
            </a:r>
            <a:r>
              <a:rPr lang="ru-RU" sz="2500" b="1" dirty="0"/>
              <a:t> через </a:t>
            </a:r>
            <a:r>
              <a:rPr lang="ru-RU" sz="2500" b="1" dirty="0" err="1"/>
              <a:t>існуючі</a:t>
            </a:r>
            <a:r>
              <a:rPr lang="ru-RU" sz="2500" b="1" dirty="0"/>
              <a:t> </a:t>
            </a:r>
            <a:r>
              <a:rPr lang="ru-RU" sz="2500" b="1" dirty="0" err="1"/>
              <a:t>місцеві</a:t>
            </a:r>
            <a:r>
              <a:rPr lang="ru-RU" sz="2500" b="1" dirty="0"/>
              <a:t> </a:t>
            </a:r>
            <a:r>
              <a:rPr lang="ru-RU" sz="2500" b="1" dirty="0" err="1"/>
              <a:t>органи</a:t>
            </a:r>
            <a:r>
              <a:rPr lang="ru-RU" sz="2500" b="1" dirty="0"/>
              <a:t> </a:t>
            </a:r>
            <a:r>
              <a:rPr lang="ru-RU" sz="2500" b="1" dirty="0" err="1"/>
              <a:t>влади</a:t>
            </a:r>
            <a:r>
              <a:rPr lang="ru-RU" sz="2500" b="1" dirty="0"/>
              <a:t>.</a:t>
            </a:r>
          </a:p>
          <a:p>
            <a:pPr marL="0" indent="0">
              <a:spcBef>
                <a:spcPts val="0"/>
              </a:spcBef>
              <a:buNone/>
            </a:pPr>
            <a:r>
              <a:rPr lang="ru-RU" sz="2000" i="1" dirty="0" err="1"/>
              <a:t>Цю</a:t>
            </a:r>
            <a:r>
              <a:rPr lang="ru-RU" sz="2000" i="1" dirty="0"/>
              <a:t> модель </a:t>
            </a:r>
            <a:r>
              <a:rPr lang="ru-RU" sz="2000" i="1" dirty="0" err="1"/>
              <a:t>застосовують</a:t>
            </a:r>
            <a:r>
              <a:rPr lang="ru-RU" sz="2000" i="1" dirty="0"/>
              <a:t> </a:t>
            </a:r>
            <a:r>
              <a:rPr lang="ru-RU" sz="2000" i="1" dirty="0" err="1"/>
              <a:t>держави</a:t>
            </a:r>
            <a:r>
              <a:rPr lang="ru-RU" sz="2000" i="1" dirty="0"/>
              <a:t>, </a:t>
            </a:r>
            <a:r>
              <a:rPr lang="ru-RU" sz="2000" i="1" dirty="0" err="1"/>
              <a:t>які</a:t>
            </a:r>
            <a:r>
              <a:rPr lang="ru-RU" sz="2000" i="1" dirty="0"/>
              <a:t> через </a:t>
            </a:r>
            <a:r>
              <a:rPr lang="ru-RU" sz="2000" i="1" dirty="0" err="1"/>
              <a:t>розмір</a:t>
            </a:r>
            <a:r>
              <a:rPr lang="ru-RU" sz="2000" i="1" dirty="0"/>
              <a:t>, природно-</a:t>
            </a:r>
            <a:r>
              <a:rPr lang="ru-RU" sz="2000" i="1" dirty="0" err="1"/>
              <a:t>географічні</a:t>
            </a:r>
            <a:r>
              <a:rPr lang="ru-RU" sz="2000" i="1" dirty="0"/>
              <a:t> </a:t>
            </a:r>
            <a:r>
              <a:rPr lang="ru-RU" sz="2000" i="1" dirty="0" err="1"/>
              <a:t>або</a:t>
            </a:r>
            <a:r>
              <a:rPr lang="ru-RU" sz="2000" i="1" dirty="0"/>
              <a:t> </a:t>
            </a:r>
            <a:r>
              <a:rPr lang="ru-RU" sz="2000" i="1" dirty="0" err="1"/>
              <a:t>історико-політичні</a:t>
            </a:r>
            <a:r>
              <a:rPr lang="ru-RU" sz="2000" i="1" dirty="0"/>
              <a:t> </a:t>
            </a:r>
            <a:r>
              <a:rPr lang="ru-RU" sz="2000" i="1" dirty="0" err="1"/>
              <a:t>умови</a:t>
            </a:r>
            <a:r>
              <a:rPr lang="ru-RU" sz="2000" i="1" dirty="0"/>
              <a:t> </a:t>
            </a:r>
            <a:r>
              <a:rPr lang="ru-RU" sz="2000" i="1" dirty="0" err="1"/>
              <a:t>взагалі</a:t>
            </a:r>
            <a:r>
              <a:rPr lang="ru-RU" sz="2000" i="1" dirty="0"/>
              <a:t> не </a:t>
            </a:r>
            <a:r>
              <a:rPr lang="ru-RU" sz="2000" i="1" dirty="0" err="1"/>
              <a:t>використовують</a:t>
            </a:r>
            <a:r>
              <a:rPr lang="ru-RU" sz="2000" i="1" dirty="0"/>
              <a:t> </a:t>
            </a:r>
            <a:r>
              <a:rPr lang="ru-RU" sz="2000" i="1" dirty="0" err="1"/>
              <a:t>регіоналізацію</a:t>
            </a:r>
            <a:r>
              <a:rPr lang="ru-RU" sz="2000" i="1" dirty="0"/>
              <a:t> як </a:t>
            </a:r>
            <a:r>
              <a:rPr lang="ru-RU" sz="2000" i="1" dirty="0" err="1"/>
              <a:t>спосіб</a:t>
            </a:r>
            <a:r>
              <a:rPr lang="ru-RU" sz="2000" i="1" dirty="0"/>
              <a:t> </a:t>
            </a:r>
            <a:r>
              <a:rPr lang="ru-RU" sz="2000" i="1" dirty="0" err="1"/>
              <a:t>упорядкування</a:t>
            </a:r>
            <a:r>
              <a:rPr lang="ru-RU" sz="2000" i="1" dirty="0"/>
              <a:t> </a:t>
            </a:r>
            <a:r>
              <a:rPr lang="ru-RU" sz="2000" i="1" dirty="0" err="1"/>
              <a:t>відносин</a:t>
            </a:r>
            <a:r>
              <a:rPr lang="ru-RU" sz="2000" i="1" dirty="0"/>
              <a:t> “центр – </a:t>
            </a:r>
            <a:r>
              <a:rPr lang="ru-RU" sz="2000" i="1" dirty="0" err="1"/>
              <a:t>периферія</a:t>
            </a:r>
            <a:r>
              <a:rPr lang="ru-RU" sz="2000" i="1" dirty="0"/>
              <a:t>” (Азербайджан, Андорра, Ватикан, </a:t>
            </a:r>
            <a:r>
              <a:rPr lang="ru-RU" sz="2000" i="1" dirty="0" err="1"/>
              <a:t>Ісландія</a:t>
            </a:r>
            <a:r>
              <a:rPr lang="ru-RU" sz="2000" i="1" dirty="0"/>
              <a:t>, </a:t>
            </a:r>
            <a:r>
              <a:rPr lang="ru-RU" sz="2000" i="1" dirty="0" err="1"/>
              <a:t>Латвія</a:t>
            </a:r>
            <a:r>
              <a:rPr lang="ru-RU" sz="2000" i="1" dirty="0"/>
              <a:t>, </a:t>
            </a:r>
            <a:r>
              <a:rPr lang="ru-RU" sz="2000" i="1" dirty="0" err="1"/>
              <a:t>Ліхтенштейн</a:t>
            </a:r>
            <a:r>
              <a:rPr lang="ru-RU" sz="2000" i="1" dirty="0"/>
              <a:t>, Люксембург, </a:t>
            </a:r>
            <a:r>
              <a:rPr lang="ru-RU" sz="2000" i="1" dirty="0" err="1"/>
              <a:t>Македонія</a:t>
            </a:r>
            <a:r>
              <a:rPr lang="ru-RU" sz="2000" i="1" dirty="0"/>
              <a:t>, Мальта, Молдова, Монако, Сан-Марино, </a:t>
            </a:r>
            <a:r>
              <a:rPr lang="ru-RU" sz="2000" i="1" dirty="0" err="1"/>
              <a:t>Сербія</a:t>
            </a:r>
            <a:r>
              <a:rPr lang="ru-RU" sz="2000" i="1" dirty="0"/>
              <a:t>, </a:t>
            </a:r>
            <a:r>
              <a:rPr lang="ru-RU" sz="2000" i="1" dirty="0" err="1"/>
              <a:t>Словенія</a:t>
            </a:r>
            <a:r>
              <a:rPr lang="ru-RU" sz="2000" i="1" dirty="0"/>
              <a:t>, </a:t>
            </a:r>
            <a:r>
              <a:rPr lang="ru-RU" sz="2000" i="1" dirty="0" err="1"/>
              <a:t>Хорватія</a:t>
            </a:r>
            <a:r>
              <a:rPr lang="ru-RU" sz="2000" i="1" dirty="0"/>
              <a:t> та </a:t>
            </a:r>
            <a:r>
              <a:rPr lang="ru-RU" sz="2000" i="1" dirty="0" err="1"/>
              <a:t>Чорногорія</a:t>
            </a:r>
            <a:r>
              <a:rPr lang="ru-RU" sz="2000" i="1" dirty="0"/>
              <a:t>). Органами </a:t>
            </a:r>
            <a:r>
              <a:rPr lang="ru-RU" sz="2000" i="1" dirty="0" err="1"/>
              <a:t>місцевого</a:t>
            </a:r>
            <a:r>
              <a:rPr lang="ru-RU" sz="2000" i="1" dirty="0"/>
              <a:t> </a:t>
            </a:r>
            <a:r>
              <a:rPr lang="ru-RU" sz="2000" i="1" dirty="0" err="1"/>
              <a:t>самоврядування</a:t>
            </a:r>
            <a:r>
              <a:rPr lang="ru-RU" sz="2000" i="1" dirty="0"/>
              <a:t> на </a:t>
            </a:r>
            <a:r>
              <a:rPr lang="ru-RU" sz="2000" i="1" dirty="0" err="1"/>
              <a:t>договірних</a:t>
            </a:r>
            <a:r>
              <a:rPr lang="ru-RU" sz="2000" i="1" dirty="0"/>
              <a:t> засадах </a:t>
            </a:r>
            <a:r>
              <a:rPr lang="ru-RU" sz="2000" i="1" dirty="0" err="1"/>
              <a:t>створюються</a:t>
            </a:r>
            <a:r>
              <a:rPr lang="ru-RU" sz="2000" i="1" dirty="0"/>
              <a:t> </a:t>
            </a:r>
            <a:r>
              <a:rPr lang="ru-RU" sz="2000" i="1" dirty="0" err="1"/>
              <a:t>цільові</a:t>
            </a:r>
            <a:r>
              <a:rPr lang="ru-RU" sz="2000" i="1" dirty="0"/>
              <a:t> </a:t>
            </a:r>
            <a:r>
              <a:rPr lang="ru-RU" sz="2000" i="1" dirty="0" err="1"/>
              <a:t>регіональні</a:t>
            </a:r>
            <a:r>
              <a:rPr lang="ru-RU" sz="2000" i="1" dirty="0"/>
              <a:t> </a:t>
            </a:r>
            <a:r>
              <a:rPr lang="ru-RU" sz="2000" i="1" dirty="0" err="1"/>
              <a:t>структури</a:t>
            </a:r>
            <a:r>
              <a:rPr lang="ru-RU" sz="2000" i="1" dirty="0"/>
              <a:t>, </a:t>
            </a:r>
            <a:r>
              <a:rPr lang="ru-RU" sz="2000" i="1" dirty="0" err="1"/>
              <a:t>які</a:t>
            </a:r>
            <a:r>
              <a:rPr lang="ru-RU" sz="2000" i="1" dirty="0"/>
              <a:t> </a:t>
            </a:r>
            <a:r>
              <a:rPr lang="ru-RU" sz="2000" i="1" dirty="0" err="1"/>
              <a:t>породжують</a:t>
            </a:r>
            <a:r>
              <a:rPr lang="ru-RU" sz="2000" i="1" dirty="0"/>
              <a:t> так званий </a:t>
            </a:r>
            <a:r>
              <a:rPr lang="ru-RU" sz="2000" i="1" dirty="0" err="1"/>
              <a:t>ефект</a:t>
            </a:r>
            <a:r>
              <a:rPr lang="ru-RU" sz="2000" i="1" dirty="0"/>
              <a:t> “</a:t>
            </a:r>
            <a:r>
              <a:rPr lang="ru-RU" sz="2000" i="1" dirty="0" err="1"/>
              <a:t>управлінського</a:t>
            </a:r>
            <a:r>
              <a:rPr lang="ru-RU" sz="2000" i="1" dirty="0"/>
              <a:t> </a:t>
            </a:r>
            <a:r>
              <a:rPr lang="ru-RU" sz="2000" i="1" dirty="0" err="1"/>
              <a:t>синергізму</a:t>
            </a:r>
            <a:r>
              <a:rPr lang="ru-RU" sz="2000" i="1" dirty="0"/>
              <a:t>”, коли результат при </a:t>
            </a:r>
            <a:r>
              <a:rPr lang="ru-RU" sz="2000" i="1" dirty="0" err="1"/>
              <a:t>об’єднанні</a:t>
            </a:r>
            <a:r>
              <a:rPr lang="ru-RU" sz="2000" i="1" dirty="0"/>
              <a:t> </a:t>
            </a:r>
            <a:r>
              <a:rPr lang="ru-RU" sz="2000" i="1" dirty="0" err="1"/>
              <a:t>зусиль</a:t>
            </a:r>
            <a:r>
              <a:rPr lang="ru-RU" sz="2000" i="1" dirty="0"/>
              <a:t> </a:t>
            </a:r>
            <a:r>
              <a:rPr lang="ru-RU" sz="2000" i="1" dirty="0" err="1"/>
              <a:t>окремих</a:t>
            </a:r>
            <a:r>
              <a:rPr lang="ru-RU" sz="2000" i="1" dirty="0"/>
              <a:t> </a:t>
            </a:r>
            <a:r>
              <a:rPr lang="ru-RU" sz="2000" i="1" dirty="0" err="1"/>
              <a:t>органів</a:t>
            </a:r>
            <a:r>
              <a:rPr lang="ru-RU" sz="2000" i="1" dirty="0"/>
              <a:t> </a:t>
            </a:r>
            <a:r>
              <a:rPr lang="ru-RU" sz="2000" i="1" dirty="0" err="1"/>
              <a:t>місцевого</a:t>
            </a:r>
            <a:r>
              <a:rPr lang="ru-RU" sz="2000" i="1" dirty="0"/>
              <a:t> </a:t>
            </a:r>
            <a:r>
              <a:rPr lang="ru-RU" sz="2000" i="1" dirty="0" err="1"/>
              <a:t>самоврядування</a:t>
            </a:r>
            <a:r>
              <a:rPr lang="ru-RU" sz="2000" i="1" dirty="0"/>
              <a:t> є </a:t>
            </a:r>
            <a:r>
              <a:rPr lang="ru-RU" sz="2000" i="1" dirty="0" err="1"/>
              <a:t>значно</a:t>
            </a:r>
            <a:r>
              <a:rPr lang="ru-RU" sz="2000" i="1" dirty="0"/>
              <a:t> </a:t>
            </a:r>
            <a:r>
              <a:rPr lang="ru-RU" sz="2000" i="1" dirty="0" err="1"/>
              <a:t>більшим</a:t>
            </a:r>
            <a:r>
              <a:rPr lang="ru-RU" sz="2000" i="1" dirty="0"/>
              <a:t> за </a:t>
            </a:r>
            <a:r>
              <a:rPr lang="ru-RU" sz="2000" i="1" dirty="0" err="1"/>
              <a:t>їх</a:t>
            </a:r>
            <a:r>
              <a:rPr lang="ru-RU" sz="2000" i="1" dirty="0"/>
              <a:t> </a:t>
            </a:r>
            <a:r>
              <a:rPr lang="ru-RU" sz="2000" i="1" dirty="0" err="1"/>
              <a:t>номінальну</a:t>
            </a:r>
            <a:r>
              <a:rPr lang="ru-RU" sz="2000" i="1" dirty="0"/>
              <a:t> суму. </a:t>
            </a:r>
            <a:r>
              <a:rPr lang="ru-RU" sz="2000" i="1" dirty="0" err="1"/>
              <a:t>Територіально</a:t>
            </a:r>
            <a:r>
              <a:rPr lang="ru-RU" sz="2000" i="1" dirty="0"/>
              <a:t> </a:t>
            </a:r>
            <a:r>
              <a:rPr lang="ru-RU" sz="2000" i="1" dirty="0" err="1"/>
              <a:t>зазначені</a:t>
            </a:r>
            <a:r>
              <a:rPr lang="ru-RU" sz="2000" i="1" dirty="0"/>
              <a:t> </a:t>
            </a:r>
            <a:r>
              <a:rPr lang="ru-RU" sz="2000" i="1" dirty="0" err="1"/>
              <a:t>утворення</a:t>
            </a:r>
            <a:r>
              <a:rPr lang="ru-RU" sz="2000" i="1" dirty="0"/>
              <a:t> не </a:t>
            </a:r>
            <a:r>
              <a:rPr lang="ru-RU" sz="2000" i="1" dirty="0" err="1"/>
              <a:t>збігаються</a:t>
            </a:r>
            <a:r>
              <a:rPr lang="ru-RU" sz="2000" i="1" dirty="0"/>
              <a:t> з </a:t>
            </a:r>
            <a:r>
              <a:rPr lang="ru-RU" sz="2000" i="1" dirty="0" err="1"/>
              <a:t>адміністративно-територіальними</a:t>
            </a:r>
            <a:r>
              <a:rPr lang="ru-RU" sz="2000" i="1" dirty="0"/>
              <a:t> </a:t>
            </a:r>
            <a:r>
              <a:rPr lang="ru-RU" sz="2000" i="1" dirty="0" err="1"/>
              <a:t>одиницями</a:t>
            </a:r>
            <a:r>
              <a:rPr lang="ru-RU" sz="2000" i="1" dirty="0"/>
              <a:t>, </a:t>
            </a:r>
            <a:r>
              <a:rPr lang="ru-RU" sz="2000" i="1" dirty="0" err="1"/>
              <a:t>хоча</a:t>
            </a:r>
            <a:r>
              <a:rPr lang="ru-RU" sz="2000" i="1" dirty="0"/>
              <a:t> </a:t>
            </a:r>
            <a:r>
              <a:rPr lang="ru-RU" sz="2000" i="1" dirty="0" err="1"/>
              <a:t>згодом</a:t>
            </a:r>
            <a:r>
              <a:rPr lang="ru-RU" sz="2000" i="1" dirty="0"/>
              <a:t> на </a:t>
            </a:r>
            <a:r>
              <a:rPr lang="ru-RU" sz="2000" i="1" dirty="0" err="1"/>
              <a:t>їх</a:t>
            </a:r>
            <a:r>
              <a:rPr lang="ru-RU" sz="2000" i="1" dirty="0"/>
              <a:t> </a:t>
            </a:r>
            <a:r>
              <a:rPr lang="ru-RU" sz="2000" i="1" dirty="0" err="1"/>
              <a:t>основі</a:t>
            </a:r>
            <a:r>
              <a:rPr lang="ru-RU" sz="2000" i="1" dirty="0"/>
              <a:t>, як правило, </a:t>
            </a:r>
            <a:r>
              <a:rPr lang="ru-RU" sz="2000" i="1" dirty="0" err="1"/>
              <a:t>виникає</a:t>
            </a:r>
            <a:r>
              <a:rPr lang="ru-RU" sz="2000" i="1" dirty="0"/>
              <a:t> </a:t>
            </a:r>
            <a:r>
              <a:rPr lang="ru-RU" sz="2000" i="1" dirty="0" err="1"/>
              <a:t>регіональний</a:t>
            </a:r>
            <a:r>
              <a:rPr lang="ru-RU" sz="2000" i="1" dirty="0"/>
              <a:t> </a:t>
            </a:r>
            <a:r>
              <a:rPr lang="ru-RU" sz="2000" i="1" dirty="0" err="1"/>
              <a:t>поділ</a:t>
            </a:r>
            <a:r>
              <a:rPr lang="ru-RU" sz="2000" i="1" dirty="0"/>
              <a:t> </a:t>
            </a:r>
            <a:r>
              <a:rPr lang="ru-RU" sz="2000" i="1" dirty="0" err="1"/>
              <a:t>країни</a:t>
            </a:r>
            <a:r>
              <a:rPr lang="ru-RU" sz="2000" i="1" dirty="0"/>
              <a:t>.</a:t>
            </a:r>
          </a:p>
          <a:p>
            <a:pPr marL="0" indent="0">
              <a:buNone/>
            </a:pPr>
            <a:r>
              <a:rPr lang="ru-RU" sz="2800" dirty="0"/>
              <a:t> </a:t>
            </a:r>
          </a:p>
          <a:p>
            <a:endParaRPr lang="ru-RU" dirty="0"/>
          </a:p>
        </p:txBody>
      </p:sp>
    </p:spTree>
    <p:extLst>
      <p:ext uri="{BB962C8B-B14F-4D97-AF65-F5344CB8AC3E}">
        <p14:creationId xmlns:p14="http://schemas.microsoft.com/office/powerpoint/2010/main" val="2184071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75C5943-7014-4936-9653-A9F130FB2311}"/>
              </a:ext>
            </a:extLst>
          </p:cNvPr>
          <p:cNvSpPr>
            <a:spLocks noGrp="1"/>
          </p:cNvSpPr>
          <p:nvPr>
            <p:ph idx="1"/>
          </p:nvPr>
        </p:nvSpPr>
        <p:spPr>
          <a:xfrm>
            <a:off x="257175" y="114300"/>
            <a:ext cx="11449050" cy="6657975"/>
          </a:xfrm>
        </p:spPr>
        <p:txBody>
          <a:bodyPr>
            <a:normAutofit fontScale="92500" lnSpcReduction="10000"/>
          </a:bodyPr>
          <a:lstStyle/>
          <a:p>
            <a:pPr marR="75565" indent="0" algn="ctr">
              <a:lnSpc>
                <a:spcPct val="100000"/>
              </a:lnSpc>
              <a:spcBef>
                <a:spcPts val="600"/>
              </a:spcBef>
              <a:buNone/>
            </a:pPr>
            <a:r>
              <a:rPr lang="uk-UA" sz="3200" b="1" dirty="0"/>
              <a:t>1. Просторовий поворот в науках. Теорії регіоналізму </a:t>
            </a:r>
          </a:p>
          <a:p>
            <a:pPr marR="75565" indent="0" algn="just">
              <a:lnSpc>
                <a:spcPct val="100000"/>
              </a:lnSpc>
              <a:spcBef>
                <a:spcPts val="600"/>
              </a:spcBef>
              <a:buNone/>
            </a:pPr>
            <a:endParaRPr lang="uk-UA" sz="1800" dirty="0">
              <a:effectLst/>
              <a:ea typeface="Calibri" panose="020F0502020204030204" pitchFamily="34" charset="0"/>
              <a:cs typeface="Times New Roman" panose="02020603050405020304" pitchFamily="18" charset="0"/>
            </a:endParaRPr>
          </a:p>
          <a:p>
            <a:pPr marR="75565" indent="0" algn="just">
              <a:lnSpc>
                <a:spcPct val="100000"/>
              </a:lnSpc>
              <a:spcBef>
                <a:spcPts val="600"/>
              </a:spcBef>
              <a:buNone/>
            </a:pPr>
            <a:r>
              <a:rPr lang="uk-UA" sz="2000" dirty="0">
                <a:effectLst/>
                <a:ea typeface="Calibri" panose="020F0502020204030204" pitchFamily="34" charset="0"/>
                <a:cs typeface="Times New Roman" panose="02020603050405020304" pitchFamily="18" charset="0"/>
              </a:rPr>
              <a:t>Глобалізація відбувається на двох рівнях – на рівні економіки, політики, ідеології домінують інтеграційні процеси, а на масовому рівні – регіоналізація та архаїзація. </a:t>
            </a:r>
          </a:p>
          <a:p>
            <a:pPr marR="75565" indent="0" algn="r">
              <a:lnSpc>
                <a:spcPct val="100000"/>
              </a:lnSpc>
              <a:spcBef>
                <a:spcPts val="600"/>
              </a:spcBef>
              <a:buNone/>
            </a:pPr>
            <a:r>
              <a:rPr lang="en-US" sz="2000" i="1" dirty="0">
                <a:effectLst/>
                <a:ea typeface="Calibri" panose="020F0502020204030204" pitchFamily="34" charset="0"/>
                <a:cs typeface="Times New Roman" panose="02020603050405020304" pitchFamily="18" charset="0"/>
              </a:rPr>
              <a:t>Robertson R. Globalization: social theory and global culture. L., 1992</a:t>
            </a:r>
            <a:r>
              <a:rPr lang="uk-UA" sz="2000" i="1" dirty="0">
                <a:effectLst/>
                <a:ea typeface="Calibri" panose="020F0502020204030204" pitchFamily="34" charset="0"/>
                <a:cs typeface="Times New Roman" panose="02020603050405020304" pitchFamily="18" charset="0"/>
              </a:rPr>
              <a:t>.</a:t>
            </a:r>
          </a:p>
          <a:p>
            <a:pPr marR="75565" indent="0" algn="r">
              <a:lnSpc>
                <a:spcPct val="100000"/>
              </a:lnSpc>
              <a:spcBef>
                <a:spcPts val="600"/>
              </a:spcBef>
              <a:buNone/>
            </a:pPr>
            <a:r>
              <a:rPr lang="en-US" sz="2000" i="1" dirty="0">
                <a:effectLst/>
                <a:ea typeface="Calibri" panose="020F0502020204030204" pitchFamily="34" charset="0"/>
                <a:cs typeface="Times New Roman" panose="02020603050405020304" pitchFamily="18" charset="0"/>
              </a:rPr>
              <a:t>Idem. </a:t>
            </a:r>
            <a:r>
              <a:rPr lang="en-US" sz="2000" b="1" i="1" u="sng" dirty="0">
                <a:effectLst/>
                <a:ea typeface="Calibri" panose="020F0502020204030204" pitchFamily="34" charset="0"/>
                <a:cs typeface="Times New Roman" panose="02020603050405020304" pitchFamily="18" charset="0"/>
              </a:rPr>
              <a:t>Glocalization</a:t>
            </a:r>
            <a:r>
              <a:rPr lang="en-US" sz="2000" i="1" dirty="0">
                <a:effectLst/>
                <a:ea typeface="Calibri" panose="020F0502020204030204" pitchFamily="34" charset="0"/>
                <a:cs typeface="Times New Roman" panose="02020603050405020304" pitchFamily="18" charset="0"/>
              </a:rPr>
              <a:t>: time-space and homogeneity – heterogeneity / Ed. by M. </a:t>
            </a:r>
            <a:r>
              <a:rPr lang="en-US" sz="2000" i="1" dirty="0" err="1">
                <a:effectLst/>
                <a:ea typeface="Calibri" panose="020F0502020204030204" pitchFamily="34" charset="0"/>
                <a:cs typeface="Times New Roman" panose="02020603050405020304" pitchFamily="18" charset="0"/>
              </a:rPr>
              <a:t>Featerstone</a:t>
            </a:r>
            <a:r>
              <a:rPr lang="en-US" sz="2000" i="1" dirty="0">
                <a:effectLst/>
                <a:ea typeface="Calibri" panose="020F0502020204030204" pitchFamily="34" charset="0"/>
                <a:cs typeface="Times New Roman" panose="02020603050405020304" pitchFamily="18" charset="0"/>
              </a:rPr>
              <a:t>, S. Lash, R. Robertson. L., 1995. P. 25-44.</a:t>
            </a:r>
            <a:endParaRPr lang="ru-RU" sz="2000" i="1" dirty="0">
              <a:effectLst/>
              <a:ea typeface="Calibri" panose="020F0502020204030204" pitchFamily="34" charset="0"/>
              <a:cs typeface="Times New Roman" panose="02020603050405020304" pitchFamily="18" charset="0"/>
            </a:endParaRPr>
          </a:p>
          <a:p>
            <a:pPr marR="75565" indent="0" algn="just">
              <a:lnSpc>
                <a:spcPct val="100000"/>
              </a:lnSpc>
              <a:spcBef>
                <a:spcPts val="600"/>
              </a:spcBef>
              <a:buNone/>
            </a:pPr>
            <a:r>
              <a:rPr lang="uk-UA" sz="2000" b="1" i="1" u="sng" dirty="0" err="1">
                <a:solidFill>
                  <a:srgbClr val="000000"/>
                </a:solidFill>
                <a:effectLst/>
                <a:ea typeface="Calibri" panose="020F0502020204030204" pitchFamily="34" charset="0"/>
                <a:cs typeface="Times New Roman" panose="02020603050405020304" pitchFamily="18" charset="0"/>
              </a:rPr>
              <a:t>Глокалізація</a:t>
            </a:r>
            <a:r>
              <a:rPr lang="uk-UA" sz="2000" b="1" i="1" u="sng" dirty="0">
                <a:solidFill>
                  <a:srgbClr val="000000"/>
                </a:solidFill>
                <a:effectLst/>
                <a:ea typeface="Calibri" panose="020F0502020204030204" pitchFamily="34" charset="0"/>
                <a:cs typeface="Times New Roman" panose="02020603050405020304" pitchFamily="18" charset="0"/>
              </a:rPr>
              <a:t> </a:t>
            </a:r>
            <a:r>
              <a:rPr lang="uk-UA" sz="2000" dirty="0">
                <a:solidFill>
                  <a:srgbClr val="000000"/>
                </a:solidFill>
                <a:effectLst/>
                <a:ea typeface="Calibri" panose="020F0502020204030204" pitchFamily="34" charset="0"/>
                <a:cs typeface="Times New Roman" panose="02020603050405020304" pitchFamily="18" charset="0"/>
              </a:rPr>
              <a:t>– це не просто гібрид глобалізації і локалізації, це наслідок свободи, адже вона дає змогу громадам «унікально» реагувати на глобалізацію. </a:t>
            </a:r>
            <a:r>
              <a:rPr lang="uk-UA" sz="2000" dirty="0" err="1">
                <a:solidFill>
                  <a:srgbClr val="000000"/>
                </a:solidFill>
                <a:effectLst/>
                <a:ea typeface="Calibri" panose="020F0502020204030204" pitchFamily="34" charset="0"/>
                <a:cs typeface="Times New Roman" panose="02020603050405020304" pitchFamily="18" charset="0"/>
              </a:rPr>
              <a:t>Глокалізація</a:t>
            </a:r>
            <a:r>
              <a:rPr lang="uk-UA" sz="2000" dirty="0">
                <a:solidFill>
                  <a:srgbClr val="000000"/>
                </a:solidFill>
                <a:effectLst/>
                <a:ea typeface="Calibri" panose="020F0502020204030204" pitchFamily="34" charset="0"/>
                <a:cs typeface="Times New Roman" panose="02020603050405020304" pitchFamily="18" charset="0"/>
              </a:rPr>
              <a:t> покликана «надихати, зміцнювати локальні спільноти через стратегічне спрямування глобальних ресурсів на розв’язання місцевих проблем, досягнення позитивних соціальних змін і задоволення мінливих культурних інтересів та потреб співтовариства.</a:t>
            </a:r>
          </a:p>
          <a:p>
            <a:pPr marR="75565" indent="0" algn="r">
              <a:lnSpc>
                <a:spcPct val="100000"/>
              </a:lnSpc>
              <a:spcBef>
                <a:spcPts val="600"/>
              </a:spcBef>
              <a:buNone/>
            </a:pPr>
            <a:r>
              <a:rPr lang="en-US" sz="2000" i="1" dirty="0" err="1">
                <a:solidFill>
                  <a:srgbClr val="000000"/>
                </a:solidFill>
                <a:effectLst/>
                <a:ea typeface="Calibri" panose="020F0502020204030204" pitchFamily="34" charset="0"/>
                <a:cs typeface="Times New Roman" panose="02020603050405020304" pitchFamily="18" charset="0"/>
              </a:rPr>
              <a:t>Mendis</a:t>
            </a:r>
            <a:r>
              <a:rPr lang="en-US" sz="2000" i="1" dirty="0">
                <a:solidFill>
                  <a:srgbClr val="000000"/>
                </a:solidFill>
                <a:effectLst/>
                <a:ea typeface="Calibri" panose="020F0502020204030204" pitchFamily="34" charset="0"/>
                <a:cs typeface="Times New Roman" panose="02020603050405020304" pitchFamily="18" charset="0"/>
              </a:rPr>
              <a:t> P. </a:t>
            </a:r>
            <a:r>
              <a:rPr lang="en-US" sz="2000" b="1" i="1" u="sng" dirty="0">
                <a:solidFill>
                  <a:srgbClr val="000000"/>
                </a:solidFill>
                <a:effectLst/>
                <a:ea typeface="Calibri" panose="020F0502020204030204" pitchFamily="34" charset="0"/>
                <a:cs typeface="Times New Roman" panose="02020603050405020304" pitchFamily="18" charset="0"/>
              </a:rPr>
              <a:t>Glocalization</a:t>
            </a:r>
            <a:r>
              <a:rPr lang="en-US" sz="2000" i="1" dirty="0">
                <a:solidFill>
                  <a:srgbClr val="000000"/>
                </a:solidFill>
                <a:effectLst/>
                <a:ea typeface="Calibri" panose="020F0502020204030204" pitchFamily="34" charset="0"/>
                <a:cs typeface="Times New Roman" panose="02020603050405020304" pitchFamily="18" charset="0"/>
              </a:rPr>
              <a:t>: the human side of globalization as if</a:t>
            </a:r>
            <a:br>
              <a:rPr lang="en-US" sz="2000" i="1" dirty="0">
                <a:solidFill>
                  <a:srgbClr val="000000"/>
                </a:solidFill>
                <a:effectLst/>
                <a:ea typeface="Calibri" panose="020F0502020204030204" pitchFamily="34" charset="0"/>
                <a:cs typeface="Times New Roman" panose="02020603050405020304" pitchFamily="18" charset="0"/>
              </a:rPr>
            </a:br>
            <a:r>
              <a:rPr lang="en-US" sz="2000" i="1" dirty="0">
                <a:solidFill>
                  <a:srgbClr val="000000"/>
                </a:solidFill>
                <a:effectLst/>
                <a:ea typeface="Calibri" panose="020F0502020204030204" pitchFamily="34" charset="0"/>
                <a:cs typeface="Times New Roman" panose="02020603050405020304" pitchFamily="18" charset="0"/>
              </a:rPr>
              <a:t>the Washington consensus mattered</a:t>
            </a:r>
            <a:r>
              <a:rPr lang="uk-UA" sz="2000" i="1" dirty="0">
                <a:solidFill>
                  <a:srgbClr val="000000"/>
                </a:solidFill>
                <a:ea typeface="Calibri" panose="020F0502020204030204" pitchFamily="34" charset="0"/>
                <a:cs typeface="Times New Roman" panose="02020603050405020304" pitchFamily="18" charset="0"/>
              </a:rPr>
              <a:t>. </a:t>
            </a:r>
            <a:r>
              <a:rPr lang="en-US" sz="2000" i="1" dirty="0">
                <a:solidFill>
                  <a:srgbClr val="000000"/>
                </a:solidFill>
                <a:effectLst/>
                <a:ea typeface="Calibri" panose="020F0502020204030204" pitchFamily="34" charset="0"/>
                <a:cs typeface="Times New Roman" panose="02020603050405020304" pitchFamily="18" charset="0"/>
              </a:rPr>
              <a:t>2nd ed. Morrisville : Lulu Press, 2007. </a:t>
            </a:r>
            <a:r>
              <a:rPr lang="uk-UA" sz="2000" i="1" dirty="0">
                <a:solidFill>
                  <a:srgbClr val="000000"/>
                </a:solidFill>
                <a:effectLst/>
                <a:ea typeface="Calibri" panose="020F0502020204030204" pitchFamily="34" charset="0"/>
                <a:cs typeface="Times New Roman" panose="02020603050405020304" pitchFamily="18" charset="0"/>
              </a:rPr>
              <a:t>Р.2.</a:t>
            </a:r>
          </a:p>
          <a:p>
            <a:pPr marR="75565" indent="0" algn="just">
              <a:lnSpc>
                <a:spcPct val="100000"/>
              </a:lnSpc>
              <a:spcBef>
                <a:spcPts val="600"/>
              </a:spcBef>
              <a:buNone/>
            </a:pPr>
            <a:r>
              <a:rPr lang="uk-UA" sz="2000" dirty="0">
                <a:effectLst/>
                <a:ea typeface="Calibri" panose="020F0502020204030204" pitchFamily="34" charset="0"/>
                <a:cs typeface="Times New Roman" panose="02020603050405020304" pitchFamily="18" charset="0"/>
              </a:rPr>
              <a:t>Доволі часто глобалізацію ототожнюють із </a:t>
            </a:r>
            <a:r>
              <a:rPr lang="uk-UA" sz="2000" dirty="0" err="1">
                <a:effectLst/>
                <a:ea typeface="Calibri" panose="020F0502020204030204" pitchFamily="34" charset="0"/>
                <a:cs typeface="Times New Roman" panose="02020603050405020304" pitchFamily="18" charset="0"/>
              </a:rPr>
              <a:t>детериторіалізацією</a:t>
            </a:r>
            <a:r>
              <a:rPr lang="uk-UA" sz="2000" dirty="0">
                <a:effectLst/>
                <a:ea typeface="Calibri" panose="020F0502020204030204" pitchFamily="34" charset="0"/>
                <a:cs typeface="Times New Roman" panose="02020603050405020304" pitchFamily="18" charset="0"/>
              </a:rPr>
              <a:t>, супроводжуваною зменшенням ролі кордонів чи навіть їх руйнуванням. </a:t>
            </a:r>
            <a:r>
              <a:rPr lang="ru-RU" sz="2000" dirty="0" err="1">
                <a:effectLst/>
                <a:ea typeface="Calibri" panose="020F0502020204030204" pitchFamily="34" charset="0"/>
                <a:cs typeface="Times New Roman" panose="02020603050405020304" pitchFamily="18" charset="0"/>
              </a:rPr>
              <a:t>Насправді</a:t>
            </a:r>
            <a:r>
              <a:rPr lang="ru-RU" sz="2000" dirty="0">
                <a:effectLst/>
                <a:ea typeface="Calibri" panose="020F0502020204030204" pitchFamily="34" charset="0"/>
                <a:cs typeface="Times New Roman" panose="02020603050405020304" pitchFamily="18" charset="0"/>
              </a:rPr>
              <a:t> ж </a:t>
            </a:r>
            <a:r>
              <a:rPr lang="ru-RU" sz="2000" dirty="0" err="1">
                <a:effectLst/>
                <a:ea typeface="Calibri" panose="020F0502020204030204" pitchFamily="34" charset="0"/>
                <a:cs typeface="Times New Roman" panose="02020603050405020304" pitchFamily="18" charset="0"/>
              </a:rPr>
              <a:t>спостерігається</a:t>
            </a:r>
            <a:r>
              <a:rPr lang="ru-RU" sz="2000" dirty="0">
                <a:effectLst/>
                <a:ea typeface="Calibri" panose="020F0502020204030204" pitchFamily="34" charset="0"/>
                <a:cs typeface="Times New Roman" panose="02020603050405020304" pitchFamily="18" charset="0"/>
              </a:rPr>
              <a:t> не </a:t>
            </a:r>
            <a:r>
              <a:rPr lang="ru-RU" sz="2000" dirty="0" err="1">
                <a:effectLst/>
                <a:ea typeface="Calibri" panose="020F0502020204030204" pitchFamily="34" charset="0"/>
                <a:cs typeface="Times New Roman" panose="02020603050405020304" pitchFamily="18" charset="0"/>
              </a:rPr>
              <a:t>зменшення</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ролі</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територіальних</a:t>
            </a:r>
            <a:r>
              <a:rPr lang="ru-RU" sz="2000" dirty="0">
                <a:effectLst/>
                <a:ea typeface="Calibri" panose="020F0502020204030204" pitchFamily="34" charset="0"/>
                <a:cs typeface="Times New Roman" panose="02020603050405020304" pitchFamily="18" charset="0"/>
              </a:rPr>
              <a:t> меж, а </a:t>
            </a:r>
            <a:r>
              <a:rPr lang="ru-RU" sz="2000" dirty="0" err="1">
                <a:effectLst/>
                <a:ea typeface="Calibri" panose="020F0502020204030204" pitchFamily="34" charset="0"/>
                <a:cs typeface="Times New Roman" panose="02020603050405020304" pitchFamily="18" charset="0"/>
              </a:rPr>
              <a:t>певна</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видозміна</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їхніх</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функцій</a:t>
            </a:r>
            <a:r>
              <a:rPr lang="ru-RU" sz="2000" dirty="0">
                <a:effectLst/>
                <a:ea typeface="Calibri" panose="020F0502020204030204" pitchFamily="34" charset="0"/>
                <a:cs typeface="Times New Roman" panose="02020603050405020304" pitchFamily="18" charset="0"/>
              </a:rPr>
              <a:t>; з </a:t>
            </a:r>
            <a:r>
              <a:rPr lang="ru-RU" sz="2000" dirty="0" err="1">
                <a:effectLst/>
                <a:ea typeface="Calibri" panose="020F0502020204030204" pitchFamily="34" charset="0"/>
                <a:cs typeface="Times New Roman" panose="02020603050405020304" pitchFamily="18" charset="0"/>
              </a:rPr>
              <a:t>традиційними</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адміністративними</a:t>
            </a:r>
            <a:r>
              <a:rPr lang="ru-RU" sz="2000" dirty="0">
                <a:effectLst/>
                <a:ea typeface="Calibri" panose="020F0502020204030204" pitchFamily="34" charset="0"/>
                <a:cs typeface="Times New Roman" panose="02020603050405020304" pitchFamily="18" charset="0"/>
              </a:rPr>
              <a:t> кордонами </a:t>
            </a:r>
            <a:r>
              <a:rPr lang="ru-RU" sz="2000" dirty="0" err="1">
                <a:effectLst/>
                <a:ea typeface="Calibri" panose="020F0502020204030204" pitchFamily="34" charset="0"/>
                <a:cs typeface="Times New Roman" panose="02020603050405020304" pitchFamily="18" charset="0"/>
              </a:rPr>
              <a:t>конкурують</a:t>
            </a:r>
            <a:r>
              <a:rPr lang="ru-RU" sz="2000" dirty="0">
                <a:effectLst/>
                <a:ea typeface="Calibri" panose="020F0502020204030204" pitchFamily="34" charset="0"/>
                <a:cs typeface="Times New Roman" panose="02020603050405020304" pitchFamily="18" charset="0"/>
              </a:rPr>
              <a:t> </a:t>
            </a:r>
            <a:r>
              <a:rPr lang="ru-RU" sz="2000" b="1" dirty="0">
                <a:effectLst/>
                <a:ea typeface="Calibri" panose="020F0502020204030204" pitchFamily="34" charset="0"/>
                <a:cs typeface="Times New Roman" panose="02020603050405020304" pitchFamily="18" charset="0"/>
              </a:rPr>
              <a:t>«</a:t>
            </a:r>
            <a:r>
              <a:rPr lang="ru-RU" sz="2000" b="1" dirty="0" err="1">
                <a:effectLst/>
                <a:ea typeface="Calibri" panose="020F0502020204030204" pitchFamily="34" charset="0"/>
                <a:cs typeface="Times New Roman" panose="02020603050405020304" pitchFamily="18" charset="0"/>
              </a:rPr>
              <a:t>невидимі</a:t>
            </a:r>
            <a:r>
              <a:rPr lang="ru-RU" sz="2000" b="1" dirty="0">
                <a:effectLst/>
                <a:ea typeface="Calibri" panose="020F0502020204030204" pitchFamily="34" charset="0"/>
                <a:cs typeface="Times New Roman" panose="02020603050405020304" pitchFamily="18" charset="0"/>
              </a:rPr>
              <a:t>»</a:t>
            </a:r>
            <a:r>
              <a:rPr lang="ru-RU" sz="2000" dirty="0">
                <a:effectLst/>
                <a:ea typeface="Calibri" panose="020F0502020204030204" pitchFamily="34" charset="0"/>
                <a:cs typeface="Times New Roman" panose="02020603050405020304" pitchFamily="18" charset="0"/>
              </a:rPr>
              <a:t>.</a:t>
            </a:r>
          </a:p>
          <a:p>
            <a:pPr marR="75565" indent="0" algn="just">
              <a:lnSpc>
                <a:spcPct val="100000"/>
              </a:lnSpc>
              <a:spcBef>
                <a:spcPts val="600"/>
              </a:spcBef>
              <a:buNone/>
            </a:pPr>
            <a:r>
              <a:rPr lang="ru-RU" sz="2000" dirty="0">
                <a:effectLst/>
                <a:ea typeface="Calibri" panose="020F0502020204030204" pitchFamily="34" charset="0"/>
                <a:cs typeface="Times New Roman" panose="02020603050405020304" pitchFamily="18" charset="0"/>
              </a:rPr>
              <a:t>«</a:t>
            </a:r>
            <a:r>
              <a:rPr lang="ru-RU" sz="2000" dirty="0" err="1">
                <a:effectLst/>
                <a:ea typeface="Calibri" panose="020F0502020204030204" pitchFamily="34" charset="0"/>
                <a:cs typeface="Times New Roman" panose="02020603050405020304" pitchFamily="18" charset="0"/>
              </a:rPr>
              <a:t>Просторовий</a:t>
            </a:r>
            <a:r>
              <a:rPr lang="ru-RU" sz="2000" dirty="0">
                <a:effectLst/>
                <a:ea typeface="Calibri" panose="020F0502020204030204" pitchFamily="34" charset="0"/>
                <a:cs typeface="Times New Roman" panose="02020603050405020304" pitchFamily="18" charset="0"/>
              </a:rPr>
              <a:t> поворот» (</a:t>
            </a:r>
            <a:r>
              <a:rPr lang="ru-RU" sz="2000" dirty="0" err="1">
                <a:effectLst/>
                <a:ea typeface="Calibri" panose="020F0502020204030204" pitchFamily="34" charset="0"/>
                <a:cs typeface="Times New Roman" panose="02020603050405020304" pitchFamily="18" charset="0"/>
              </a:rPr>
              <a:t>spatial</a:t>
            </a:r>
            <a:r>
              <a:rPr lang="ru-RU" sz="2000" dirty="0">
                <a:effectLst/>
                <a:ea typeface="Calibri" panose="020F0502020204030204" pitchFamily="34" charset="0"/>
                <a:cs typeface="Times New Roman" panose="02020603050405020304" pitchFamily="18" charset="0"/>
              </a:rPr>
              <a:t> </a:t>
            </a:r>
            <a:r>
              <a:rPr lang="ru-RU" sz="2000" dirty="0" err="1">
                <a:effectLst/>
                <a:ea typeface="Calibri" panose="020F0502020204030204" pitchFamily="34" charset="0"/>
                <a:cs typeface="Times New Roman" panose="02020603050405020304" pitchFamily="18" charset="0"/>
              </a:rPr>
              <a:t>turn</a:t>
            </a:r>
            <a:r>
              <a:rPr lang="ru-RU" sz="2000" dirty="0">
                <a:effectLst/>
                <a:ea typeface="Calibri" panose="020F0502020204030204" pitchFamily="34" charset="0"/>
                <a:cs typeface="Times New Roman" panose="02020603050405020304" pitchFamily="18" charset="0"/>
              </a:rPr>
              <a:t>).</a:t>
            </a:r>
          </a:p>
          <a:p>
            <a:pPr marR="75565" indent="0" algn="r">
              <a:lnSpc>
                <a:spcPct val="100000"/>
              </a:lnSpc>
              <a:spcBef>
                <a:spcPts val="600"/>
              </a:spcBef>
              <a:buNone/>
            </a:pPr>
            <a:r>
              <a:rPr lang="ru-RU" sz="2000" i="1" dirty="0" err="1">
                <a:effectLst/>
                <a:ea typeface="Calibri" panose="020F0502020204030204" pitchFamily="34" charset="0"/>
                <a:cs typeface="Times New Roman" panose="02020603050405020304" pitchFamily="18" charset="0"/>
              </a:rPr>
              <a:t>Е.Соджа</a:t>
            </a:r>
            <a:r>
              <a:rPr lang="ru-RU" sz="2000" i="1" dirty="0">
                <a:effectLst/>
                <a:ea typeface="Calibri" panose="020F0502020204030204" pitchFamily="34" charset="0"/>
                <a:cs typeface="Times New Roman" panose="02020603050405020304" pitchFamily="18" charset="0"/>
              </a:rPr>
              <a:t>. </a:t>
            </a:r>
            <a:r>
              <a:rPr lang="ru-RU" sz="2000" i="1" dirty="0" err="1">
                <a:effectLst/>
                <a:ea typeface="Calibri" panose="020F0502020204030204" pitchFamily="34" charset="0"/>
                <a:cs typeface="Times New Roman" panose="02020603050405020304" pitchFamily="18" charset="0"/>
              </a:rPr>
              <a:t>Постмодерні</a:t>
            </a:r>
            <a:r>
              <a:rPr lang="ru-RU" sz="2000" i="1" dirty="0">
                <a:effectLst/>
                <a:ea typeface="Calibri" panose="020F0502020204030204" pitchFamily="34" charset="0"/>
                <a:cs typeface="Times New Roman" panose="02020603050405020304" pitchFamily="18" charset="0"/>
              </a:rPr>
              <a:t> </a:t>
            </a:r>
            <a:r>
              <a:rPr lang="ru-RU" sz="2000" i="1" dirty="0" err="1">
                <a:effectLst/>
                <a:ea typeface="Calibri" panose="020F0502020204030204" pitchFamily="34" charset="0"/>
                <a:cs typeface="Times New Roman" panose="02020603050405020304" pitchFamily="18" charset="0"/>
              </a:rPr>
              <a:t>географії</a:t>
            </a:r>
            <a:r>
              <a:rPr lang="ru-RU" sz="2000" i="1" dirty="0">
                <a:effectLst/>
                <a:ea typeface="Calibri" panose="020F0502020204030204" pitchFamily="34" charset="0"/>
                <a:cs typeface="Times New Roman" panose="02020603050405020304" pitchFamily="18" charset="0"/>
              </a:rPr>
              <a:t>. 1998.</a:t>
            </a:r>
          </a:p>
          <a:p>
            <a:pPr marR="75565" indent="0" algn="just">
              <a:lnSpc>
                <a:spcPct val="100000"/>
              </a:lnSpc>
              <a:spcBef>
                <a:spcPts val="600"/>
              </a:spcBef>
              <a:buNone/>
            </a:pPr>
            <a:r>
              <a:rPr lang="uk-UA" sz="2000" dirty="0" err="1">
                <a:effectLst/>
                <a:ea typeface="Calibri" panose="020F0502020204030204" pitchFamily="34" charset="0"/>
                <a:cs typeface="Times New Roman" panose="02020603050405020304" pitchFamily="18" charset="0"/>
              </a:rPr>
              <a:t>Полідисциплінарність</a:t>
            </a:r>
            <a:r>
              <a:rPr lang="ru-RU" sz="1800" dirty="0">
                <a:latin typeface="Calibri" panose="020F0502020204030204" pitchFamily="34" charset="0"/>
                <a:ea typeface="Calibri" panose="020F0502020204030204" pitchFamily="34" charset="0"/>
                <a:cs typeface="Times New Roman" panose="02020603050405020304" pitchFamily="18" charset="0"/>
              </a:rPr>
              <a:t>.</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1622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792B63-833C-47C8-B62C-52FE5145E8F9}"/>
              </a:ext>
            </a:extLst>
          </p:cNvPr>
          <p:cNvSpPr>
            <a:spLocks noGrp="1"/>
          </p:cNvSpPr>
          <p:nvPr>
            <p:ph type="title"/>
          </p:nvPr>
        </p:nvSpPr>
        <p:spPr>
          <a:xfrm>
            <a:off x="838200" y="365125"/>
            <a:ext cx="10515600" cy="568325"/>
          </a:xfrm>
        </p:spPr>
        <p:txBody>
          <a:bodyPr>
            <a:normAutofit/>
          </a:bodyPr>
          <a:lstStyle/>
          <a:p>
            <a:pPr algn="ctr"/>
            <a:r>
              <a:rPr lang="uk-UA" sz="2800" b="1" dirty="0">
                <a:latin typeface="+mn-lt"/>
                <a:ea typeface="Calibri" panose="020F0502020204030204" pitchFamily="34" charset="0"/>
                <a:cs typeface="Times New Roman" panose="02020603050405020304" pitchFamily="18" charset="0"/>
              </a:rPr>
              <a:t>Ризики регіоналізації:</a:t>
            </a:r>
            <a:endParaRPr lang="ru-RU" sz="2800" b="1" dirty="0">
              <a:latin typeface="+mn-lt"/>
            </a:endParaRPr>
          </a:p>
        </p:txBody>
      </p:sp>
      <p:sp>
        <p:nvSpPr>
          <p:cNvPr id="3" name="Объект 2">
            <a:extLst>
              <a:ext uri="{FF2B5EF4-FFF2-40B4-BE49-F238E27FC236}">
                <a16:creationId xmlns:a16="http://schemas.microsoft.com/office/drawing/2014/main" id="{8A8B6374-CD6E-403C-A154-DF90F02B761C}"/>
              </a:ext>
            </a:extLst>
          </p:cNvPr>
          <p:cNvSpPr>
            <a:spLocks noGrp="1"/>
          </p:cNvSpPr>
          <p:nvPr>
            <p:ph idx="1"/>
          </p:nvPr>
        </p:nvSpPr>
        <p:spPr/>
        <p:txBody>
          <a:bodyPr>
            <a:normAutofit/>
          </a:bodyPr>
          <a:lstStyle/>
          <a:p>
            <a:pPr algn="ctr">
              <a:lnSpc>
                <a:spcPct val="107000"/>
              </a:lnSpc>
              <a:spcBef>
                <a:spcPts val="0"/>
              </a:spcBef>
            </a:pPr>
            <a:r>
              <a:rPr lang="ru-RU" sz="2400" b="0" i="0" dirty="0" err="1">
                <a:solidFill>
                  <a:srgbClr val="646464"/>
                </a:solidFill>
                <a:effectLst/>
              </a:rPr>
              <a:t>загострення</a:t>
            </a:r>
            <a:r>
              <a:rPr lang="ru-RU" sz="2400" b="0" i="0" dirty="0">
                <a:solidFill>
                  <a:srgbClr val="646464"/>
                </a:solidFill>
                <a:effectLst/>
              </a:rPr>
              <a:t> </a:t>
            </a:r>
            <a:r>
              <a:rPr lang="ru-RU" sz="2400" b="0" i="0" dirty="0" err="1">
                <a:solidFill>
                  <a:srgbClr val="646464"/>
                </a:solidFill>
                <a:effectLst/>
              </a:rPr>
              <a:t>протиріч</a:t>
            </a:r>
            <a:r>
              <a:rPr lang="ru-RU" sz="2400" b="0" i="0" dirty="0">
                <a:solidFill>
                  <a:srgbClr val="646464"/>
                </a:solidFill>
                <a:effectLst/>
              </a:rPr>
              <a:t> </a:t>
            </a:r>
            <a:r>
              <a:rPr lang="ru-RU" sz="2400" b="0" i="0" dirty="0" err="1">
                <a:solidFill>
                  <a:srgbClr val="646464"/>
                </a:solidFill>
                <a:effectLst/>
              </a:rPr>
              <a:t>між</a:t>
            </a:r>
            <a:r>
              <a:rPr lang="ru-RU" sz="2400" b="0" i="0" dirty="0">
                <a:solidFill>
                  <a:srgbClr val="646464"/>
                </a:solidFill>
                <a:effectLst/>
              </a:rPr>
              <a:t> центральною та </a:t>
            </a:r>
            <a:r>
              <a:rPr lang="ru-RU" sz="2400" b="0" i="0" dirty="0" err="1">
                <a:solidFill>
                  <a:srgbClr val="646464"/>
                </a:solidFill>
                <a:effectLst/>
              </a:rPr>
              <a:t>регіональною</a:t>
            </a:r>
            <a:r>
              <a:rPr lang="ru-RU" sz="2400" b="0" i="0" dirty="0">
                <a:solidFill>
                  <a:srgbClr val="646464"/>
                </a:solidFill>
                <a:effectLst/>
              </a:rPr>
              <a:t> </a:t>
            </a:r>
            <a:r>
              <a:rPr lang="ru-RU" sz="2400" b="0" i="0" dirty="0" err="1">
                <a:solidFill>
                  <a:srgbClr val="646464"/>
                </a:solidFill>
                <a:effectLst/>
              </a:rPr>
              <a:t>владою</a:t>
            </a:r>
            <a:r>
              <a:rPr lang="ru-RU" sz="2400" b="0" i="0" dirty="0">
                <a:solidFill>
                  <a:srgbClr val="646464"/>
                </a:solidFill>
                <a:effectLst/>
              </a:rPr>
              <a:t>; </a:t>
            </a:r>
          </a:p>
          <a:p>
            <a:pPr algn="ctr">
              <a:lnSpc>
                <a:spcPct val="107000"/>
              </a:lnSpc>
              <a:spcBef>
                <a:spcPts val="0"/>
              </a:spcBef>
            </a:pPr>
            <a:r>
              <a:rPr lang="ru-RU" sz="2400" b="0" i="0" dirty="0" err="1">
                <a:solidFill>
                  <a:srgbClr val="646464"/>
                </a:solidFill>
                <a:effectLst/>
              </a:rPr>
              <a:t>ерозія</a:t>
            </a:r>
            <a:r>
              <a:rPr lang="ru-RU" sz="2400" b="0" i="0" dirty="0">
                <a:solidFill>
                  <a:srgbClr val="646464"/>
                </a:solidFill>
                <a:effectLst/>
              </a:rPr>
              <a:t> </a:t>
            </a:r>
            <a:r>
              <a:rPr lang="ru-RU" sz="2400" b="0" i="0" dirty="0" err="1">
                <a:solidFill>
                  <a:srgbClr val="646464"/>
                </a:solidFill>
                <a:effectLst/>
              </a:rPr>
              <a:t>національного</a:t>
            </a:r>
            <a:r>
              <a:rPr lang="ru-RU" sz="2400" b="0" i="0" dirty="0">
                <a:solidFill>
                  <a:srgbClr val="646464"/>
                </a:solidFill>
                <a:effectLst/>
              </a:rPr>
              <a:t> </a:t>
            </a:r>
            <a:r>
              <a:rPr lang="ru-RU" sz="2400" b="0" i="0" dirty="0" err="1">
                <a:solidFill>
                  <a:srgbClr val="646464"/>
                </a:solidFill>
                <a:effectLst/>
              </a:rPr>
              <a:t>суверенітету</a:t>
            </a:r>
            <a:r>
              <a:rPr lang="ru-RU" sz="2400" b="0" i="0" dirty="0">
                <a:solidFill>
                  <a:srgbClr val="646464"/>
                </a:solidFill>
                <a:effectLst/>
              </a:rPr>
              <a:t>; </a:t>
            </a:r>
          </a:p>
          <a:p>
            <a:pPr algn="ctr">
              <a:lnSpc>
                <a:spcPct val="107000"/>
              </a:lnSpc>
              <a:spcBef>
                <a:spcPts val="0"/>
              </a:spcBef>
            </a:pPr>
            <a:r>
              <a:rPr lang="ru-RU" sz="2400" b="0" i="0" dirty="0" err="1">
                <a:solidFill>
                  <a:srgbClr val="646464"/>
                </a:solidFill>
                <a:effectLst/>
              </a:rPr>
              <a:t>ослаблення</a:t>
            </a:r>
            <a:r>
              <a:rPr lang="ru-RU" sz="2400" b="0" i="0" dirty="0">
                <a:solidFill>
                  <a:srgbClr val="646464"/>
                </a:solidFill>
                <a:effectLst/>
              </a:rPr>
              <a:t> </a:t>
            </a:r>
            <a:r>
              <a:rPr lang="ru-RU" sz="2400" b="0" i="0" dirty="0" err="1">
                <a:solidFill>
                  <a:srgbClr val="646464"/>
                </a:solidFill>
                <a:effectLst/>
              </a:rPr>
              <a:t>національної</a:t>
            </a:r>
            <a:r>
              <a:rPr lang="ru-RU" sz="2400" b="0" i="0" dirty="0">
                <a:solidFill>
                  <a:srgbClr val="646464"/>
                </a:solidFill>
                <a:effectLst/>
              </a:rPr>
              <a:t> </a:t>
            </a:r>
            <a:r>
              <a:rPr lang="ru-RU" sz="2400" b="0" i="0" dirty="0" err="1">
                <a:solidFill>
                  <a:srgbClr val="646464"/>
                </a:solidFill>
                <a:effectLst/>
              </a:rPr>
              <a:t>ідентичності</a:t>
            </a:r>
            <a:r>
              <a:rPr lang="ru-RU" sz="2400" b="0" i="0" dirty="0">
                <a:solidFill>
                  <a:srgbClr val="646464"/>
                </a:solidFill>
                <a:effectLst/>
              </a:rPr>
              <a:t>; </a:t>
            </a:r>
          </a:p>
          <a:p>
            <a:pPr algn="ctr">
              <a:lnSpc>
                <a:spcPct val="107000"/>
              </a:lnSpc>
              <a:spcBef>
                <a:spcPts val="0"/>
              </a:spcBef>
            </a:pPr>
            <a:r>
              <a:rPr lang="ru-RU" sz="2400" b="0" i="0" dirty="0" err="1">
                <a:solidFill>
                  <a:srgbClr val="646464"/>
                </a:solidFill>
                <a:effectLst/>
              </a:rPr>
              <a:t>загострення</a:t>
            </a:r>
            <a:r>
              <a:rPr lang="ru-RU" sz="2400" b="0" i="0" dirty="0">
                <a:solidFill>
                  <a:srgbClr val="646464"/>
                </a:solidFill>
                <a:effectLst/>
              </a:rPr>
              <a:t> </a:t>
            </a:r>
            <a:r>
              <a:rPr lang="ru-RU" sz="2400" b="0" i="0" dirty="0" err="1">
                <a:solidFill>
                  <a:srgbClr val="646464"/>
                </a:solidFill>
                <a:effectLst/>
              </a:rPr>
              <a:t>націонал-сепаратистських</a:t>
            </a:r>
            <a:r>
              <a:rPr lang="ru-RU" sz="2400" b="0" i="0" dirty="0">
                <a:solidFill>
                  <a:srgbClr val="646464"/>
                </a:solidFill>
                <a:effectLst/>
              </a:rPr>
              <a:t> </a:t>
            </a:r>
            <a:r>
              <a:rPr lang="ru-RU" sz="2400" b="0" i="0" dirty="0" err="1">
                <a:solidFill>
                  <a:srgbClr val="646464"/>
                </a:solidFill>
                <a:effectLst/>
              </a:rPr>
              <a:t>рухів</a:t>
            </a:r>
            <a:r>
              <a:rPr lang="ru-RU" sz="2400" b="0" i="0" dirty="0">
                <a:solidFill>
                  <a:srgbClr val="646464"/>
                </a:solidFill>
                <a:effectLst/>
              </a:rPr>
              <a:t>; </a:t>
            </a:r>
          </a:p>
          <a:p>
            <a:pPr algn="ctr">
              <a:lnSpc>
                <a:spcPct val="107000"/>
              </a:lnSpc>
              <a:spcBef>
                <a:spcPts val="0"/>
              </a:spcBef>
            </a:pPr>
            <a:r>
              <a:rPr lang="ru-RU" sz="2400" b="0" i="0" dirty="0" err="1">
                <a:solidFill>
                  <a:srgbClr val="646464"/>
                </a:solidFill>
                <a:effectLst/>
              </a:rPr>
              <a:t>маніпулювання</a:t>
            </a:r>
            <a:r>
              <a:rPr lang="ru-RU" sz="2400" b="0" i="0" dirty="0">
                <a:solidFill>
                  <a:srgbClr val="646464"/>
                </a:solidFill>
                <a:effectLst/>
              </a:rPr>
              <a:t> </a:t>
            </a:r>
            <a:r>
              <a:rPr lang="ru-RU" sz="2400" b="0" i="0" dirty="0" err="1">
                <a:solidFill>
                  <a:srgbClr val="646464"/>
                </a:solidFill>
                <a:effectLst/>
              </a:rPr>
              <a:t>населенням</a:t>
            </a:r>
            <a:r>
              <a:rPr lang="ru-RU" sz="2400" b="0" i="0" dirty="0">
                <a:solidFill>
                  <a:srgbClr val="646464"/>
                </a:solidFill>
                <a:effectLst/>
              </a:rPr>
              <a:t> з боку </a:t>
            </a:r>
            <a:r>
              <a:rPr lang="ru-RU" sz="2400" b="0" i="0" dirty="0" err="1">
                <a:solidFill>
                  <a:srgbClr val="646464"/>
                </a:solidFill>
                <a:effectLst/>
              </a:rPr>
              <a:t>політичних</a:t>
            </a:r>
            <a:r>
              <a:rPr lang="ru-RU" sz="2400" b="0" i="0" dirty="0">
                <a:solidFill>
                  <a:srgbClr val="646464"/>
                </a:solidFill>
                <a:effectLst/>
              </a:rPr>
              <a:t> </a:t>
            </a:r>
            <a:r>
              <a:rPr lang="ru-RU" sz="2400" b="0" i="0" dirty="0" err="1">
                <a:solidFill>
                  <a:srgbClr val="646464"/>
                </a:solidFill>
                <a:effectLst/>
              </a:rPr>
              <a:t>еліт</a:t>
            </a:r>
            <a:r>
              <a:rPr lang="ru-RU" sz="2400" b="0" i="0" dirty="0">
                <a:solidFill>
                  <a:srgbClr val="646464"/>
                </a:solidFill>
                <a:effectLst/>
              </a:rPr>
              <a:t> і </a:t>
            </a:r>
            <a:r>
              <a:rPr lang="ru-RU" sz="2400" b="0" i="0" dirty="0" err="1">
                <a:solidFill>
                  <a:srgbClr val="646464"/>
                </a:solidFill>
                <a:effectLst/>
              </a:rPr>
              <a:t>корпорацій</a:t>
            </a:r>
            <a:r>
              <a:rPr lang="ru-RU" sz="2400" b="0" i="0" dirty="0">
                <a:solidFill>
                  <a:srgbClr val="646464"/>
                </a:solidFill>
                <a:effectLst/>
              </a:rPr>
              <a:t>, в </a:t>
            </a:r>
            <a:r>
              <a:rPr lang="ru-RU" sz="2400" b="0" i="0" dirty="0" err="1">
                <a:solidFill>
                  <a:srgbClr val="646464"/>
                </a:solidFill>
                <a:effectLst/>
              </a:rPr>
              <a:t>інтересах</a:t>
            </a:r>
            <a:r>
              <a:rPr lang="ru-RU" sz="2400" b="0" i="0" dirty="0">
                <a:solidFill>
                  <a:srgbClr val="646464"/>
                </a:solidFill>
                <a:effectLst/>
              </a:rPr>
              <a:t> </a:t>
            </a:r>
            <a:r>
              <a:rPr lang="ru-RU" sz="2400" b="0" i="0" dirty="0" err="1">
                <a:solidFill>
                  <a:srgbClr val="646464"/>
                </a:solidFill>
                <a:effectLst/>
              </a:rPr>
              <a:t>яких</a:t>
            </a:r>
            <a:r>
              <a:rPr lang="ru-RU" sz="2400" b="0" i="0" dirty="0">
                <a:solidFill>
                  <a:srgbClr val="646464"/>
                </a:solidFill>
                <a:effectLst/>
              </a:rPr>
              <a:t> </a:t>
            </a:r>
            <a:r>
              <a:rPr lang="ru-RU" sz="2400" b="0" i="0" dirty="0" err="1">
                <a:solidFill>
                  <a:srgbClr val="646464"/>
                </a:solidFill>
                <a:effectLst/>
              </a:rPr>
              <a:t>здійснюється</a:t>
            </a:r>
            <a:r>
              <a:rPr lang="ru-RU" sz="2400" b="0" i="0" dirty="0">
                <a:solidFill>
                  <a:srgbClr val="646464"/>
                </a:solidFill>
                <a:effectLst/>
              </a:rPr>
              <a:t> </a:t>
            </a:r>
            <a:r>
              <a:rPr lang="ru-RU" sz="2400" b="0" i="0" dirty="0" err="1">
                <a:solidFill>
                  <a:srgbClr val="646464"/>
                </a:solidFill>
                <a:effectLst/>
              </a:rPr>
              <a:t>регіоналізація</a:t>
            </a:r>
            <a:r>
              <a:rPr lang="ru-RU" sz="2400" b="0" i="0" dirty="0">
                <a:solidFill>
                  <a:srgbClr val="646464"/>
                </a:solidFill>
                <a:effectLst/>
              </a:rPr>
              <a:t>; </a:t>
            </a:r>
          </a:p>
          <a:p>
            <a:pPr algn="ctr">
              <a:lnSpc>
                <a:spcPct val="107000"/>
              </a:lnSpc>
              <a:spcBef>
                <a:spcPts val="0"/>
              </a:spcBef>
            </a:pPr>
            <a:r>
              <a:rPr lang="ru-RU" sz="2400" b="0" i="0" dirty="0" err="1">
                <a:solidFill>
                  <a:srgbClr val="646464"/>
                </a:solidFill>
                <a:effectLst/>
              </a:rPr>
              <a:t>зростання</a:t>
            </a:r>
            <a:r>
              <a:rPr lang="ru-RU" sz="2400" b="0" i="0" dirty="0">
                <a:solidFill>
                  <a:srgbClr val="646464"/>
                </a:solidFill>
                <a:effectLst/>
              </a:rPr>
              <a:t> </a:t>
            </a:r>
            <a:r>
              <a:rPr lang="ru-RU" sz="2400" b="0" i="0" dirty="0" err="1">
                <a:solidFill>
                  <a:srgbClr val="646464"/>
                </a:solidFill>
                <a:effectLst/>
              </a:rPr>
              <a:t>економічних</a:t>
            </a:r>
            <a:r>
              <a:rPr lang="ru-RU" sz="2400" b="0" i="0" dirty="0">
                <a:solidFill>
                  <a:srgbClr val="646464"/>
                </a:solidFill>
                <a:effectLst/>
              </a:rPr>
              <a:t> і </a:t>
            </a:r>
            <a:r>
              <a:rPr lang="ru-RU" sz="2400" b="0" i="0" dirty="0" err="1">
                <a:solidFill>
                  <a:srgbClr val="646464"/>
                </a:solidFill>
                <a:effectLst/>
              </a:rPr>
              <a:t>політичних</a:t>
            </a:r>
            <a:r>
              <a:rPr lang="ru-RU" sz="2400" b="0" i="0" dirty="0">
                <a:solidFill>
                  <a:srgbClr val="646464"/>
                </a:solidFill>
                <a:effectLst/>
              </a:rPr>
              <a:t> </a:t>
            </a:r>
            <a:r>
              <a:rPr lang="ru-RU" sz="2400" b="0" i="0" dirty="0" err="1">
                <a:solidFill>
                  <a:srgbClr val="646464"/>
                </a:solidFill>
                <a:effectLst/>
              </a:rPr>
              <a:t>диспропорцій</a:t>
            </a:r>
            <a:r>
              <a:rPr lang="ru-RU" sz="2400" b="0" i="0" dirty="0">
                <a:solidFill>
                  <a:srgbClr val="646464"/>
                </a:solidFill>
                <a:effectLst/>
              </a:rPr>
              <a:t> </a:t>
            </a:r>
            <a:r>
              <a:rPr lang="ru-RU" sz="2400" b="0" i="0" dirty="0" err="1">
                <a:solidFill>
                  <a:srgbClr val="646464"/>
                </a:solidFill>
                <a:effectLst/>
              </a:rPr>
              <a:t>між</a:t>
            </a:r>
            <a:r>
              <a:rPr lang="ru-RU" sz="2400" b="0" i="0" dirty="0">
                <a:solidFill>
                  <a:srgbClr val="646464"/>
                </a:solidFill>
                <a:effectLst/>
              </a:rPr>
              <a:t> </a:t>
            </a:r>
            <a:r>
              <a:rPr lang="ru-RU" sz="2400" b="0" i="0" dirty="0" err="1">
                <a:solidFill>
                  <a:srgbClr val="646464"/>
                </a:solidFill>
                <a:effectLst/>
              </a:rPr>
              <a:t>країнами</a:t>
            </a:r>
            <a:r>
              <a:rPr lang="ru-RU" sz="2400" b="0" i="0" dirty="0">
                <a:solidFill>
                  <a:srgbClr val="646464"/>
                </a:solidFill>
                <a:effectLst/>
              </a:rPr>
              <a:t> </a:t>
            </a:r>
            <a:r>
              <a:rPr lang="ru-RU" sz="2400" b="0" i="0" dirty="0" err="1">
                <a:solidFill>
                  <a:srgbClr val="646464"/>
                </a:solidFill>
                <a:effectLst/>
              </a:rPr>
              <a:t>або</a:t>
            </a:r>
            <a:r>
              <a:rPr lang="ru-RU" sz="2400" b="0" i="0" dirty="0">
                <a:solidFill>
                  <a:srgbClr val="646464"/>
                </a:solidFill>
                <a:effectLst/>
              </a:rPr>
              <a:t> </a:t>
            </a:r>
            <a:r>
              <a:rPr lang="ru-RU" sz="2400" b="0" i="0" dirty="0" err="1">
                <a:solidFill>
                  <a:srgbClr val="646464"/>
                </a:solidFill>
                <a:effectLst/>
              </a:rPr>
              <a:t>адміністративними</a:t>
            </a:r>
            <a:r>
              <a:rPr lang="ru-RU" sz="2400" b="0" i="0" dirty="0">
                <a:solidFill>
                  <a:srgbClr val="646464"/>
                </a:solidFill>
                <a:effectLst/>
              </a:rPr>
              <a:t> </a:t>
            </a:r>
            <a:r>
              <a:rPr lang="ru-RU" sz="2400" b="0" i="0" dirty="0" err="1">
                <a:solidFill>
                  <a:srgbClr val="646464"/>
                </a:solidFill>
                <a:effectLst/>
              </a:rPr>
              <a:t>одиницями</a:t>
            </a:r>
            <a:r>
              <a:rPr lang="ru-RU" sz="2400" b="0" i="0" dirty="0">
                <a:solidFill>
                  <a:srgbClr val="646464"/>
                </a:solidFill>
                <a:effectLst/>
              </a:rPr>
              <a:t>. </a:t>
            </a:r>
            <a:endParaRPr lang="ru-RU" sz="2400" u="sng"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3975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C34B21-A190-4082-A839-E92E767CB492}"/>
              </a:ext>
            </a:extLst>
          </p:cNvPr>
          <p:cNvSpPr>
            <a:spLocks noGrp="1"/>
          </p:cNvSpPr>
          <p:nvPr>
            <p:ph type="title"/>
          </p:nvPr>
        </p:nvSpPr>
        <p:spPr>
          <a:xfrm>
            <a:off x="838200" y="365125"/>
            <a:ext cx="10515600" cy="644525"/>
          </a:xfrm>
        </p:spPr>
        <p:txBody>
          <a:bodyPr>
            <a:normAutofit/>
          </a:bodyPr>
          <a:lstStyle/>
          <a:p>
            <a:pPr algn="ctr"/>
            <a:r>
              <a:rPr lang="uk-UA" sz="2800" b="1" dirty="0">
                <a:latin typeface="+mn-lt"/>
              </a:rPr>
              <a:t>Регіоналізм</a:t>
            </a:r>
            <a:endParaRPr lang="ru-RU" sz="2800" b="1" dirty="0">
              <a:latin typeface="+mn-lt"/>
            </a:endParaRPr>
          </a:p>
        </p:txBody>
      </p:sp>
      <p:sp>
        <p:nvSpPr>
          <p:cNvPr id="3" name="Объект 2">
            <a:extLst>
              <a:ext uri="{FF2B5EF4-FFF2-40B4-BE49-F238E27FC236}">
                <a16:creationId xmlns:a16="http://schemas.microsoft.com/office/drawing/2014/main" id="{C991FB73-50E0-4453-9EDE-138407F7B6EA}"/>
              </a:ext>
            </a:extLst>
          </p:cNvPr>
          <p:cNvSpPr>
            <a:spLocks noGrp="1"/>
          </p:cNvSpPr>
          <p:nvPr>
            <p:ph idx="1"/>
          </p:nvPr>
        </p:nvSpPr>
        <p:spPr>
          <a:xfrm>
            <a:off x="247649" y="1009650"/>
            <a:ext cx="11725275" cy="5934075"/>
          </a:xfrm>
        </p:spPr>
        <p:txBody>
          <a:bodyPr>
            <a:normAutofit fontScale="92500" lnSpcReduction="10000"/>
          </a:bodyPr>
          <a:lstStyle/>
          <a:p>
            <a:pPr marL="0" indent="0" algn="ctr">
              <a:lnSpc>
                <a:spcPct val="120000"/>
              </a:lnSpc>
              <a:spcBef>
                <a:spcPts val="600"/>
              </a:spcBef>
              <a:buNone/>
            </a:pPr>
            <a:r>
              <a:rPr lang="uk-UA" sz="2200" i="1" dirty="0">
                <a:effectLst/>
                <a:ea typeface="Calibri" panose="020F0502020204030204" pitchFamily="34" charset="0"/>
                <a:cs typeface="Times New Roman" panose="02020603050405020304" pitchFamily="18" charset="0"/>
              </a:rPr>
              <a:t>політико-економічний рух, спрямований на набуття самостійності територіальних спільнот регіон. рівня як суб’єктів суспільних відносин, розширення повноважень органів регіон. управління щодо вирішення питань розвитку територій. Ґрунтується на співвідношенні централізації та децентралізації при оформленні </a:t>
            </a:r>
            <a:r>
              <a:rPr lang="uk-UA" sz="2200" i="1" dirty="0" err="1">
                <a:effectLst/>
                <a:ea typeface="Calibri" panose="020F0502020204030204" pitchFamily="34" charset="0"/>
                <a:cs typeface="Times New Roman" panose="02020603050405020304" pitchFamily="18" charset="0"/>
              </a:rPr>
              <a:t>політикоправового</a:t>
            </a:r>
            <a:r>
              <a:rPr lang="uk-UA" sz="2200" i="1" dirty="0">
                <a:effectLst/>
                <a:ea typeface="Calibri" panose="020F0502020204030204" pitchFamily="34" charset="0"/>
                <a:cs typeface="Times New Roman" panose="02020603050405020304" pitchFamily="18" charset="0"/>
              </a:rPr>
              <a:t> статусу регіонів.</a:t>
            </a:r>
            <a:endParaRPr lang="ru-RU" sz="2200" i="1" dirty="0">
              <a:effectLst/>
              <a:ea typeface="Calibri" panose="020F0502020204030204" pitchFamily="34" charset="0"/>
              <a:cs typeface="Times New Roman" panose="02020603050405020304" pitchFamily="18" charset="0"/>
            </a:endParaRPr>
          </a:p>
          <a:p>
            <a:pPr marL="0" indent="0" algn="ctr">
              <a:lnSpc>
                <a:spcPct val="120000"/>
              </a:lnSpc>
              <a:spcBef>
                <a:spcPts val="600"/>
              </a:spcBef>
              <a:buNone/>
            </a:pPr>
            <a:r>
              <a:rPr lang="uk-UA" sz="2200" b="1" u="sng" dirty="0">
                <a:effectLst/>
                <a:ea typeface="Times New Roman" panose="02020603050405020304" pitchFamily="18" charset="0"/>
                <a:cs typeface="Times New Roman" panose="02020603050405020304" pitchFamily="18" charset="0"/>
              </a:rPr>
              <a:t>НОВИЙ РЕГІОНАЛІЗМ </a:t>
            </a:r>
          </a:p>
          <a:p>
            <a:pPr marL="0" indent="0">
              <a:lnSpc>
                <a:spcPct val="120000"/>
              </a:lnSpc>
              <a:spcBef>
                <a:spcPts val="600"/>
              </a:spcBef>
              <a:buNone/>
            </a:pPr>
            <a:r>
              <a:rPr lang="ru-RU" sz="2200" dirty="0">
                <a:effectLst/>
                <a:ea typeface="Times New Roman" panose="02020603050405020304" pitchFamily="18" charset="0"/>
                <a:cs typeface="Times New Roman" panose="02020603050405020304" pitchFamily="18" charset="0"/>
              </a:rPr>
              <a:t>об</a:t>
            </a:r>
            <a:r>
              <a:rPr lang="en-US" sz="2200" dirty="0">
                <a:effectLst/>
                <a:ea typeface="Times New Roman" panose="02020603050405020304" pitchFamily="18" charset="0"/>
                <a:cs typeface="Times New Roman" panose="02020603050405020304" pitchFamily="18" charset="0"/>
              </a:rPr>
              <a:t>’</a:t>
            </a:r>
            <a:r>
              <a:rPr lang="uk-UA" sz="2200" dirty="0" err="1">
                <a:effectLst/>
                <a:ea typeface="Times New Roman" panose="02020603050405020304" pitchFamily="18" charset="0"/>
                <a:cs typeface="Times New Roman" panose="02020603050405020304" pitchFamily="18" charset="0"/>
              </a:rPr>
              <a:t>єднує</a:t>
            </a:r>
            <a:r>
              <a:rPr lang="uk-UA" sz="2200" dirty="0">
                <a:effectLst/>
                <a:ea typeface="Times New Roman" panose="02020603050405020304" pitchFamily="18" charset="0"/>
                <a:cs typeface="Times New Roman" panose="02020603050405020304" pitchFamily="18" charset="0"/>
              </a:rPr>
              <a:t> низку різнорідних процесів, суть якого полягає </a:t>
            </a:r>
            <a:r>
              <a:rPr lang="ru-RU" sz="2200" dirty="0">
                <a:effectLst/>
                <a:ea typeface="Times New Roman" panose="02020603050405020304" pitchFamily="18" charset="0"/>
                <a:cs typeface="Times New Roman" panose="02020603050405020304" pitchFamily="18" charset="0"/>
              </a:rPr>
              <a:t>в </a:t>
            </a:r>
            <a:r>
              <a:rPr lang="ru-RU" sz="2200" dirty="0" err="1">
                <a:effectLst/>
                <a:ea typeface="Times New Roman" panose="02020603050405020304" pitchFamily="18" charset="0"/>
                <a:cs typeface="Times New Roman" panose="02020603050405020304" pitchFamily="18" charset="0"/>
              </a:rPr>
              <a:t>утворенні</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регіонів</a:t>
            </a:r>
            <a:r>
              <a:rPr lang="ru-RU" sz="2200" dirty="0">
                <a:effectLst/>
                <a:ea typeface="Times New Roman" panose="02020603050405020304" pitchFamily="18" charset="0"/>
                <a:cs typeface="Times New Roman" panose="02020603050405020304" pitchFamily="18" charset="0"/>
              </a:rPr>
              <a:t>, не </a:t>
            </a:r>
            <a:r>
              <a:rPr lang="ru-RU" sz="2200" dirty="0" err="1">
                <a:effectLst/>
                <a:ea typeface="Times New Roman" panose="02020603050405020304" pitchFamily="18" charset="0"/>
                <a:cs typeface="Times New Roman" panose="02020603050405020304" pitchFamily="18" charset="0"/>
              </a:rPr>
              <a:t>пов</a:t>
            </a:r>
            <a:r>
              <a:rPr lang="en-US" sz="2200" dirty="0">
                <a:effectLst/>
                <a:ea typeface="Times New Roman" panose="02020603050405020304" pitchFamily="18" charset="0"/>
                <a:cs typeface="Times New Roman" panose="02020603050405020304" pitchFamily="18" charset="0"/>
              </a:rPr>
              <a:t>’</a:t>
            </a:r>
            <a:r>
              <a:rPr lang="ru-RU" sz="2200" dirty="0" err="1">
                <a:effectLst/>
                <a:ea typeface="Times New Roman" panose="02020603050405020304" pitchFamily="18" charset="0"/>
                <a:cs typeface="Times New Roman" panose="02020603050405020304" pitchFamily="18" charset="0"/>
              </a:rPr>
              <a:t>язан</a:t>
            </a:r>
            <a:r>
              <a:rPr lang="uk-UA" sz="2200" dirty="0">
                <a:ea typeface="Times New Roman" panose="02020603050405020304" pitchFamily="18" charset="0"/>
                <a:cs typeface="Times New Roman" panose="02020603050405020304" pitchFamily="18" charset="0"/>
              </a:rPr>
              <a:t>и</a:t>
            </a:r>
            <a:r>
              <a:rPr lang="ru-RU" sz="2200" dirty="0">
                <a:effectLst/>
                <a:ea typeface="Times New Roman" panose="02020603050405020304" pitchFamily="18" charset="0"/>
                <a:cs typeface="Times New Roman" panose="02020603050405020304" pitchFamily="18" charset="0"/>
              </a:rPr>
              <a:t>х з </a:t>
            </a:r>
            <a:r>
              <a:rPr lang="ru-RU" sz="2200" dirty="0" err="1">
                <a:effectLst/>
                <a:ea typeface="Times New Roman" panose="02020603050405020304" pitchFamily="18" charset="0"/>
                <a:cs typeface="Times New Roman" panose="02020603050405020304" pitchFamily="18" charset="0"/>
              </a:rPr>
              <a:t>офіційними</a:t>
            </a:r>
            <a:r>
              <a:rPr lang="ru-RU" sz="2200" dirty="0">
                <a:effectLst/>
                <a:ea typeface="Times New Roman" panose="02020603050405020304" pitchFamily="18" charset="0"/>
                <a:cs typeface="Times New Roman" panose="02020603050405020304" pitchFamily="18" charset="0"/>
              </a:rPr>
              <a:t> кордонами та </a:t>
            </a:r>
            <a:r>
              <a:rPr lang="ru-RU" sz="2200" dirty="0" err="1">
                <a:effectLst/>
                <a:ea typeface="Times New Roman" panose="02020603050405020304" pitchFamily="18" charset="0"/>
                <a:cs typeface="Times New Roman" panose="02020603050405020304" pitchFamily="18" charset="0"/>
              </a:rPr>
              <a:t>яким</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властивий</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високий</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конкурентний</a:t>
            </a:r>
            <a:r>
              <a:rPr lang="ru-RU" sz="2200" dirty="0">
                <a:effectLst/>
                <a:ea typeface="Times New Roman" panose="02020603050405020304" pitchFamily="18" charset="0"/>
                <a:cs typeface="Times New Roman" panose="02020603050405020304" pitchFamily="18" charset="0"/>
              </a:rPr>
              <a:t> статус</a:t>
            </a:r>
            <a:r>
              <a:rPr lang="uk-UA" sz="2200" dirty="0">
                <a:effectLst/>
                <a:ea typeface="Times New Roman" panose="02020603050405020304" pitchFamily="18" charset="0"/>
                <a:cs typeface="Times New Roman" panose="02020603050405020304" pitchFamily="18" charset="0"/>
              </a:rPr>
              <a:t>. С</a:t>
            </a:r>
            <a:r>
              <a:rPr lang="ru-RU" sz="2200" dirty="0" err="1">
                <a:effectLst/>
                <a:ea typeface="Times New Roman" panose="02020603050405020304" pitchFamily="18" charset="0"/>
                <a:cs typeface="Times New Roman" panose="02020603050405020304" pitchFamily="18" charset="0"/>
              </a:rPr>
              <a:t>интезує</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різні</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підходи</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які</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включають</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соціальне</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конструювання</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регіонів</a:t>
            </a:r>
            <a:r>
              <a:rPr lang="ru-RU" sz="2200" dirty="0">
                <a:effectLst/>
                <a:ea typeface="Times New Roman" panose="02020603050405020304" pitchFamily="18" charset="0"/>
                <a:cs typeface="Times New Roman" panose="02020603050405020304" pitchFamily="18" charset="0"/>
              </a:rPr>
              <a:t>, роль </a:t>
            </a:r>
            <a:r>
              <a:rPr lang="ru-RU" sz="2200" dirty="0" err="1">
                <a:effectLst/>
                <a:ea typeface="Times New Roman" panose="02020603050405020304" pitchFamily="18" charset="0"/>
                <a:cs typeface="Times New Roman" panose="02020603050405020304" pitchFamily="18" charset="0"/>
              </a:rPr>
              <a:t>недержавних</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акторів</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груп</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тиску</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культури</a:t>
            </a:r>
            <a:r>
              <a:rPr lang="ru-RU" sz="2200" dirty="0">
                <a:effectLst/>
                <a:ea typeface="Times New Roman" panose="02020603050405020304" pitchFamily="18" charset="0"/>
                <a:cs typeface="Times New Roman" panose="02020603050405020304" pitchFamily="18" charset="0"/>
              </a:rPr>
              <a:t> та </a:t>
            </a:r>
            <a:r>
              <a:rPr lang="ru-RU" sz="2200" dirty="0" err="1">
                <a:effectLst/>
                <a:ea typeface="Times New Roman" panose="02020603050405020304" pitchFamily="18" charset="0"/>
                <a:cs typeface="Times New Roman" panose="02020603050405020304" pitchFamily="18" charset="0"/>
              </a:rPr>
              <a:t>навколишнього</a:t>
            </a:r>
            <a:r>
              <a:rPr lang="ru-RU" sz="2200" dirty="0">
                <a:effectLst/>
                <a:ea typeface="Times New Roman" panose="02020603050405020304" pitchFamily="18" charset="0"/>
                <a:cs typeface="Times New Roman" panose="02020603050405020304" pitchFamily="18" charset="0"/>
              </a:rPr>
              <a:t> </a:t>
            </a:r>
            <a:r>
              <a:rPr lang="ru-RU" sz="2200" dirty="0" err="1">
                <a:effectLst/>
                <a:ea typeface="Times New Roman" panose="02020603050405020304" pitchFamily="18" charset="0"/>
                <a:cs typeface="Times New Roman" panose="02020603050405020304" pitchFamily="18" charset="0"/>
              </a:rPr>
              <a:t>середовища</a:t>
            </a:r>
            <a:r>
              <a:rPr lang="ru-RU" sz="2200" dirty="0">
                <a:effectLst/>
                <a:ea typeface="Times New Roman" panose="02020603050405020304" pitchFamily="18" charset="0"/>
                <a:cs typeface="Times New Roman" panose="02020603050405020304" pitchFamily="18" charset="0"/>
              </a:rPr>
              <a:t>.</a:t>
            </a:r>
            <a:endParaRPr lang="ru-RU" sz="2200" dirty="0">
              <a:effectLst/>
              <a:ea typeface="Calibri" panose="020F0502020204030204" pitchFamily="34" charset="0"/>
              <a:cs typeface="Times New Roman" panose="02020603050405020304" pitchFamily="18" charset="0"/>
            </a:endParaRPr>
          </a:p>
          <a:p>
            <a:pPr marL="0" indent="0">
              <a:lnSpc>
                <a:spcPct val="120000"/>
              </a:lnSpc>
              <a:spcBef>
                <a:spcPts val="600"/>
              </a:spcBef>
              <a:buNone/>
            </a:pPr>
            <a:r>
              <a:rPr lang="ru-RU" sz="2200" dirty="0" err="1">
                <a:effectLst/>
                <a:ea typeface="Calibri" panose="020F0502020204030204" pitchFamily="34" charset="0"/>
                <a:cs typeface="Times New Roman" panose="02020603050405020304" pitchFamily="18" charset="0"/>
              </a:rPr>
              <a:t>Термін</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з’явився</a:t>
            </a:r>
            <a:r>
              <a:rPr lang="ru-RU" sz="2200" dirty="0">
                <a:effectLst/>
                <a:ea typeface="Calibri" panose="020F0502020204030204" pitchFamily="34" charset="0"/>
                <a:cs typeface="Times New Roman" panose="02020603050405020304" pitchFamily="18" charset="0"/>
              </a:rPr>
              <a:t> на початку 1990-х </a:t>
            </a:r>
            <a:r>
              <a:rPr lang="ru-RU" sz="2200" dirty="0" err="1">
                <a:effectLst/>
                <a:ea typeface="Calibri" panose="020F0502020204030204" pitchFamily="34" charset="0"/>
                <a:cs typeface="Times New Roman" panose="02020603050405020304" pitchFamily="18" charset="0"/>
              </a:rPr>
              <a:t>рр</a:t>
            </a:r>
            <a:r>
              <a:rPr lang="ru-RU" sz="2200" dirty="0">
                <a:effectLst/>
                <a:ea typeface="Calibri" panose="020F0502020204030204" pitchFamily="34" charset="0"/>
                <a:cs typeface="Times New Roman" panose="02020603050405020304" pitchFamily="18" charset="0"/>
              </a:rPr>
              <a:t>. як </a:t>
            </a:r>
            <a:r>
              <a:rPr lang="ru-RU" sz="2200" dirty="0" err="1">
                <a:effectLst/>
                <a:ea typeface="Calibri" panose="020F0502020204030204" pitchFamily="34" charset="0"/>
                <a:cs typeface="Times New Roman" panose="02020603050405020304" pitchFamily="18" charset="0"/>
              </a:rPr>
              <a:t>відповідь</a:t>
            </a:r>
            <a:r>
              <a:rPr lang="ru-RU" sz="2200" dirty="0">
                <a:effectLst/>
                <a:ea typeface="Calibri" panose="020F0502020204030204" pitchFamily="34" charset="0"/>
                <a:cs typeface="Times New Roman" panose="02020603050405020304" pitchFamily="18" charset="0"/>
              </a:rPr>
              <a:t> на </a:t>
            </a:r>
            <a:r>
              <a:rPr lang="ru-RU" sz="2200" dirty="0" err="1">
                <a:effectLst/>
                <a:ea typeface="Calibri" panose="020F0502020204030204" pitchFamily="34" charset="0"/>
                <a:cs typeface="Times New Roman" panose="02020603050405020304" pitchFamily="18" charset="0"/>
              </a:rPr>
              <a:t>економічні</a:t>
            </a:r>
            <a:r>
              <a:rPr lang="ru-RU" sz="2200" dirty="0">
                <a:effectLst/>
                <a:ea typeface="Calibri" panose="020F0502020204030204" pitchFamily="34" charset="0"/>
                <a:cs typeface="Times New Roman" panose="02020603050405020304" pitchFamily="18" charset="0"/>
              </a:rPr>
              <a:t> й </a:t>
            </a:r>
            <a:r>
              <a:rPr lang="ru-RU" sz="2200" dirty="0" err="1">
                <a:effectLst/>
                <a:ea typeface="Calibri" panose="020F0502020204030204" pitchFamily="34" charset="0"/>
                <a:cs typeface="Times New Roman" panose="02020603050405020304" pitchFamily="18" charset="0"/>
              </a:rPr>
              <a:t>політичні</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виклики</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глобалізації</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Відмітна</a:t>
            </a:r>
            <a:r>
              <a:rPr lang="ru-RU" sz="2200" dirty="0">
                <a:effectLst/>
                <a:ea typeface="Calibri" panose="020F0502020204030204" pitchFamily="34" charset="0"/>
                <a:cs typeface="Times New Roman" panose="02020603050405020304" pitchFamily="18" charset="0"/>
              </a:rPr>
              <a:t> риса </a:t>
            </a:r>
            <a:r>
              <a:rPr lang="ru-RU" sz="2200" dirty="0" err="1">
                <a:effectLst/>
                <a:ea typeface="Calibri" panose="020F0502020204030204" pitchFamily="34" charset="0"/>
                <a:cs typeface="Times New Roman" panose="02020603050405020304" pitchFamily="18" charset="0"/>
              </a:rPr>
              <a:t>прокламованої</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новизни</a:t>
            </a:r>
            <a:r>
              <a:rPr lang="ru-RU" sz="2200" dirty="0">
                <a:effectLst/>
                <a:ea typeface="Calibri" panose="020F0502020204030204" pitchFamily="34" charset="0"/>
                <a:cs typeface="Times New Roman" panose="02020603050405020304" pitchFamily="18" charset="0"/>
              </a:rPr>
              <a:t>» – кут </a:t>
            </a:r>
            <a:r>
              <a:rPr lang="ru-RU" sz="2200" dirty="0" err="1">
                <a:effectLst/>
                <a:ea typeface="Calibri" panose="020F0502020204030204" pitchFamily="34" charset="0"/>
                <a:cs typeface="Times New Roman" panose="02020603050405020304" pitchFamily="18" charset="0"/>
              </a:rPr>
              <a:t>зору</a:t>
            </a:r>
            <a:r>
              <a:rPr lang="ru-RU" sz="2200" dirty="0">
                <a:effectLst/>
                <a:ea typeface="Calibri" panose="020F0502020204030204" pitchFamily="34" charset="0"/>
                <a:cs typeface="Times New Roman" panose="02020603050405020304" pitchFamily="18" charset="0"/>
              </a:rPr>
              <a:t> на </a:t>
            </a:r>
            <a:r>
              <a:rPr lang="ru-RU" sz="2200" dirty="0" err="1">
                <a:effectLst/>
                <a:ea typeface="Calibri" panose="020F0502020204030204" pitchFamily="34" charset="0"/>
                <a:cs typeface="Times New Roman" panose="02020603050405020304" pitchFamily="18" charset="0"/>
              </a:rPr>
              <a:t>регіон</a:t>
            </a:r>
            <a:r>
              <a:rPr lang="ru-RU" sz="2200" dirty="0">
                <a:effectLst/>
                <a:ea typeface="Calibri" panose="020F0502020204030204" pitchFamily="34" charset="0"/>
                <a:cs typeface="Times New Roman" panose="02020603050405020304" pitchFamily="18" charset="0"/>
              </a:rPr>
              <a:t> не </a:t>
            </a:r>
            <a:r>
              <a:rPr lang="ru-RU" sz="2200" dirty="0" err="1">
                <a:effectLst/>
                <a:ea typeface="Calibri" panose="020F0502020204030204" pitchFamily="34" charset="0"/>
                <a:cs typeface="Times New Roman" panose="02020603050405020304" pitchFamily="18" charset="0"/>
              </a:rPr>
              <a:t>стільки</a:t>
            </a:r>
            <a:r>
              <a:rPr lang="ru-RU" sz="2200" dirty="0">
                <a:effectLst/>
                <a:ea typeface="Calibri" panose="020F0502020204030204" pitchFamily="34" charset="0"/>
                <a:cs typeface="Times New Roman" panose="02020603050405020304" pitchFamily="18" charset="0"/>
              </a:rPr>
              <a:t> як на </a:t>
            </a:r>
            <a:r>
              <a:rPr lang="ru-RU" sz="2200" dirty="0" err="1">
                <a:effectLst/>
                <a:ea typeface="Calibri" panose="020F0502020204030204" pitchFamily="34" charset="0"/>
                <a:cs typeface="Times New Roman" panose="02020603050405020304" pitchFamily="18" charset="0"/>
              </a:rPr>
              <a:t>об’єкт</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скільки</a:t>
            </a:r>
            <a:r>
              <a:rPr lang="ru-RU" sz="2200" dirty="0">
                <a:effectLst/>
                <a:ea typeface="Calibri" panose="020F0502020204030204" pitchFamily="34" charset="0"/>
                <a:cs typeface="Times New Roman" panose="02020603050405020304" pitchFamily="18" charset="0"/>
              </a:rPr>
              <a:t> як на </a:t>
            </a:r>
            <a:r>
              <a:rPr lang="ru-RU" sz="2200" dirty="0" err="1">
                <a:effectLst/>
                <a:ea typeface="Calibri" panose="020F0502020204030204" pitchFamily="34" charset="0"/>
                <a:cs typeface="Times New Roman" panose="02020603050405020304" pitchFamily="18" charset="0"/>
              </a:rPr>
              <a:t>суб’єкт</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системи</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міжнародних</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відносин</a:t>
            </a:r>
            <a:r>
              <a:rPr lang="ru-RU" sz="2200" dirty="0">
                <a:effectLst/>
                <a:ea typeface="Calibri" panose="020F0502020204030204" pitchFamily="34" charset="0"/>
                <a:cs typeface="Times New Roman" panose="02020603050405020304" pitchFamily="18" charset="0"/>
              </a:rPr>
              <a:t> з </a:t>
            </a:r>
            <a:r>
              <a:rPr lang="ru-RU" sz="2200" dirty="0" err="1">
                <a:effectLst/>
                <a:ea typeface="Calibri" panose="020F0502020204030204" pitchFamily="34" charset="0"/>
                <a:cs typeface="Times New Roman" panose="02020603050405020304" pitchFamily="18" charset="0"/>
              </a:rPr>
              <a:t>виразною</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відмовою</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від</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державоцентричного</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підходу</a:t>
            </a:r>
            <a:r>
              <a:rPr lang="ru-RU" sz="2200" dirty="0">
                <a:effectLst/>
                <a:ea typeface="Calibri" panose="020F0502020204030204" pitchFamily="34" charset="0"/>
                <a:cs typeface="Times New Roman" panose="02020603050405020304" pitchFamily="18" charset="0"/>
              </a:rPr>
              <a:t>.</a:t>
            </a:r>
          </a:p>
          <a:p>
            <a:pPr marL="0" indent="0">
              <a:lnSpc>
                <a:spcPct val="120000"/>
              </a:lnSpc>
              <a:spcBef>
                <a:spcPts val="600"/>
              </a:spcBef>
              <a:buNone/>
            </a:pPr>
            <a:r>
              <a:rPr lang="ru-RU" sz="2200" dirty="0" err="1">
                <a:effectLst/>
                <a:ea typeface="Calibri" panose="020F0502020204030204" pitchFamily="34" charset="0"/>
                <a:cs typeface="Times New Roman" panose="02020603050405020304" pitchFamily="18" charset="0"/>
              </a:rPr>
              <a:t>Якщо</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старий</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регіоналізм</a:t>
            </a:r>
            <a:r>
              <a:rPr lang="ru-RU" sz="2200" dirty="0">
                <a:effectLst/>
                <a:ea typeface="Calibri" panose="020F0502020204030204" pitchFamily="34" charset="0"/>
                <a:cs typeface="Times New Roman" panose="02020603050405020304" pitchFamily="18" charset="0"/>
              </a:rPr>
              <a:t> мав </a:t>
            </a:r>
            <a:r>
              <a:rPr lang="ru-RU" sz="2200" dirty="0" err="1">
                <a:effectLst/>
                <a:ea typeface="Calibri" panose="020F0502020204030204" pitchFamily="34" charset="0"/>
                <a:cs typeface="Times New Roman" panose="02020603050405020304" pitchFamily="18" charset="0"/>
              </a:rPr>
              <a:t>здебільшого</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протекціоністське</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спрямування</a:t>
            </a:r>
            <a:r>
              <a:rPr lang="ru-RU" sz="2200" dirty="0">
                <a:effectLst/>
                <a:ea typeface="Calibri" panose="020F0502020204030204" pitchFamily="34" charset="0"/>
                <a:cs typeface="Times New Roman" panose="02020603050405020304" pitchFamily="18" charset="0"/>
              </a:rPr>
              <a:t> і </a:t>
            </a:r>
            <a:r>
              <a:rPr lang="ru-RU" sz="2200" dirty="0" err="1">
                <a:effectLst/>
                <a:ea typeface="Calibri" panose="020F0502020204030204" pitchFamily="34" charset="0"/>
                <a:cs typeface="Times New Roman" panose="02020603050405020304" pitchFamily="18" charset="0"/>
              </a:rPr>
              <a:t>зосереджувався</a:t>
            </a:r>
            <a:r>
              <a:rPr lang="ru-RU" sz="2200" dirty="0">
                <a:effectLst/>
                <a:ea typeface="Calibri" panose="020F0502020204030204" pitchFamily="34" charset="0"/>
                <a:cs typeface="Times New Roman" panose="02020603050405020304" pitchFamily="18" charset="0"/>
              </a:rPr>
              <a:t> на </a:t>
            </a:r>
            <a:r>
              <a:rPr lang="ru-RU" sz="2200" dirty="0" err="1">
                <a:effectLst/>
                <a:ea typeface="Calibri" panose="020F0502020204030204" pitchFamily="34" charset="0"/>
                <a:cs typeface="Times New Roman" panose="02020603050405020304" pitchFamily="18" charset="0"/>
              </a:rPr>
              <a:t>захисті</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від</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небажаної</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конкуренції</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новий</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регіоналізм</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орієнтований</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назовні</a:t>
            </a:r>
            <a:r>
              <a:rPr lang="ru-RU" sz="2200" dirty="0">
                <a:effectLst/>
                <a:ea typeface="Calibri" panose="020F0502020204030204" pitchFamily="34" charset="0"/>
                <a:cs typeface="Times New Roman" panose="02020603050405020304" pitchFamily="18" charset="0"/>
              </a:rPr>
              <a:t>» і </a:t>
            </a:r>
            <a:r>
              <a:rPr lang="ru-RU" sz="2200" dirty="0" err="1">
                <a:effectLst/>
                <a:ea typeface="Calibri" panose="020F0502020204030204" pitchFamily="34" charset="0"/>
                <a:cs typeface="Times New Roman" panose="02020603050405020304" pitchFamily="18" charset="0"/>
              </a:rPr>
              <a:t>підпорядковується</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завданню</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створення</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нових</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альянсів</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режимів</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вільної</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торгівлі</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тощо</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Його</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замінником</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може</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виступати</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термін</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інтеррегіоналізм</a:t>
            </a:r>
            <a:r>
              <a:rPr lang="ru-RU" sz="2200" dirty="0">
                <a:effectLst/>
                <a:ea typeface="Calibri" panose="020F0502020204030204" pitchFamily="34" charset="0"/>
                <a:cs typeface="Times New Roman" panose="02020603050405020304" pitchFamily="18" charset="0"/>
              </a:rPr>
              <a:t>.</a:t>
            </a:r>
          </a:p>
          <a:p>
            <a:pPr marL="0" indent="0">
              <a:buNone/>
            </a:pPr>
            <a:endParaRPr lang="ru-RU" dirty="0"/>
          </a:p>
        </p:txBody>
      </p:sp>
    </p:spTree>
    <p:extLst>
      <p:ext uri="{BB962C8B-B14F-4D97-AF65-F5344CB8AC3E}">
        <p14:creationId xmlns:p14="http://schemas.microsoft.com/office/powerpoint/2010/main" val="3137369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D7F26-2148-44BB-B3F1-22266356833A}"/>
              </a:ext>
            </a:extLst>
          </p:cNvPr>
          <p:cNvSpPr>
            <a:spLocks noGrp="1"/>
          </p:cNvSpPr>
          <p:nvPr>
            <p:ph type="title"/>
          </p:nvPr>
        </p:nvSpPr>
        <p:spPr>
          <a:xfrm>
            <a:off x="838200" y="98426"/>
            <a:ext cx="10515600" cy="482600"/>
          </a:xfrm>
        </p:spPr>
        <p:txBody>
          <a:bodyPr>
            <a:normAutofit fontScale="90000"/>
          </a:bodyPr>
          <a:lstStyle/>
          <a:p>
            <a:pPr algn="ctr"/>
            <a:r>
              <a:rPr lang="uk-UA" sz="3200" b="1" dirty="0">
                <a:latin typeface="+mn-lt"/>
              </a:rPr>
              <a:t>Управління як суспільне явище</a:t>
            </a:r>
            <a:endParaRPr lang="ru-RU" sz="3200" b="1" dirty="0">
              <a:latin typeface="+mn-lt"/>
            </a:endParaRPr>
          </a:p>
        </p:txBody>
      </p:sp>
      <p:sp>
        <p:nvSpPr>
          <p:cNvPr id="3" name="Объект 2">
            <a:extLst>
              <a:ext uri="{FF2B5EF4-FFF2-40B4-BE49-F238E27FC236}">
                <a16:creationId xmlns:a16="http://schemas.microsoft.com/office/drawing/2014/main" id="{1B0D17FB-33F3-4C85-84F0-3B9CFA831BCF}"/>
              </a:ext>
            </a:extLst>
          </p:cNvPr>
          <p:cNvSpPr>
            <a:spLocks noGrp="1"/>
          </p:cNvSpPr>
          <p:nvPr>
            <p:ph idx="1"/>
          </p:nvPr>
        </p:nvSpPr>
        <p:spPr>
          <a:xfrm>
            <a:off x="257175" y="657224"/>
            <a:ext cx="11782425" cy="5972175"/>
          </a:xfrm>
        </p:spPr>
        <p:txBody>
          <a:bodyPr>
            <a:normAutofit/>
          </a:bodyPr>
          <a:lstStyle/>
          <a:p>
            <a:pPr marL="0" indent="0">
              <a:spcBef>
                <a:spcPts val="0"/>
              </a:spcBef>
              <a:buNone/>
            </a:pPr>
            <a:r>
              <a:rPr lang="ru-RU" sz="2400" b="1" i="1" dirty="0" err="1"/>
              <a:t>Управління</a:t>
            </a:r>
            <a:r>
              <a:rPr lang="ru-RU" sz="2400" b="1" i="1" dirty="0"/>
              <a:t> є </a:t>
            </a:r>
            <a:r>
              <a:rPr lang="ru-RU" sz="2400" b="1" i="1" dirty="0" err="1"/>
              <a:t>функцією</a:t>
            </a:r>
            <a:r>
              <a:rPr lang="ru-RU" sz="2400" b="1" i="1" dirty="0"/>
              <a:t> </a:t>
            </a:r>
            <a:r>
              <a:rPr lang="ru-RU" sz="2400" b="1" i="1" dirty="0" err="1"/>
              <a:t>організованих</a:t>
            </a:r>
            <a:r>
              <a:rPr lang="ru-RU" sz="2400" b="1" i="1" dirty="0"/>
              <a:t> </a:t>
            </a:r>
            <a:r>
              <a:rPr lang="ru-RU" sz="2400" b="1" i="1" dirty="0" err="1"/>
              <a:t>суспільних</a:t>
            </a:r>
            <a:r>
              <a:rPr lang="ru-RU" sz="2400" b="1" i="1" dirty="0"/>
              <a:t> систем</a:t>
            </a:r>
            <a:r>
              <a:rPr lang="ru-RU" sz="2400" i="1" dirty="0"/>
              <a:t>, </a:t>
            </a:r>
            <a:r>
              <a:rPr lang="ru-RU" sz="2400" i="1" dirty="0" err="1"/>
              <a:t>що</a:t>
            </a:r>
            <a:r>
              <a:rPr lang="ru-RU" sz="2400" i="1" dirty="0"/>
              <a:t> </a:t>
            </a:r>
            <a:r>
              <a:rPr lang="ru-RU" sz="2400" i="1" dirty="0" err="1"/>
              <a:t>забезпечує</a:t>
            </a:r>
            <a:r>
              <a:rPr lang="ru-RU" sz="2400" i="1" dirty="0"/>
              <a:t> </a:t>
            </a:r>
            <a:r>
              <a:rPr lang="ru-RU" sz="2400" i="1" dirty="0" err="1"/>
              <a:t>збереження</a:t>
            </a:r>
            <a:r>
              <a:rPr lang="ru-RU" sz="2400" i="1" dirty="0"/>
              <a:t> </a:t>
            </a:r>
            <a:r>
              <a:rPr lang="ru-RU" sz="2400" i="1" dirty="0" err="1"/>
              <a:t>їхньої</a:t>
            </a:r>
            <a:r>
              <a:rPr lang="ru-RU" sz="2400" i="1" dirty="0"/>
              <a:t> </a:t>
            </a:r>
            <a:r>
              <a:rPr lang="ru-RU" sz="2400" i="1" dirty="0" err="1"/>
              <a:t>структури</a:t>
            </a:r>
            <a:r>
              <a:rPr lang="ru-RU" sz="2400" i="1" dirty="0"/>
              <a:t>, </a:t>
            </a:r>
            <a:r>
              <a:rPr lang="ru-RU" sz="2400" i="1" dirty="0" err="1"/>
              <a:t>підтримку</a:t>
            </a:r>
            <a:r>
              <a:rPr lang="ru-RU" sz="2400" i="1" dirty="0"/>
              <a:t> режиму </a:t>
            </a:r>
            <a:r>
              <a:rPr lang="ru-RU" sz="2400" i="1" dirty="0" err="1"/>
              <a:t>діяльності</a:t>
            </a:r>
            <a:r>
              <a:rPr lang="ru-RU" sz="2400" i="1" dirty="0"/>
              <a:t>, </a:t>
            </a:r>
            <a:r>
              <a:rPr lang="ru-RU" sz="2400" i="1" dirty="0" err="1"/>
              <a:t>досягнення</a:t>
            </a:r>
            <a:r>
              <a:rPr lang="ru-RU" sz="2400" i="1" dirty="0"/>
              <a:t> </a:t>
            </a:r>
            <a:r>
              <a:rPr lang="ru-RU" sz="2400" i="1" dirty="0" err="1"/>
              <a:t>поставленої</a:t>
            </a:r>
            <a:r>
              <a:rPr lang="ru-RU" sz="2400" i="1" dirty="0"/>
              <a:t> мети. </a:t>
            </a:r>
          </a:p>
          <a:p>
            <a:pPr marL="0" indent="0">
              <a:spcBef>
                <a:spcPts val="0"/>
              </a:spcBef>
              <a:buNone/>
            </a:pPr>
            <a:r>
              <a:rPr lang="ru-RU" sz="2400" b="1" dirty="0"/>
              <a:t>Метою </a:t>
            </a:r>
            <a:r>
              <a:rPr lang="ru-RU" sz="2400" b="1" dirty="0" err="1"/>
              <a:t>управління</a:t>
            </a:r>
            <a:r>
              <a:rPr lang="ru-RU" sz="2400" b="1" dirty="0"/>
              <a:t> </a:t>
            </a:r>
            <a:r>
              <a:rPr lang="ru-RU" sz="2400" dirty="0"/>
              <a:t>є </a:t>
            </a:r>
            <a:r>
              <a:rPr lang="ru-RU" sz="2400" dirty="0" err="1"/>
              <a:t>організація</a:t>
            </a:r>
            <a:r>
              <a:rPr lang="ru-RU" sz="2400" dirty="0"/>
              <a:t> </a:t>
            </a:r>
            <a:r>
              <a:rPr lang="ru-RU" sz="2400" dirty="0" err="1"/>
              <a:t>спільної</a:t>
            </a:r>
            <a:r>
              <a:rPr lang="ru-RU" sz="2400" dirty="0"/>
              <a:t> </a:t>
            </a:r>
            <a:r>
              <a:rPr lang="ru-RU" sz="2400" dirty="0" err="1"/>
              <a:t>діяльності</a:t>
            </a:r>
            <a:r>
              <a:rPr lang="ru-RU" sz="2400" dirty="0"/>
              <a:t> людей, </a:t>
            </a:r>
            <a:r>
              <a:rPr lang="ru-RU" sz="2400" dirty="0" err="1"/>
              <a:t>соціальних</a:t>
            </a:r>
            <a:r>
              <a:rPr lang="ru-RU" sz="2400" dirty="0"/>
              <a:t> </a:t>
            </a:r>
            <a:r>
              <a:rPr lang="ru-RU" sz="2400" dirty="0" err="1"/>
              <a:t>груп</a:t>
            </a:r>
            <a:r>
              <a:rPr lang="ru-RU" sz="2400" dirty="0"/>
              <a:t> та </a:t>
            </a:r>
            <a:r>
              <a:rPr lang="ru-RU" sz="2400" dirty="0" err="1"/>
              <a:t>організацій</a:t>
            </a:r>
            <a:r>
              <a:rPr lang="ru-RU" sz="2400" dirty="0"/>
              <a:t>, </a:t>
            </a:r>
            <a:r>
              <a:rPr lang="ru-RU" sz="2400" dirty="0" err="1"/>
              <a:t>координація</a:t>
            </a:r>
            <a:r>
              <a:rPr lang="ru-RU" sz="2400" dirty="0"/>
              <a:t> </a:t>
            </a:r>
            <a:r>
              <a:rPr lang="ru-RU" sz="2400" dirty="0" err="1"/>
              <a:t>взаємодії</a:t>
            </a:r>
            <a:r>
              <a:rPr lang="ru-RU" sz="2400" dirty="0"/>
              <a:t> </a:t>
            </a:r>
            <a:r>
              <a:rPr lang="ru-RU" sz="2400" dirty="0" err="1"/>
              <a:t>між</a:t>
            </a:r>
            <a:r>
              <a:rPr lang="ru-RU" sz="2400" dirty="0"/>
              <a:t> ними, а </a:t>
            </a:r>
            <a:r>
              <a:rPr lang="ru-RU" sz="2400" dirty="0" err="1"/>
              <a:t>його</a:t>
            </a:r>
            <a:r>
              <a:rPr lang="ru-RU" sz="2400" dirty="0"/>
              <a:t> </a:t>
            </a:r>
            <a:r>
              <a:rPr lang="ru-RU" sz="2400" dirty="0" err="1"/>
              <a:t>суттю</a:t>
            </a:r>
            <a:r>
              <a:rPr lang="ru-RU" sz="2400" dirty="0"/>
              <a:t> – </a:t>
            </a:r>
            <a:r>
              <a:rPr lang="ru-RU" sz="2400" dirty="0" err="1"/>
              <a:t>керуючий</a:t>
            </a:r>
            <a:r>
              <a:rPr lang="ru-RU" sz="2400" dirty="0"/>
              <a:t> </a:t>
            </a:r>
            <a:r>
              <a:rPr lang="ru-RU" sz="2400" dirty="0" err="1"/>
              <a:t>вплив</a:t>
            </a:r>
            <a:r>
              <a:rPr lang="ru-RU" sz="2400" dirty="0"/>
              <a:t> на </a:t>
            </a:r>
            <a:r>
              <a:rPr lang="ru-RU" sz="2400" dirty="0" err="1"/>
              <a:t>відповідні</a:t>
            </a:r>
            <a:r>
              <a:rPr lang="ru-RU" sz="2400" dirty="0"/>
              <a:t> </a:t>
            </a:r>
            <a:r>
              <a:rPr lang="ru-RU" sz="2400" dirty="0" err="1"/>
              <a:t>об'єкти</a:t>
            </a:r>
            <a:r>
              <a:rPr lang="ru-RU" sz="2400" dirty="0"/>
              <a:t>. </a:t>
            </a:r>
            <a:r>
              <a:rPr lang="ru-RU" sz="2400" b="1" dirty="0" err="1"/>
              <a:t>Об'єктами</a:t>
            </a:r>
            <a:r>
              <a:rPr lang="ru-RU" sz="2400" b="1" dirty="0"/>
              <a:t> </a:t>
            </a:r>
            <a:r>
              <a:rPr lang="ru-RU" sz="2400" b="1" dirty="0" err="1"/>
              <a:t>управління</a:t>
            </a:r>
            <a:r>
              <a:rPr lang="ru-RU" sz="2400" b="1" dirty="0"/>
              <a:t> </a:t>
            </a:r>
            <a:r>
              <a:rPr lang="ru-RU" sz="2400" dirty="0"/>
              <a:t>є </a:t>
            </a:r>
            <a:r>
              <a:rPr lang="ru-RU" sz="2400" dirty="0" err="1"/>
              <a:t>поведінка</a:t>
            </a:r>
            <a:r>
              <a:rPr lang="ru-RU" sz="2400" dirty="0"/>
              <a:t> </a:t>
            </a:r>
            <a:r>
              <a:rPr lang="ru-RU" sz="2400" dirty="0" err="1"/>
              <a:t>окремих</a:t>
            </a:r>
            <a:r>
              <a:rPr lang="ru-RU" sz="2400" dirty="0"/>
              <a:t> людей та </a:t>
            </a:r>
            <a:r>
              <a:rPr lang="ru-RU" sz="2400" dirty="0" err="1"/>
              <a:t>груп</a:t>
            </a:r>
            <a:r>
              <a:rPr lang="ru-RU" sz="2400" dirty="0"/>
              <a:t>, </a:t>
            </a:r>
            <a:r>
              <a:rPr lang="ru-RU" sz="2400" dirty="0" err="1"/>
              <a:t>суспільна</a:t>
            </a:r>
            <a:r>
              <a:rPr lang="ru-RU" sz="2400" dirty="0"/>
              <a:t> </a:t>
            </a:r>
            <a:r>
              <a:rPr lang="ru-RU" sz="2400" dirty="0" err="1"/>
              <a:t>праця</a:t>
            </a:r>
            <a:r>
              <a:rPr lang="ru-RU" sz="2400" dirty="0"/>
              <a:t> і </a:t>
            </a:r>
            <a:r>
              <a:rPr lang="ru-RU" sz="2400" dirty="0" err="1"/>
              <a:t>виробництво</a:t>
            </a:r>
            <a:r>
              <a:rPr lang="ru-RU" sz="2400" dirty="0"/>
              <a:t> </a:t>
            </a:r>
            <a:r>
              <a:rPr lang="ru-RU" sz="2400" dirty="0" err="1"/>
              <a:t>тощо</a:t>
            </a:r>
            <a:r>
              <a:rPr lang="ru-RU" sz="2400" dirty="0"/>
              <a:t>. </a:t>
            </a:r>
            <a:r>
              <a:rPr lang="ru-RU" sz="2400" dirty="0" err="1"/>
              <a:t>Необхідність</a:t>
            </a:r>
            <a:r>
              <a:rPr lang="ru-RU" sz="2400" dirty="0"/>
              <a:t> </a:t>
            </a:r>
            <a:r>
              <a:rPr lang="ru-RU" sz="2400" dirty="0" err="1"/>
              <a:t>здійснювати</a:t>
            </a:r>
            <a:r>
              <a:rPr lang="ru-RU" sz="2400" dirty="0"/>
              <a:t> </a:t>
            </a:r>
            <a:r>
              <a:rPr lang="ru-RU" sz="2400" dirty="0" err="1"/>
              <a:t>управління</a:t>
            </a:r>
            <a:r>
              <a:rPr lang="ru-RU" sz="2400" dirty="0"/>
              <a:t> </a:t>
            </a:r>
            <a:r>
              <a:rPr lang="ru-RU" sz="2400" dirty="0" err="1"/>
              <a:t>з'являється</a:t>
            </a:r>
            <a:r>
              <a:rPr lang="ru-RU" sz="2400" dirty="0"/>
              <a:t> там, де </a:t>
            </a:r>
            <a:r>
              <a:rPr lang="ru-RU" sz="2400" dirty="0" err="1"/>
              <a:t>потрібно</a:t>
            </a:r>
            <a:r>
              <a:rPr lang="ru-RU" sz="2400" dirty="0"/>
              <a:t> </a:t>
            </a:r>
            <a:r>
              <a:rPr lang="ru-RU" sz="2400" dirty="0" err="1"/>
              <a:t>об'єднати</a:t>
            </a:r>
            <a:r>
              <a:rPr lang="ru-RU" sz="2400" dirty="0"/>
              <a:t> і </a:t>
            </a:r>
            <a:r>
              <a:rPr lang="ru-RU" sz="2400" dirty="0" err="1"/>
              <a:t>скоординувати</a:t>
            </a:r>
            <a:r>
              <a:rPr lang="ru-RU" sz="2400" dirty="0"/>
              <a:t> </a:t>
            </a:r>
            <a:r>
              <a:rPr lang="ru-RU" sz="2400" dirty="0" err="1"/>
              <a:t>зусилля</a:t>
            </a:r>
            <a:r>
              <a:rPr lang="ru-RU" sz="2400" dirty="0"/>
              <a:t> </a:t>
            </a:r>
            <a:r>
              <a:rPr lang="ru-RU" sz="2400" dirty="0" err="1"/>
              <a:t>двох</a:t>
            </a:r>
            <a:r>
              <a:rPr lang="ru-RU" sz="2400" dirty="0"/>
              <a:t> і </a:t>
            </a:r>
            <a:r>
              <a:rPr lang="ru-RU" sz="2400" dirty="0" err="1"/>
              <a:t>більше</a:t>
            </a:r>
            <a:r>
              <a:rPr lang="ru-RU" sz="2400" dirty="0"/>
              <a:t> людей. </a:t>
            </a:r>
            <a:r>
              <a:rPr lang="ru-RU" sz="2400" dirty="0" err="1"/>
              <a:t>Незважаючи</a:t>
            </a:r>
            <a:r>
              <a:rPr lang="ru-RU" sz="2400" dirty="0"/>
              <a:t> на </a:t>
            </a:r>
            <a:r>
              <a:rPr lang="ru-RU" sz="2400" dirty="0" err="1"/>
              <a:t>соціальну</a:t>
            </a:r>
            <a:r>
              <a:rPr lang="ru-RU" sz="2400" dirty="0"/>
              <a:t> </a:t>
            </a:r>
            <a:r>
              <a:rPr lang="ru-RU" sz="2400" dirty="0" err="1"/>
              <a:t>диференціацію</a:t>
            </a:r>
            <a:r>
              <a:rPr lang="ru-RU" sz="2400" dirty="0"/>
              <a:t>, </a:t>
            </a:r>
            <a:r>
              <a:rPr lang="ru-RU" sz="2400" dirty="0" err="1"/>
              <a:t>розмаїття</a:t>
            </a:r>
            <a:r>
              <a:rPr lang="ru-RU" sz="2400" dirty="0"/>
              <a:t> </a:t>
            </a:r>
            <a:r>
              <a:rPr lang="ru-RU" sz="2400" dirty="0" err="1"/>
              <a:t>інтересів</a:t>
            </a:r>
            <a:r>
              <a:rPr lang="ru-RU" sz="2400" dirty="0"/>
              <a:t> та </a:t>
            </a:r>
            <a:r>
              <a:rPr lang="ru-RU" sz="2400" dirty="0" err="1"/>
              <a:t>уподобань</a:t>
            </a:r>
            <a:r>
              <a:rPr lang="ru-RU" sz="2400" dirty="0"/>
              <a:t>, у </a:t>
            </a:r>
            <a:r>
              <a:rPr lang="ru-RU" sz="2400" dirty="0" err="1"/>
              <a:t>суспільстві</a:t>
            </a:r>
            <a:r>
              <a:rPr lang="ru-RU" sz="2400" dirty="0"/>
              <a:t> </a:t>
            </a:r>
            <a:r>
              <a:rPr lang="ru-RU" sz="2400" dirty="0" err="1"/>
              <a:t>завжди</a:t>
            </a:r>
            <a:r>
              <a:rPr lang="ru-RU" sz="2400" dirty="0"/>
              <a:t> є те, </a:t>
            </a:r>
            <a:r>
              <a:rPr lang="ru-RU" sz="2400" dirty="0" err="1"/>
              <a:t>що</a:t>
            </a:r>
            <a:r>
              <a:rPr lang="ru-RU" sz="2400" dirty="0"/>
              <a:t> </a:t>
            </a:r>
            <a:r>
              <a:rPr lang="ru-RU" sz="2400" dirty="0" err="1"/>
              <a:t>вигідне</a:t>
            </a:r>
            <a:r>
              <a:rPr lang="ru-RU" sz="2400" dirty="0"/>
              <a:t> </a:t>
            </a:r>
            <a:r>
              <a:rPr lang="ru-RU" sz="2400" dirty="0" err="1"/>
              <a:t>всім</a:t>
            </a:r>
            <a:r>
              <a:rPr lang="ru-RU" sz="2400" dirty="0"/>
              <a:t>: </a:t>
            </a:r>
            <a:r>
              <a:rPr lang="ru-RU" sz="2400" dirty="0" err="1"/>
              <a:t>забезпечення</a:t>
            </a:r>
            <a:r>
              <a:rPr lang="ru-RU" sz="2400" dirty="0"/>
              <a:t> порядку і </a:t>
            </a:r>
            <a:r>
              <a:rPr lang="ru-RU" sz="2400" dirty="0" err="1"/>
              <a:t>безпеки</a:t>
            </a:r>
            <a:r>
              <a:rPr lang="ru-RU" sz="2400" dirty="0"/>
              <a:t>, </a:t>
            </a:r>
            <a:r>
              <a:rPr lang="ru-RU" sz="2400" dirty="0" err="1"/>
              <a:t>дотримання</a:t>
            </a:r>
            <a:r>
              <a:rPr lang="ru-RU" sz="2400" dirty="0"/>
              <a:t> правил </a:t>
            </a:r>
            <a:r>
              <a:rPr lang="ru-RU" sz="2400" dirty="0" err="1"/>
              <a:t>взаємодії</a:t>
            </a:r>
            <a:r>
              <a:rPr lang="ru-RU" sz="2400" dirty="0"/>
              <a:t>, </a:t>
            </a:r>
            <a:r>
              <a:rPr lang="ru-RU" sz="2400" dirty="0" err="1"/>
              <a:t>прийнятне</a:t>
            </a:r>
            <a:r>
              <a:rPr lang="ru-RU" sz="2400" dirty="0"/>
              <a:t> й </a:t>
            </a:r>
            <a:r>
              <a:rPr lang="ru-RU" sz="2400" dirty="0" err="1"/>
              <a:t>можливе</a:t>
            </a:r>
            <a:r>
              <a:rPr lang="ru-RU" sz="2400" dirty="0"/>
              <a:t> </a:t>
            </a:r>
            <a:r>
              <a:rPr lang="ru-RU" sz="2400" dirty="0" err="1"/>
              <a:t>вирішення</a:t>
            </a:r>
            <a:r>
              <a:rPr lang="ru-RU" sz="2400" dirty="0"/>
              <a:t> </a:t>
            </a:r>
            <a:r>
              <a:rPr lang="ru-RU" sz="2400" dirty="0" err="1"/>
              <a:t>соціальних</a:t>
            </a:r>
            <a:r>
              <a:rPr lang="ru-RU" sz="2400" dirty="0"/>
              <a:t> </a:t>
            </a:r>
            <a:r>
              <a:rPr lang="ru-RU" sz="2400" dirty="0" err="1"/>
              <a:t>суперечностей</a:t>
            </a:r>
            <a:r>
              <a:rPr lang="ru-RU" sz="2400" dirty="0"/>
              <a:t>, </a:t>
            </a:r>
            <a:r>
              <a:rPr lang="ru-RU" sz="2400" dirty="0" err="1"/>
              <a:t>удосконалення</a:t>
            </a:r>
            <a:r>
              <a:rPr lang="ru-RU" sz="2400" dirty="0"/>
              <a:t> умов </a:t>
            </a:r>
            <a:r>
              <a:rPr lang="ru-RU" sz="2400" dirty="0" err="1"/>
              <a:t>життя</a:t>
            </a:r>
            <a:r>
              <a:rPr lang="ru-RU" sz="2400" dirty="0"/>
              <a:t> </a:t>
            </a:r>
            <a:r>
              <a:rPr lang="ru-RU" sz="2400" dirty="0" err="1"/>
              <a:t>тощо</a:t>
            </a:r>
            <a:r>
              <a:rPr lang="ru-RU" sz="2400" dirty="0"/>
              <a:t>. </a:t>
            </a:r>
          </a:p>
          <a:p>
            <a:pPr marL="0" indent="0">
              <a:spcBef>
                <a:spcPts val="0"/>
              </a:spcBef>
              <a:buNone/>
            </a:pPr>
            <a:r>
              <a:rPr lang="ru-RU" sz="2400" dirty="0" err="1"/>
              <a:t>Центральним</a:t>
            </a:r>
            <a:r>
              <a:rPr lang="ru-RU" sz="2400" dirty="0"/>
              <a:t> </a:t>
            </a:r>
            <a:r>
              <a:rPr lang="ru-RU" sz="2400" dirty="0" err="1"/>
              <a:t>поняттям</a:t>
            </a:r>
            <a:r>
              <a:rPr lang="ru-RU" sz="2400" dirty="0"/>
              <a:t> </a:t>
            </a:r>
            <a:r>
              <a:rPr lang="ru-RU" sz="2400" dirty="0" err="1"/>
              <a:t>управління</a:t>
            </a:r>
            <a:r>
              <a:rPr lang="ru-RU" sz="2400" dirty="0"/>
              <a:t> є </a:t>
            </a:r>
            <a:r>
              <a:rPr lang="ru-RU" sz="2400" b="1" dirty="0" err="1"/>
              <a:t>влада</a:t>
            </a:r>
            <a:r>
              <a:rPr lang="ru-RU" sz="2400" dirty="0"/>
              <a:t>, яка </a:t>
            </a:r>
            <a:r>
              <a:rPr lang="ru-RU" sz="2400" dirty="0" err="1"/>
              <a:t>означає</a:t>
            </a:r>
            <a:r>
              <a:rPr lang="ru-RU" sz="2400" dirty="0"/>
              <a:t> </a:t>
            </a:r>
            <a:r>
              <a:rPr lang="ru-RU" sz="2400" dirty="0" err="1"/>
              <a:t>відносини</a:t>
            </a:r>
            <a:r>
              <a:rPr lang="ru-RU" sz="2400" dirty="0"/>
              <a:t> </a:t>
            </a:r>
            <a:r>
              <a:rPr lang="ru-RU" sz="2400" dirty="0" err="1"/>
              <a:t>залежності</a:t>
            </a:r>
            <a:r>
              <a:rPr lang="ru-RU" sz="2400" dirty="0"/>
              <a:t> </a:t>
            </a:r>
            <a:r>
              <a:rPr lang="ru-RU" sz="2400" dirty="0" err="1"/>
              <a:t>між</a:t>
            </a:r>
            <a:r>
              <a:rPr lang="ru-RU" sz="2400" dirty="0"/>
              <a:t> людьми, в </a:t>
            </a:r>
            <a:r>
              <a:rPr lang="ru-RU" sz="2400" dirty="0" err="1"/>
              <a:t>яких</a:t>
            </a:r>
            <a:r>
              <a:rPr lang="ru-RU" sz="2400" dirty="0"/>
              <a:t> </a:t>
            </a:r>
            <a:r>
              <a:rPr lang="ru-RU" sz="2400" dirty="0" err="1"/>
              <a:t>одні</a:t>
            </a:r>
            <a:r>
              <a:rPr lang="ru-RU" sz="2400" dirty="0"/>
              <a:t> </a:t>
            </a:r>
            <a:r>
              <a:rPr lang="ru-RU" sz="2400" dirty="0" err="1"/>
              <a:t>можуть</a:t>
            </a:r>
            <a:r>
              <a:rPr lang="ru-RU" sz="2400" dirty="0"/>
              <a:t> </a:t>
            </a:r>
            <a:r>
              <a:rPr lang="ru-RU" sz="2400" dirty="0" err="1"/>
              <a:t>нав'язувати</a:t>
            </a:r>
            <a:r>
              <a:rPr lang="ru-RU" sz="2400" dirty="0"/>
              <a:t> свою волю </a:t>
            </a:r>
            <a:r>
              <a:rPr lang="ru-RU" sz="2400" dirty="0" err="1"/>
              <a:t>оточуючим</a:t>
            </a:r>
            <a:r>
              <a:rPr lang="ru-RU" sz="2400" dirty="0"/>
              <a:t>. </a:t>
            </a:r>
          </a:p>
          <a:p>
            <a:pPr marL="0" indent="0">
              <a:spcBef>
                <a:spcPts val="0"/>
              </a:spcBef>
              <a:buNone/>
            </a:pPr>
            <a:r>
              <a:rPr lang="ru-RU" sz="2400" i="1" dirty="0"/>
              <a:t>Влада – </a:t>
            </a:r>
            <a:r>
              <a:rPr lang="ru-RU" sz="2400" i="1" dirty="0" err="1"/>
              <a:t>це</a:t>
            </a:r>
            <a:r>
              <a:rPr lang="ru-RU" sz="2400" i="1" dirty="0"/>
              <a:t> </a:t>
            </a:r>
            <a:r>
              <a:rPr lang="ru-RU" sz="2400" i="1" dirty="0" err="1"/>
              <a:t>здатність</a:t>
            </a:r>
            <a:r>
              <a:rPr lang="ru-RU" sz="2400" i="1" dirty="0"/>
              <a:t> і </a:t>
            </a:r>
            <a:r>
              <a:rPr lang="ru-RU" sz="2400" i="1" dirty="0" err="1"/>
              <a:t>можливість</a:t>
            </a:r>
            <a:r>
              <a:rPr lang="ru-RU" sz="2400" i="1" dirty="0"/>
              <a:t> для </a:t>
            </a:r>
            <a:r>
              <a:rPr lang="ru-RU" sz="2400" i="1" dirty="0" err="1"/>
              <a:t>окремих</a:t>
            </a:r>
            <a:r>
              <a:rPr lang="ru-RU" sz="2400" i="1" dirty="0"/>
              <a:t> людей, </a:t>
            </a:r>
            <a:r>
              <a:rPr lang="ru-RU" sz="2400" i="1" dirty="0" err="1"/>
              <a:t>груп</a:t>
            </a:r>
            <a:r>
              <a:rPr lang="ru-RU" sz="2400" i="1" dirty="0"/>
              <a:t>, </a:t>
            </a:r>
            <a:r>
              <a:rPr lang="ru-RU" sz="2400" i="1" dirty="0" err="1"/>
              <a:t>верств</a:t>
            </a:r>
            <a:r>
              <a:rPr lang="ru-RU" sz="2400" i="1" dirty="0"/>
              <a:t>, </a:t>
            </a:r>
            <a:r>
              <a:rPr lang="ru-RU" sz="2400" i="1" dirty="0" err="1"/>
              <a:t>класів</a:t>
            </a:r>
            <a:r>
              <a:rPr lang="ru-RU" sz="2400" i="1" dirty="0"/>
              <a:t> </a:t>
            </a:r>
            <a:r>
              <a:rPr lang="ru-RU" sz="2400" i="1" dirty="0" err="1"/>
              <a:t>здійснювати</a:t>
            </a:r>
            <a:r>
              <a:rPr lang="ru-RU" sz="2400" i="1" dirty="0"/>
              <a:t> </a:t>
            </a:r>
            <a:r>
              <a:rPr lang="ru-RU" sz="2400" i="1" dirty="0" err="1"/>
              <a:t>визначальний</a:t>
            </a:r>
            <a:r>
              <a:rPr lang="ru-RU" sz="2400" i="1" dirty="0"/>
              <a:t> </a:t>
            </a:r>
            <a:r>
              <a:rPr lang="ru-RU" sz="2400" i="1" dirty="0" err="1"/>
              <a:t>вплив</a:t>
            </a:r>
            <a:r>
              <a:rPr lang="ru-RU" sz="2400" i="1" dirty="0"/>
              <a:t> на </a:t>
            </a:r>
            <a:r>
              <a:rPr lang="ru-RU" sz="2400" i="1" dirty="0" err="1"/>
              <a:t>діяльність</a:t>
            </a:r>
            <a:r>
              <a:rPr lang="ru-RU" sz="2400" i="1" dirty="0"/>
              <a:t> </a:t>
            </a:r>
            <a:r>
              <a:rPr lang="ru-RU" sz="2400" i="1" dirty="0" err="1"/>
              <a:t>інших</a:t>
            </a:r>
            <a:r>
              <a:rPr lang="ru-RU" sz="2400" i="1" dirty="0"/>
              <a:t> людей, </a:t>
            </a:r>
            <a:r>
              <a:rPr lang="ru-RU" sz="2400" i="1" dirty="0" err="1"/>
              <a:t>людських</a:t>
            </a:r>
            <a:r>
              <a:rPr lang="ru-RU" sz="2400" i="1" dirty="0"/>
              <a:t> </a:t>
            </a:r>
            <a:r>
              <a:rPr lang="ru-RU" sz="2400" i="1" dirty="0" err="1"/>
              <a:t>спільнот</a:t>
            </a:r>
            <a:r>
              <a:rPr lang="ru-RU" sz="2400" i="1" dirty="0"/>
              <a:t> за </a:t>
            </a:r>
            <a:r>
              <a:rPr lang="ru-RU" sz="2400" i="1" dirty="0" err="1"/>
              <a:t>допомогою</a:t>
            </a:r>
            <a:r>
              <a:rPr lang="ru-RU" sz="2400" i="1" dirty="0"/>
              <a:t> </a:t>
            </a:r>
            <a:r>
              <a:rPr lang="ru-RU" sz="2400" i="1" dirty="0" err="1"/>
              <a:t>політичних</a:t>
            </a:r>
            <a:r>
              <a:rPr lang="ru-RU" sz="2400" i="1" dirty="0"/>
              <a:t>, </a:t>
            </a:r>
            <a:r>
              <a:rPr lang="ru-RU" sz="2400" i="1" dirty="0" err="1"/>
              <a:t>економічних</a:t>
            </a:r>
            <a:r>
              <a:rPr lang="ru-RU" sz="2400" i="1" dirty="0"/>
              <a:t> та </a:t>
            </a:r>
            <a:r>
              <a:rPr lang="ru-RU" sz="2400" i="1" dirty="0" err="1"/>
              <a:t>моральних</a:t>
            </a:r>
            <a:r>
              <a:rPr lang="ru-RU" sz="2400" i="1" dirty="0"/>
              <a:t> </a:t>
            </a:r>
            <a:r>
              <a:rPr lang="ru-RU" sz="2400" i="1" dirty="0" err="1"/>
              <a:t>засобів</a:t>
            </a:r>
            <a:r>
              <a:rPr lang="ru-RU" sz="2400" i="1" dirty="0"/>
              <a:t>.</a:t>
            </a:r>
          </a:p>
          <a:p>
            <a:pPr marL="0" indent="0">
              <a:spcBef>
                <a:spcPts val="0"/>
              </a:spcBef>
              <a:buNone/>
            </a:pPr>
            <a:r>
              <a:rPr lang="ru-RU" sz="2400" dirty="0" err="1"/>
              <a:t>Політична</a:t>
            </a:r>
            <a:r>
              <a:rPr lang="ru-RU" sz="2400" dirty="0"/>
              <a:t>, </a:t>
            </a:r>
            <a:r>
              <a:rPr lang="ru-RU" sz="2400" dirty="0" err="1"/>
              <a:t>економічна</a:t>
            </a:r>
            <a:r>
              <a:rPr lang="ru-RU" sz="2400" dirty="0"/>
              <a:t>, духовна </a:t>
            </a:r>
            <a:r>
              <a:rPr lang="ru-RU" sz="2400" dirty="0" err="1"/>
              <a:t>тощо</a:t>
            </a:r>
            <a:r>
              <a:rPr lang="ru-RU" sz="2400" dirty="0"/>
              <a:t> </a:t>
            </a:r>
            <a:r>
              <a:rPr lang="ru-RU" sz="2400" dirty="0" err="1"/>
              <a:t>влада</a:t>
            </a:r>
            <a:r>
              <a:rPr lang="ru-RU" sz="2400" dirty="0"/>
              <a:t>.</a:t>
            </a:r>
          </a:p>
          <a:p>
            <a:pPr marL="0" indent="0">
              <a:spcBef>
                <a:spcPts val="0"/>
              </a:spcBef>
              <a:buNone/>
            </a:pPr>
            <a:r>
              <a:rPr lang="ru-RU" sz="2400" dirty="0" err="1"/>
              <a:t>Державна</a:t>
            </a:r>
            <a:r>
              <a:rPr lang="ru-RU" sz="2400" dirty="0"/>
              <a:t> </a:t>
            </a:r>
            <a:r>
              <a:rPr lang="ru-RU" sz="2400" dirty="0" err="1"/>
              <a:t>влада</a:t>
            </a:r>
            <a:r>
              <a:rPr lang="ru-RU" sz="2400" dirty="0"/>
              <a:t>.</a:t>
            </a:r>
          </a:p>
          <a:p>
            <a:pPr marL="0" indent="0">
              <a:buNone/>
            </a:pPr>
            <a:endParaRPr lang="ru-RU" dirty="0"/>
          </a:p>
        </p:txBody>
      </p:sp>
    </p:spTree>
    <p:extLst>
      <p:ext uri="{BB962C8B-B14F-4D97-AF65-F5344CB8AC3E}">
        <p14:creationId xmlns:p14="http://schemas.microsoft.com/office/powerpoint/2010/main" val="1991910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0E835D2-8584-4A2B-BCDC-5281AAF872EA}"/>
              </a:ext>
            </a:extLst>
          </p:cNvPr>
          <p:cNvSpPr>
            <a:spLocks noGrp="1"/>
          </p:cNvSpPr>
          <p:nvPr>
            <p:ph idx="1"/>
          </p:nvPr>
        </p:nvSpPr>
        <p:spPr>
          <a:xfrm>
            <a:off x="228600" y="219074"/>
            <a:ext cx="11734800" cy="6448425"/>
          </a:xfrm>
        </p:spPr>
        <p:txBody>
          <a:bodyPr>
            <a:normAutofit/>
          </a:bodyPr>
          <a:lstStyle/>
          <a:p>
            <a:pPr marL="0" indent="0">
              <a:spcBef>
                <a:spcPts val="0"/>
              </a:spcBef>
              <a:buNone/>
            </a:pPr>
            <a:r>
              <a:rPr lang="ru-RU" sz="2400" b="1" i="1" dirty="0" err="1"/>
              <a:t>Політичне</a:t>
            </a:r>
            <a:r>
              <a:rPr lang="ru-RU" sz="2400" b="1" i="1" dirty="0"/>
              <a:t> </a:t>
            </a:r>
            <a:r>
              <a:rPr lang="ru-RU" sz="2400" b="1" i="1" dirty="0" err="1"/>
              <a:t>управління</a:t>
            </a:r>
            <a:r>
              <a:rPr lang="ru-RU" sz="2400" b="1" i="1" dirty="0"/>
              <a:t> </a:t>
            </a:r>
            <a:r>
              <a:rPr lang="ru-RU" sz="2400" i="1" dirty="0"/>
              <a:t>– </a:t>
            </a:r>
            <a:r>
              <a:rPr lang="ru-RU" sz="2400" i="1" dirty="0" err="1"/>
              <a:t>це</a:t>
            </a:r>
            <a:r>
              <a:rPr lang="ru-RU" sz="2400" i="1" dirty="0"/>
              <a:t> </a:t>
            </a:r>
            <a:r>
              <a:rPr lang="ru-RU" sz="2400" i="1" dirty="0" err="1"/>
              <a:t>процес</a:t>
            </a:r>
            <a:r>
              <a:rPr lang="ru-RU" sz="2400" i="1" dirty="0"/>
              <a:t> </a:t>
            </a:r>
            <a:r>
              <a:rPr lang="ru-RU" sz="2400" i="1" dirty="0" err="1"/>
              <a:t>узгодження</a:t>
            </a:r>
            <a:r>
              <a:rPr lang="ru-RU" sz="2400" i="1" dirty="0"/>
              <a:t> </a:t>
            </a:r>
            <a:r>
              <a:rPr lang="ru-RU" sz="2400" i="1" dirty="0" err="1"/>
              <a:t>інтересів</a:t>
            </a:r>
            <a:r>
              <a:rPr lang="ru-RU" sz="2400" i="1" dirty="0"/>
              <a:t> і установок </a:t>
            </a:r>
            <a:r>
              <a:rPr lang="ru-RU" sz="2400" i="1" dirty="0" err="1"/>
              <a:t>держави</a:t>
            </a:r>
            <a:r>
              <a:rPr lang="ru-RU" sz="2400" i="1" dirty="0"/>
              <a:t> з </a:t>
            </a:r>
            <a:r>
              <a:rPr lang="ru-RU" sz="2400" i="1" dirty="0" err="1"/>
              <a:t>інтересами</a:t>
            </a:r>
            <a:r>
              <a:rPr lang="ru-RU" sz="2400" i="1" dirty="0"/>
              <a:t> </a:t>
            </a:r>
            <a:r>
              <a:rPr lang="ru-RU" sz="2400" i="1" dirty="0" err="1"/>
              <a:t>різних</a:t>
            </a:r>
            <a:r>
              <a:rPr lang="ru-RU" sz="2400" i="1" dirty="0"/>
              <a:t> </a:t>
            </a:r>
            <a:r>
              <a:rPr lang="ru-RU" sz="2400" i="1" dirty="0" err="1"/>
              <a:t>соціальних</a:t>
            </a:r>
            <a:r>
              <a:rPr lang="ru-RU" sz="2400" i="1" dirty="0"/>
              <a:t> </a:t>
            </a:r>
            <a:r>
              <a:rPr lang="ru-RU" sz="2400" i="1" dirty="0" err="1"/>
              <a:t>груп</a:t>
            </a:r>
            <a:r>
              <a:rPr lang="ru-RU" sz="2400" i="1" dirty="0"/>
              <a:t>, </a:t>
            </a:r>
            <a:r>
              <a:rPr lang="ru-RU" sz="2400" i="1" dirty="0" err="1"/>
              <a:t>громадських</a:t>
            </a:r>
            <a:r>
              <a:rPr lang="ru-RU" sz="2400" i="1" dirty="0"/>
              <a:t> </a:t>
            </a:r>
            <a:r>
              <a:rPr lang="ru-RU" sz="2400" i="1" dirty="0" err="1"/>
              <a:t>об'єднань</a:t>
            </a:r>
            <a:r>
              <a:rPr lang="ru-RU" sz="2400" i="1" dirty="0"/>
              <a:t> і </a:t>
            </a:r>
            <a:r>
              <a:rPr lang="ru-RU" sz="2400" i="1" dirty="0" err="1"/>
              <a:t>організацій</a:t>
            </a:r>
            <a:r>
              <a:rPr lang="ru-RU" sz="2400" i="1" dirty="0"/>
              <a:t> на </a:t>
            </a:r>
            <a:r>
              <a:rPr lang="ru-RU" sz="2400" i="1" dirty="0" err="1"/>
              <a:t>основі</a:t>
            </a:r>
            <a:r>
              <a:rPr lang="ru-RU" sz="2400" i="1" dirty="0"/>
              <a:t> </a:t>
            </a:r>
            <a:r>
              <a:rPr lang="ru-RU" sz="2400" i="1" dirty="0" err="1"/>
              <a:t>пізнання</a:t>
            </a:r>
            <a:r>
              <a:rPr lang="ru-RU" sz="2400" i="1" dirty="0"/>
              <a:t> та </a:t>
            </a:r>
            <a:r>
              <a:rPr lang="ru-RU" sz="2400" i="1" dirty="0" err="1"/>
              <a:t>використання</a:t>
            </a:r>
            <a:r>
              <a:rPr lang="ru-RU" sz="2400" i="1" dirty="0"/>
              <a:t> </a:t>
            </a:r>
            <a:r>
              <a:rPr lang="ru-RU" sz="2400" i="1" dirty="0" err="1"/>
              <a:t>об'єктивних</a:t>
            </a:r>
            <a:r>
              <a:rPr lang="ru-RU" sz="2400" i="1" dirty="0"/>
              <a:t> потреб </a:t>
            </a:r>
            <a:r>
              <a:rPr lang="ru-RU" sz="2400" i="1" dirty="0" err="1"/>
              <a:t>розвитку</a:t>
            </a:r>
            <a:r>
              <a:rPr lang="ru-RU" sz="2400" i="1" dirty="0"/>
              <a:t> </a:t>
            </a:r>
            <a:r>
              <a:rPr lang="ru-RU" sz="2400" i="1" dirty="0" err="1"/>
              <a:t>соціуму</a:t>
            </a:r>
            <a:r>
              <a:rPr lang="ru-RU" sz="2400" i="1" dirty="0"/>
              <a:t>.</a:t>
            </a:r>
          </a:p>
          <a:p>
            <a:pPr marL="0" indent="0">
              <a:spcBef>
                <a:spcPts val="0"/>
              </a:spcBef>
              <a:buNone/>
            </a:pPr>
            <a:r>
              <a:rPr lang="uk-UA" sz="2400" dirty="0">
                <a:solidFill>
                  <a:srgbClr val="646464"/>
                </a:solidFill>
              </a:rPr>
              <a:t>Д</a:t>
            </a:r>
            <a:r>
              <a:rPr lang="ru-RU" sz="2400" b="0" i="0" dirty="0" err="1">
                <a:solidFill>
                  <a:srgbClr val="646464"/>
                </a:solidFill>
                <a:effectLst/>
              </a:rPr>
              <a:t>ержавне</a:t>
            </a:r>
            <a:r>
              <a:rPr lang="ru-RU" sz="2400" b="0" i="0" dirty="0">
                <a:solidFill>
                  <a:srgbClr val="646464"/>
                </a:solidFill>
                <a:effectLst/>
              </a:rPr>
              <a:t> і </a:t>
            </a:r>
            <a:r>
              <a:rPr lang="ru-RU" sz="2400" b="0" i="0" dirty="0" err="1">
                <a:solidFill>
                  <a:srgbClr val="646464"/>
                </a:solidFill>
                <a:effectLst/>
              </a:rPr>
              <a:t>муніципальне</a:t>
            </a:r>
            <a:r>
              <a:rPr lang="ru-RU" sz="2400" b="0" i="0" dirty="0">
                <a:solidFill>
                  <a:srgbClr val="646464"/>
                </a:solidFill>
                <a:effectLst/>
              </a:rPr>
              <a:t> </a:t>
            </a:r>
            <a:r>
              <a:rPr lang="ru-RU" sz="2400" b="0" i="0" dirty="0" err="1">
                <a:solidFill>
                  <a:srgbClr val="646464"/>
                </a:solidFill>
                <a:effectLst/>
              </a:rPr>
              <a:t>управління</a:t>
            </a:r>
            <a:r>
              <a:rPr lang="ru-RU" sz="2400" b="0" i="0" dirty="0">
                <a:solidFill>
                  <a:srgbClr val="646464"/>
                </a:solidFill>
                <a:effectLst/>
              </a:rPr>
              <a:t> - </a:t>
            </a:r>
            <a:r>
              <a:rPr lang="ru-RU" sz="2400" b="0" i="0" dirty="0" err="1">
                <a:solidFill>
                  <a:srgbClr val="646464"/>
                </a:solidFill>
                <a:effectLst/>
              </a:rPr>
              <a:t>це</a:t>
            </a:r>
            <a:r>
              <a:rPr lang="ru-RU" sz="2400" b="0" i="0" dirty="0">
                <a:solidFill>
                  <a:srgbClr val="646464"/>
                </a:solidFill>
                <a:effectLst/>
              </a:rPr>
              <a:t> </a:t>
            </a:r>
            <a:r>
              <a:rPr lang="ru-RU" sz="2400" b="0" i="0" dirty="0" err="1">
                <a:solidFill>
                  <a:srgbClr val="646464"/>
                </a:solidFill>
                <a:effectLst/>
              </a:rPr>
              <a:t>особливий</a:t>
            </a:r>
            <a:r>
              <a:rPr lang="ru-RU" sz="2400" b="0" i="0" dirty="0">
                <a:solidFill>
                  <a:srgbClr val="646464"/>
                </a:solidFill>
                <a:effectLst/>
              </a:rPr>
              <a:t> вид </a:t>
            </a:r>
            <a:r>
              <a:rPr lang="ru-RU" sz="2400" b="0" i="0" dirty="0" err="1">
                <a:solidFill>
                  <a:srgbClr val="646464"/>
                </a:solidFill>
                <a:effectLst/>
              </a:rPr>
              <a:t>соціального</a:t>
            </a:r>
            <a:r>
              <a:rPr lang="ru-RU" sz="2400" b="0" i="0" dirty="0">
                <a:solidFill>
                  <a:srgbClr val="646464"/>
                </a:solidFill>
                <a:effectLst/>
              </a:rPr>
              <a:t> </a:t>
            </a:r>
            <a:r>
              <a:rPr lang="ru-RU" sz="2400" b="0" i="0" dirty="0" err="1">
                <a:solidFill>
                  <a:srgbClr val="646464"/>
                </a:solidFill>
                <a:effectLst/>
              </a:rPr>
              <a:t>управління</a:t>
            </a:r>
            <a:r>
              <a:rPr lang="ru-RU" sz="2400" b="0" i="0" dirty="0">
                <a:solidFill>
                  <a:srgbClr val="646464"/>
                </a:solidFill>
                <a:effectLst/>
              </a:rPr>
              <a:t>, </a:t>
            </a:r>
            <a:r>
              <a:rPr lang="ru-RU" sz="2400" b="0" i="0" dirty="0" err="1">
                <a:solidFill>
                  <a:srgbClr val="646464"/>
                </a:solidFill>
                <a:effectLst/>
              </a:rPr>
              <a:t>який</a:t>
            </a:r>
            <a:r>
              <a:rPr lang="ru-RU" sz="2400" b="0" i="0" dirty="0">
                <a:solidFill>
                  <a:srgbClr val="646464"/>
                </a:solidFill>
                <a:effectLst/>
              </a:rPr>
              <a:t> </a:t>
            </a:r>
            <a:r>
              <a:rPr lang="ru-RU" sz="2400" b="0" i="0" dirty="0" err="1">
                <a:solidFill>
                  <a:srgbClr val="646464"/>
                </a:solidFill>
                <a:effectLst/>
              </a:rPr>
              <a:t>відрізняється</a:t>
            </a:r>
            <a:r>
              <a:rPr lang="ru-RU" sz="2400" b="0" i="0" dirty="0">
                <a:solidFill>
                  <a:srgbClr val="646464"/>
                </a:solidFill>
                <a:effectLst/>
              </a:rPr>
              <a:t>: </a:t>
            </a:r>
            <a:r>
              <a:rPr lang="ru-RU" sz="2400" i="1" dirty="0">
                <a:solidFill>
                  <a:srgbClr val="646464"/>
                </a:solidFill>
                <a:effectLst/>
              </a:rPr>
              <a:t>спектром </a:t>
            </a:r>
            <a:r>
              <a:rPr lang="ru-RU" sz="2400" i="1" dirty="0" err="1">
                <a:solidFill>
                  <a:srgbClr val="646464"/>
                </a:solidFill>
                <a:effectLst/>
              </a:rPr>
              <a:t>суб'єктів</a:t>
            </a:r>
            <a:r>
              <a:rPr lang="ru-RU" sz="2400" i="1" dirty="0">
                <a:solidFill>
                  <a:srgbClr val="646464"/>
                </a:solidFill>
                <a:effectLst/>
              </a:rPr>
              <a:t> </a:t>
            </a:r>
            <a:r>
              <a:rPr lang="ru-RU" sz="2400" i="1" dirty="0" err="1">
                <a:solidFill>
                  <a:srgbClr val="646464"/>
                </a:solidFill>
                <a:effectLst/>
              </a:rPr>
              <a:t>впливу</a:t>
            </a:r>
            <a:r>
              <a:rPr lang="ru-RU" sz="2400" i="1" dirty="0">
                <a:solidFill>
                  <a:srgbClr val="646464"/>
                </a:solidFill>
                <a:effectLst/>
              </a:rPr>
              <a:t>, </a:t>
            </a:r>
            <a:r>
              <a:rPr lang="ru-RU" sz="2400" i="1" dirty="0" err="1">
                <a:solidFill>
                  <a:srgbClr val="646464"/>
                </a:solidFill>
                <a:effectLst/>
              </a:rPr>
              <a:t>особливим</a:t>
            </a:r>
            <a:r>
              <a:rPr lang="ru-RU" sz="2400" i="1" dirty="0">
                <a:solidFill>
                  <a:srgbClr val="646464"/>
                </a:solidFill>
                <a:effectLst/>
              </a:rPr>
              <a:t> </a:t>
            </a:r>
            <a:r>
              <a:rPr lang="ru-RU" sz="2400" i="1" dirty="0" err="1">
                <a:solidFill>
                  <a:srgbClr val="646464"/>
                </a:solidFill>
                <a:effectLst/>
              </a:rPr>
              <a:t>інструментарієм</a:t>
            </a:r>
            <a:r>
              <a:rPr lang="ru-RU" sz="2400" i="1" dirty="0">
                <a:solidFill>
                  <a:srgbClr val="646464"/>
                </a:solidFill>
                <a:effectLst/>
              </a:rPr>
              <a:t> </a:t>
            </a:r>
            <a:r>
              <a:rPr lang="ru-RU" sz="2400" i="1" dirty="0" err="1">
                <a:solidFill>
                  <a:srgbClr val="646464"/>
                </a:solidFill>
                <a:effectLst/>
              </a:rPr>
              <a:t>впливу</a:t>
            </a:r>
            <a:r>
              <a:rPr lang="ru-RU" sz="2400" i="1" dirty="0">
                <a:solidFill>
                  <a:srgbClr val="646464"/>
                </a:solidFill>
                <a:effectLst/>
              </a:rPr>
              <a:t>, </a:t>
            </a:r>
            <a:r>
              <a:rPr lang="ru-RU" sz="2400" b="1" i="1" dirty="0" err="1">
                <a:solidFill>
                  <a:srgbClr val="646464"/>
                </a:solidFill>
                <a:effectLst/>
              </a:rPr>
              <a:t>високим</a:t>
            </a:r>
            <a:r>
              <a:rPr lang="ru-RU" sz="2400" b="1" i="1" dirty="0">
                <a:solidFill>
                  <a:srgbClr val="646464"/>
                </a:solidFill>
                <a:effectLst/>
              </a:rPr>
              <a:t> </a:t>
            </a:r>
            <a:r>
              <a:rPr lang="ru-RU" sz="2400" b="1" i="1" dirty="0" err="1">
                <a:solidFill>
                  <a:srgbClr val="646464"/>
                </a:solidFill>
                <a:effectLst/>
              </a:rPr>
              <a:t>ступенем</a:t>
            </a:r>
            <a:r>
              <a:rPr lang="ru-RU" sz="2400" b="1" i="1" dirty="0">
                <a:solidFill>
                  <a:srgbClr val="646464"/>
                </a:solidFill>
                <a:effectLst/>
              </a:rPr>
              <a:t> </a:t>
            </a:r>
            <a:r>
              <a:rPr lang="ru-RU" sz="2400" b="1" i="1" dirty="0" err="1">
                <a:solidFill>
                  <a:srgbClr val="646464"/>
                </a:solidFill>
                <a:effectLst/>
              </a:rPr>
              <a:t>автономії</a:t>
            </a:r>
            <a:r>
              <a:rPr lang="ru-RU" sz="2400" b="1" i="1" dirty="0">
                <a:solidFill>
                  <a:srgbClr val="646464"/>
                </a:solidFill>
                <a:effectLst/>
              </a:rPr>
              <a:t> </a:t>
            </a:r>
            <a:r>
              <a:rPr lang="ru-RU" sz="2400" b="1" i="1" dirty="0" err="1">
                <a:solidFill>
                  <a:srgbClr val="646464"/>
                </a:solidFill>
                <a:effectLst/>
              </a:rPr>
              <a:t>від</a:t>
            </a:r>
            <a:r>
              <a:rPr lang="ru-RU" sz="2400" b="1" i="1" dirty="0">
                <a:solidFill>
                  <a:srgbClr val="646464"/>
                </a:solidFill>
                <a:effectLst/>
              </a:rPr>
              <a:t> </a:t>
            </a:r>
            <a:r>
              <a:rPr lang="ru-RU" sz="2400" b="1" i="1" dirty="0" err="1">
                <a:solidFill>
                  <a:srgbClr val="646464"/>
                </a:solidFill>
                <a:effectLst/>
              </a:rPr>
              <a:t>навколишнього</a:t>
            </a:r>
            <a:r>
              <a:rPr lang="ru-RU" sz="2400" b="1" i="1" dirty="0">
                <a:solidFill>
                  <a:srgbClr val="646464"/>
                </a:solidFill>
                <a:effectLst/>
              </a:rPr>
              <a:t> </a:t>
            </a:r>
            <a:r>
              <a:rPr lang="ru-RU" sz="2400" b="1" i="1" dirty="0" err="1">
                <a:solidFill>
                  <a:srgbClr val="646464"/>
                </a:solidFill>
                <a:effectLst/>
              </a:rPr>
              <a:t>соціуму</a:t>
            </a:r>
            <a:r>
              <a:rPr lang="ru-RU" sz="2400" b="1" i="1" dirty="0">
                <a:solidFill>
                  <a:srgbClr val="646464"/>
                </a:solidFill>
                <a:effectLst/>
              </a:rPr>
              <a:t>.</a:t>
            </a:r>
          </a:p>
          <a:p>
            <a:pPr marL="0" indent="0">
              <a:spcBef>
                <a:spcPts val="0"/>
              </a:spcBef>
              <a:buNone/>
            </a:pPr>
            <a:r>
              <a:rPr lang="ru-RU" sz="2400" b="1" i="1" dirty="0" err="1"/>
              <a:t>Державне</a:t>
            </a:r>
            <a:r>
              <a:rPr lang="ru-RU" sz="2400" b="1" i="1" dirty="0"/>
              <a:t> </a:t>
            </a:r>
            <a:r>
              <a:rPr lang="ru-RU" sz="2400" b="1" i="1" dirty="0" err="1"/>
              <a:t>управління</a:t>
            </a:r>
            <a:r>
              <a:rPr lang="ru-RU" sz="2400" b="1" i="1" dirty="0"/>
              <a:t> </a:t>
            </a:r>
            <a:r>
              <a:rPr lang="ru-RU" sz="2400" i="1" dirty="0"/>
              <a:t>є </a:t>
            </a:r>
            <a:r>
              <a:rPr lang="ru-RU" sz="2400" i="1" dirty="0" err="1"/>
              <a:t>складовою</a:t>
            </a:r>
            <a:r>
              <a:rPr lang="ru-RU" sz="2400" i="1" dirty="0"/>
              <a:t> </a:t>
            </a:r>
            <a:r>
              <a:rPr lang="ru-RU" sz="2400" i="1" dirty="0" err="1"/>
              <a:t>політичного</a:t>
            </a:r>
            <a:r>
              <a:rPr lang="ru-RU" sz="2400" i="1" dirty="0"/>
              <a:t> </a:t>
            </a:r>
            <a:r>
              <a:rPr lang="ru-RU" sz="2400" i="1" dirty="0" err="1"/>
              <a:t>управління</a:t>
            </a:r>
            <a:r>
              <a:rPr lang="ru-RU" sz="2400" i="1" dirty="0"/>
              <a:t>, </a:t>
            </a:r>
            <a:r>
              <a:rPr lang="ru-RU" sz="2400" i="1" dirty="0" err="1"/>
              <a:t>процесом</a:t>
            </a:r>
            <a:r>
              <a:rPr lang="ru-RU" sz="2400" i="1" dirty="0"/>
              <a:t> </a:t>
            </a:r>
            <a:r>
              <a:rPr lang="ru-RU" sz="2400" i="1" dirty="0" err="1"/>
              <a:t>реалізації</a:t>
            </a:r>
            <a:r>
              <a:rPr lang="ru-RU" sz="2400" i="1" dirty="0"/>
              <a:t> </a:t>
            </a:r>
            <a:r>
              <a:rPr lang="ru-RU" sz="2400" i="1" dirty="0" err="1"/>
              <a:t>державної</a:t>
            </a:r>
            <a:r>
              <a:rPr lang="ru-RU" sz="2400" i="1" dirty="0"/>
              <a:t> </a:t>
            </a:r>
            <a:r>
              <a:rPr lang="ru-RU" sz="2400" i="1" dirty="0" err="1"/>
              <a:t>влади</a:t>
            </a:r>
            <a:r>
              <a:rPr lang="ru-RU" sz="2400" i="1" dirty="0"/>
              <a:t> як </a:t>
            </a:r>
            <a:r>
              <a:rPr lang="ru-RU" sz="2400" i="1" dirty="0" err="1"/>
              <a:t>засобу</a:t>
            </a:r>
            <a:r>
              <a:rPr lang="ru-RU" sz="2400" i="1" dirty="0"/>
              <a:t> </a:t>
            </a:r>
            <a:r>
              <a:rPr lang="ru-RU" sz="2400" i="1" dirty="0" err="1"/>
              <a:t>функціонування</a:t>
            </a:r>
            <a:r>
              <a:rPr lang="ru-RU" sz="2400" i="1" dirty="0"/>
              <a:t> будь-</a:t>
            </a:r>
            <a:r>
              <a:rPr lang="ru-RU" sz="2400" i="1" dirty="0" err="1"/>
              <a:t>якої</a:t>
            </a:r>
            <a:r>
              <a:rPr lang="ru-RU" sz="2400" i="1" dirty="0"/>
              <a:t> </a:t>
            </a:r>
            <a:r>
              <a:rPr lang="ru-RU" sz="2400" i="1" dirty="0" err="1"/>
              <a:t>соціальної</a:t>
            </a:r>
            <a:r>
              <a:rPr lang="ru-RU" sz="2400" i="1" dirty="0"/>
              <a:t> </a:t>
            </a:r>
            <a:r>
              <a:rPr lang="ru-RU" sz="2400" i="1" dirty="0" err="1"/>
              <a:t>спільноти</a:t>
            </a:r>
            <a:r>
              <a:rPr lang="ru-RU" sz="2400" i="1" dirty="0"/>
              <a:t>.  </a:t>
            </a:r>
          </a:p>
          <a:p>
            <a:pPr marL="0" indent="0">
              <a:spcBef>
                <a:spcPts val="0"/>
              </a:spcBef>
              <a:buNone/>
            </a:pPr>
            <a:r>
              <a:rPr lang="ru-RU" sz="2400" b="1" dirty="0" err="1"/>
              <a:t>Ознаки</a:t>
            </a:r>
            <a:r>
              <a:rPr lang="ru-RU" sz="2400" b="1" dirty="0"/>
              <a:t> </a:t>
            </a:r>
            <a:r>
              <a:rPr lang="ru-RU" sz="2400" dirty="0"/>
              <a:t>державного </a:t>
            </a:r>
            <a:r>
              <a:rPr lang="ru-RU" sz="2400" dirty="0" err="1"/>
              <a:t>управління</a:t>
            </a:r>
            <a:r>
              <a:rPr lang="ru-RU" sz="2400" dirty="0"/>
              <a:t>: 1) </a:t>
            </a:r>
            <a:r>
              <a:rPr lang="ru-RU" sz="2400" dirty="0" err="1"/>
              <a:t>виконавчо-розпорядчий</a:t>
            </a:r>
            <a:r>
              <a:rPr lang="ru-RU" sz="2400" dirty="0"/>
              <a:t> характер; 2) </a:t>
            </a:r>
            <a:r>
              <a:rPr lang="ru-RU" sz="2400" dirty="0" err="1"/>
              <a:t>підзаконність</a:t>
            </a:r>
            <a:r>
              <a:rPr lang="ru-RU" sz="2400" dirty="0"/>
              <a:t>; 3) </a:t>
            </a:r>
            <a:r>
              <a:rPr lang="ru-RU" sz="2400" dirty="0" err="1"/>
              <a:t>масштабність</a:t>
            </a:r>
            <a:r>
              <a:rPr lang="ru-RU" sz="2400" dirty="0"/>
              <a:t> та </a:t>
            </a:r>
            <a:r>
              <a:rPr lang="ru-RU" sz="2400" dirty="0" err="1"/>
              <a:t>універсальність</a:t>
            </a:r>
            <a:r>
              <a:rPr lang="ru-RU" sz="2400" dirty="0"/>
              <a:t>; 4) </a:t>
            </a:r>
            <a:r>
              <a:rPr lang="ru-RU" sz="2400" dirty="0" err="1"/>
              <a:t>ієрархічність</a:t>
            </a:r>
            <a:r>
              <a:rPr lang="ru-RU" sz="2400" dirty="0"/>
              <a:t>; 5) </a:t>
            </a:r>
            <a:r>
              <a:rPr lang="ru-RU" sz="2400" dirty="0" err="1"/>
              <a:t>організуючий</a:t>
            </a:r>
            <a:r>
              <a:rPr lang="ru-RU" sz="2400" dirty="0"/>
              <a:t> характер. </a:t>
            </a:r>
          </a:p>
          <a:p>
            <a:pPr marL="0" indent="0">
              <a:spcBef>
                <a:spcPts val="0"/>
              </a:spcBef>
              <a:buNone/>
            </a:pPr>
            <a:r>
              <a:rPr lang="ru-RU" sz="2400" b="1" i="1" dirty="0" err="1"/>
              <a:t>Суб'єкт</a:t>
            </a:r>
            <a:r>
              <a:rPr lang="ru-RU" sz="2400" b="1" i="1" dirty="0"/>
              <a:t> </a:t>
            </a:r>
            <a:r>
              <a:rPr lang="ru-RU" sz="2400" b="1" i="1" dirty="0" err="1"/>
              <a:t>управління</a:t>
            </a:r>
            <a:r>
              <a:rPr lang="ru-RU" sz="2400" b="1" i="1" dirty="0"/>
              <a:t> </a:t>
            </a:r>
            <a:r>
              <a:rPr lang="ru-RU" sz="2400" i="1" dirty="0"/>
              <a:t>– система, </a:t>
            </a:r>
            <a:r>
              <a:rPr lang="ru-RU" sz="2400" i="1" dirty="0" err="1"/>
              <a:t>наділена</a:t>
            </a:r>
            <a:r>
              <a:rPr lang="ru-RU" sz="2400" i="1" dirty="0"/>
              <a:t> </a:t>
            </a:r>
            <a:r>
              <a:rPr lang="ru-RU" sz="2400" i="1" dirty="0" err="1"/>
              <a:t>певною</a:t>
            </a:r>
            <a:r>
              <a:rPr lang="ru-RU" sz="2400" i="1" dirty="0"/>
              <a:t> </a:t>
            </a:r>
            <a:r>
              <a:rPr lang="ru-RU" sz="2400" i="1" dirty="0" err="1"/>
              <a:t>компетенцією</a:t>
            </a:r>
            <a:r>
              <a:rPr lang="ru-RU" sz="2400" i="1" dirty="0"/>
              <a:t> і державно-</a:t>
            </a:r>
            <a:r>
              <a:rPr lang="ru-RU" sz="2400" i="1" dirty="0" err="1"/>
              <a:t>владними</a:t>
            </a:r>
            <a:r>
              <a:rPr lang="ru-RU" sz="2400" i="1" dirty="0"/>
              <a:t> </a:t>
            </a:r>
            <a:r>
              <a:rPr lang="ru-RU" sz="2400" i="1" dirty="0" err="1"/>
              <a:t>повноваженнями</a:t>
            </a:r>
            <a:r>
              <a:rPr lang="ru-RU" sz="2400" i="1" dirty="0"/>
              <a:t>, </a:t>
            </a:r>
            <a:r>
              <a:rPr lang="ru-RU" sz="2400" i="1" dirty="0" err="1"/>
              <a:t>що</a:t>
            </a:r>
            <a:r>
              <a:rPr lang="ru-RU" sz="2400" i="1" dirty="0"/>
              <a:t> </a:t>
            </a:r>
            <a:r>
              <a:rPr lang="ru-RU" sz="2400" i="1" dirty="0" err="1"/>
              <a:t>дозволяють</a:t>
            </a:r>
            <a:r>
              <a:rPr lang="ru-RU" sz="2400" i="1" dirty="0"/>
              <a:t> </a:t>
            </a:r>
            <a:r>
              <a:rPr lang="ru-RU" sz="2400" i="1" dirty="0" err="1"/>
              <a:t>їй</a:t>
            </a:r>
            <a:r>
              <a:rPr lang="ru-RU" sz="2400" i="1" dirty="0"/>
              <a:t> </a:t>
            </a:r>
            <a:r>
              <a:rPr lang="ru-RU" sz="2400" i="1" dirty="0" err="1"/>
              <a:t>втілювати</a:t>
            </a:r>
            <a:r>
              <a:rPr lang="ru-RU" sz="2400" i="1" dirty="0"/>
              <a:t> свою волю у форму </a:t>
            </a:r>
            <a:r>
              <a:rPr lang="ru-RU" sz="2400" i="1" dirty="0" err="1"/>
              <a:t>керівних</a:t>
            </a:r>
            <a:r>
              <a:rPr lang="ru-RU" sz="2400" i="1" dirty="0"/>
              <a:t> команд </a:t>
            </a:r>
            <a:r>
              <a:rPr lang="ru-RU" sz="2400" i="1" dirty="0" err="1"/>
              <a:t>чи</a:t>
            </a:r>
            <a:r>
              <a:rPr lang="ru-RU" sz="2400" i="1" dirty="0"/>
              <a:t> </a:t>
            </a:r>
            <a:r>
              <a:rPr lang="ru-RU" sz="2400" i="1" dirty="0" err="1"/>
              <a:t>рішень</a:t>
            </a:r>
            <a:r>
              <a:rPr lang="ru-RU" sz="2400" i="1" dirty="0"/>
              <a:t>, </a:t>
            </a:r>
            <a:r>
              <a:rPr lang="ru-RU" sz="2400" i="1" dirty="0" err="1"/>
              <a:t>обов'язкових</a:t>
            </a:r>
            <a:r>
              <a:rPr lang="ru-RU" sz="2400" i="1" dirty="0"/>
              <a:t> для </a:t>
            </a:r>
            <a:r>
              <a:rPr lang="ru-RU" sz="2400" i="1" dirty="0" err="1"/>
              <a:t>виконання</a:t>
            </a:r>
            <a:r>
              <a:rPr lang="ru-RU" sz="2400" i="1" dirty="0"/>
              <a:t>, </a:t>
            </a:r>
            <a:r>
              <a:rPr lang="ru-RU" sz="2400" i="1" dirty="0" err="1"/>
              <a:t>тобто</a:t>
            </a:r>
            <a:r>
              <a:rPr lang="ru-RU" sz="2400" i="1" dirty="0"/>
              <a:t> </a:t>
            </a:r>
            <a:r>
              <a:rPr lang="ru-RU" sz="2400" i="1" dirty="0" err="1"/>
              <a:t>це</a:t>
            </a:r>
            <a:r>
              <a:rPr lang="ru-RU" sz="2400" i="1" dirty="0"/>
              <a:t> система, </a:t>
            </a:r>
            <a:r>
              <a:rPr lang="ru-RU" sz="2400" i="1" dirty="0" err="1"/>
              <a:t>що</a:t>
            </a:r>
            <a:r>
              <a:rPr lang="ru-RU" sz="2400" i="1" dirty="0"/>
              <a:t> </a:t>
            </a:r>
            <a:r>
              <a:rPr lang="ru-RU" sz="2400" i="1" dirty="0" err="1"/>
              <a:t>управляє</a:t>
            </a:r>
            <a:r>
              <a:rPr lang="ru-RU" sz="2400" i="1" dirty="0"/>
              <a:t>. </a:t>
            </a:r>
            <a:r>
              <a:rPr lang="ru-RU" sz="2400" dirty="0"/>
              <a:t>У державному </a:t>
            </a:r>
            <a:r>
              <a:rPr lang="ru-RU" sz="2400" dirty="0" err="1"/>
              <a:t>управлінні</a:t>
            </a:r>
            <a:r>
              <a:rPr lang="ru-RU" sz="2400" dirty="0"/>
              <a:t> до </a:t>
            </a:r>
            <a:r>
              <a:rPr lang="ru-RU" sz="2400" dirty="0" err="1"/>
              <a:t>суб'єктів</a:t>
            </a:r>
            <a:r>
              <a:rPr lang="ru-RU" sz="2400" dirty="0"/>
              <a:t> </a:t>
            </a:r>
            <a:r>
              <a:rPr lang="ru-RU" sz="2400" dirty="0" err="1"/>
              <a:t>управління</a:t>
            </a:r>
            <a:r>
              <a:rPr lang="ru-RU" sz="2400" dirty="0"/>
              <a:t> належать: </a:t>
            </a:r>
            <a:r>
              <a:rPr lang="ru-RU" sz="2400" dirty="0" err="1"/>
              <a:t>органи</a:t>
            </a:r>
            <a:r>
              <a:rPr lang="ru-RU" sz="2400" dirty="0"/>
              <a:t> </a:t>
            </a:r>
            <a:r>
              <a:rPr lang="ru-RU" sz="2400" dirty="0" err="1"/>
              <a:t>державної</a:t>
            </a:r>
            <a:r>
              <a:rPr lang="ru-RU" sz="2400" dirty="0"/>
              <a:t> </a:t>
            </a:r>
            <a:r>
              <a:rPr lang="ru-RU" sz="2400" dirty="0" err="1"/>
              <a:t>влади</a:t>
            </a:r>
            <a:r>
              <a:rPr lang="ru-RU" sz="2400" dirty="0"/>
              <a:t> (глава </a:t>
            </a:r>
            <a:r>
              <a:rPr lang="ru-RU" sz="2400" dirty="0" err="1"/>
              <a:t>держави</a:t>
            </a:r>
            <a:r>
              <a:rPr lang="ru-RU" sz="2400" dirty="0"/>
              <a:t>, уряд, </a:t>
            </a:r>
            <a:r>
              <a:rPr lang="ru-RU" sz="2400" dirty="0" err="1"/>
              <a:t>міністерства</a:t>
            </a:r>
            <a:r>
              <a:rPr lang="ru-RU" sz="2400" dirty="0"/>
              <a:t>, </a:t>
            </a:r>
            <a:r>
              <a:rPr lang="ru-RU" sz="2400" dirty="0" err="1"/>
              <a:t>інші</a:t>
            </a:r>
            <a:r>
              <a:rPr lang="ru-RU" sz="2400" dirty="0"/>
              <a:t> </a:t>
            </a:r>
            <a:r>
              <a:rPr lang="ru-RU" sz="2400" dirty="0" err="1"/>
              <a:t>центральні</a:t>
            </a:r>
            <a:r>
              <a:rPr lang="ru-RU" sz="2400" dirty="0"/>
              <a:t> </a:t>
            </a:r>
            <a:r>
              <a:rPr lang="ru-RU" sz="2400" dirty="0" err="1"/>
              <a:t>органи</a:t>
            </a:r>
            <a:r>
              <a:rPr lang="ru-RU" sz="2400" dirty="0"/>
              <a:t> </a:t>
            </a:r>
            <a:r>
              <a:rPr lang="ru-RU" sz="2400" dirty="0" err="1"/>
              <a:t>виконавчої</a:t>
            </a:r>
            <a:r>
              <a:rPr lang="ru-RU" sz="2400" dirty="0"/>
              <a:t> </a:t>
            </a:r>
            <a:r>
              <a:rPr lang="ru-RU" sz="2400" dirty="0" err="1"/>
              <a:t>влади</a:t>
            </a:r>
            <a:r>
              <a:rPr lang="ru-RU" sz="2400" dirty="0"/>
              <a:t>, </a:t>
            </a:r>
            <a:r>
              <a:rPr lang="ru-RU" sz="2400" dirty="0" err="1"/>
              <a:t>місцеві</a:t>
            </a:r>
            <a:r>
              <a:rPr lang="ru-RU" sz="2400" dirty="0"/>
              <a:t> </a:t>
            </a:r>
            <a:r>
              <a:rPr lang="ru-RU" sz="2400" dirty="0" err="1"/>
              <a:t>органи</a:t>
            </a:r>
            <a:r>
              <a:rPr lang="ru-RU" sz="2400" dirty="0"/>
              <a:t> </a:t>
            </a:r>
            <a:r>
              <a:rPr lang="ru-RU" sz="2400" dirty="0" err="1"/>
              <a:t>виконавчої</a:t>
            </a:r>
            <a:r>
              <a:rPr lang="ru-RU" sz="2400" dirty="0"/>
              <a:t> </a:t>
            </a:r>
            <a:r>
              <a:rPr lang="ru-RU" sz="2400" dirty="0" err="1"/>
              <a:t>влади</a:t>
            </a:r>
            <a:r>
              <a:rPr lang="ru-RU" sz="2400" dirty="0"/>
              <a:t>); </a:t>
            </a:r>
            <a:r>
              <a:rPr lang="ru-RU" sz="2400" dirty="0" err="1"/>
              <a:t>керівники</a:t>
            </a:r>
            <a:r>
              <a:rPr lang="ru-RU" sz="2400" dirty="0"/>
              <a:t> </a:t>
            </a:r>
            <a:r>
              <a:rPr lang="ru-RU" sz="2400" dirty="0" err="1"/>
              <a:t>цих</a:t>
            </a:r>
            <a:r>
              <a:rPr lang="ru-RU" sz="2400" dirty="0"/>
              <a:t> </a:t>
            </a:r>
            <a:r>
              <a:rPr lang="ru-RU" sz="2400" dirty="0" err="1"/>
              <a:t>органів</a:t>
            </a:r>
            <a:r>
              <a:rPr lang="ru-RU" sz="2400" dirty="0"/>
              <a:t> (</a:t>
            </a:r>
            <a:r>
              <a:rPr lang="ru-RU" sz="2400" dirty="0" err="1"/>
              <a:t>службові</a:t>
            </a:r>
            <a:r>
              <a:rPr lang="ru-RU" sz="2400" dirty="0"/>
              <a:t> особи, </a:t>
            </a:r>
            <a:r>
              <a:rPr lang="ru-RU" sz="2400" dirty="0" err="1"/>
              <a:t>які</a:t>
            </a:r>
            <a:r>
              <a:rPr lang="ru-RU" sz="2400" dirty="0"/>
              <a:t> </a:t>
            </a:r>
            <a:r>
              <a:rPr lang="ru-RU" sz="2400" dirty="0" err="1"/>
              <a:t>наділені</a:t>
            </a:r>
            <a:r>
              <a:rPr lang="ru-RU" sz="2400" dirty="0"/>
              <a:t> державно-</a:t>
            </a:r>
            <a:r>
              <a:rPr lang="ru-RU" sz="2400" dirty="0" err="1"/>
              <a:t>владними</a:t>
            </a:r>
            <a:r>
              <a:rPr lang="ru-RU" sz="2400" dirty="0"/>
              <a:t> </a:t>
            </a:r>
            <a:r>
              <a:rPr lang="ru-RU" sz="2400" dirty="0" err="1"/>
              <a:t>повноваженнями</a:t>
            </a:r>
            <a:r>
              <a:rPr lang="ru-RU" sz="2400" dirty="0"/>
              <a:t>; </a:t>
            </a:r>
            <a:r>
              <a:rPr lang="ru-RU" sz="2400" dirty="0" err="1"/>
              <a:t>політичні</a:t>
            </a:r>
            <a:r>
              <a:rPr lang="ru-RU" sz="2400" dirty="0"/>
              <a:t> </a:t>
            </a:r>
            <a:r>
              <a:rPr lang="ru-RU" sz="2400" dirty="0" err="1"/>
              <a:t>діячі</a:t>
            </a:r>
            <a:r>
              <a:rPr lang="ru-RU" sz="2400" dirty="0"/>
              <a:t>).</a:t>
            </a:r>
            <a:endParaRPr lang="en-US" sz="2400" dirty="0"/>
          </a:p>
          <a:p>
            <a:pPr marL="0" indent="0">
              <a:spcBef>
                <a:spcPts val="0"/>
              </a:spcBef>
              <a:buNone/>
            </a:pPr>
            <a:endParaRPr lang="ru-RU" sz="2200" i="1" dirty="0"/>
          </a:p>
        </p:txBody>
      </p:sp>
    </p:spTree>
    <p:extLst>
      <p:ext uri="{BB962C8B-B14F-4D97-AF65-F5344CB8AC3E}">
        <p14:creationId xmlns:p14="http://schemas.microsoft.com/office/powerpoint/2010/main" val="652888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39A592-5E22-AF2C-6336-6B291BB46561}"/>
              </a:ext>
            </a:extLst>
          </p:cNvPr>
          <p:cNvSpPr>
            <a:spLocks noGrp="1"/>
          </p:cNvSpPr>
          <p:nvPr>
            <p:ph type="title"/>
          </p:nvPr>
        </p:nvSpPr>
        <p:spPr>
          <a:xfrm>
            <a:off x="504825" y="22225"/>
            <a:ext cx="10972800" cy="420688"/>
          </a:xfrm>
        </p:spPr>
        <p:txBody>
          <a:bodyPr>
            <a:normAutofit fontScale="90000"/>
          </a:bodyPr>
          <a:lstStyle/>
          <a:p>
            <a:pPr algn="ctr">
              <a:defRPr/>
            </a:pPr>
            <a:r>
              <a:rPr lang="uk-UA" sz="3200" b="1" dirty="0">
                <a:latin typeface="+mn-lt"/>
              </a:rPr>
              <a:t>Становлення концепцій державного управління</a:t>
            </a:r>
            <a:endParaRPr lang="ru-RU" sz="3200" b="1" dirty="0">
              <a:latin typeface="+mn-lt"/>
            </a:endParaRPr>
          </a:p>
        </p:txBody>
      </p:sp>
      <p:graphicFrame>
        <p:nvGraphicFramePr>
          <p:cNvPr id="5" name="Таблица 5">
            <a:extLst>
              <a:ext uri="{FF2B5EF4-FFF2-40B4-BE49-F238E27FC236}">
                <a16:creationId xmlns:a16="http://schemas.microsoft.com/office/drawing/2014/main" id="{A64401CB-0B90-7601-8927-9D9D07B76AAC}"/>
              </a:ext>
            </a:extLst>
          </p:cNvPr>
          <p:cNvGraphicFramePr>
            <a:graphicFrameLocks noGrp="1"/>
          </p:cNvGraphicFramePr>
          <p:nvPr>
            <p:ph type="tbl" idx="1"/>
            <p:extLst>
              <p:ext uri="{D42A27DB-BD31-4B8C-83A1-F6EECF244321}">
                <p14:modId xmlns:p14="http://schemas.microsoft.com/office/powerpoint/2010/main" val="451736582"/>
              </p:ext>
            </p:extLst>
          </p:nvPr>
        </p:nvGraphicFramePr>
        <p:xfrm>
          <a:off x="-30163" y="442913"/>
          <a:ext cx="12192001" cy="2663824"/>
        </p:xfrm>
        <a:graphic>
          <a:graphicData uri="http://schemas.openxmlformats.org/drawingml/2006/table">
            <a:tbl>
              <a:tblPr firstRow="1" bandRow="1">
                <a:tableStyleId>{5C22544A-7EE6-4342-B048-85BDC9FD1C3A}</a:tableStyleId>
              </a:tblPr>
              <a:tblGrid>
                <a:gridCol w="2605763">
                  <a:extLst>
                    <a:ext uri="{9D8B030D-6E8A-4147-A177-3AD203B41FA5}">
                      <a16:colId xmlns:a16="http://schemas.microsoft.com/office/drawing/2014/main" val="20000"/>
                    </a:ext>
                  </a:extLst>
                </a:gridCol>
                <a:gridCol w="3283683">
                  <a:extLst>
                    <a:ext uri="{9D8B030D-6E8A-4147-A177-3AD203B41FA5}">
                      <a16:colId xmlns:a16="http://schemas.microsoft.com/office/drawing/2014/main" val="20001"/>
                    </a:ext>
                  </a:extLst>
                </a:gridCol>
                <a:gridCol w="6302555">
                  <a:extLst>
                    <a:ext uri="{9D8B030D-6E8A-4147-A177-3AD203B41FA5}">
                      <a16:colId xmlns:a16="http://schemas.microsoft.com/office/drawing/2014/main" val="20002"/>
                    </a:ext>
                  </a:extLst>
                </a:gridCol>
              </a:tblGrid>
              <a:tr h="432282">
                <a:tc>
                  <a:txBody>
                    <a:bodyPr/>
                    <a:lstStyle/>
                    <a:p>
                      <a:pPr algn="ctr"/>
                      <a:r>
                        <a:rPr lang="uk-UA" sz="2000" dirty="0"/>
                        <a:t>Концепція</a:t>
                      </a:r>
                      <a:endParaRPr lang="ru-RU" sz="2000" dirty="0"/>
                    </a:p>
                  </a:txBody>
                  <a:tcPr marT="45654" marB="45654"/>
                </a:tc>
                <a:tc>
                  <a:txBody>
                    <a:bodyPr/>
                    <a:lstStyle/>
                    <a:p>
                      <a:pPr algn="ctr"/>
                      <a:r>
                        <a:rPr lang="uk-UA" sz="2000" dirty="0"/>
                        <a:t>Період, автори</a:t>
                      </a:r>
                      <a:endParaRPr lang="ru-RU" sz="2000" dirty="0"/>
                    </a:p>
                  </a:txBody>
                  <a:tcPr marT="45654" marB="45654"/>
                </a:tc>
                <a:tc>
                  <a:txBody>
                    <a:bodyPr/>
                    <a:lstStyle/>
                    <a:p>
                      <a:pPr algn="ctr"/>
                      <a:r>
                        <a:rPr lang="uk-UA" sz="2000" dirty="0"/>
                        <a:t>Сутність</a:t>
                      </a:r>
                      <a:endParaRPr lang="ru-RU" sz="2000" dirty="0"/>
                    </a:p>
                  </a:txBody>
                  <a:tcPr marT="45654" marB="45654"/>
                </a:tc>
                <a:extLst>
                  <a:ext uri="{0D108BD9-81ED-4DB2-BD59-A6C34878D82A}">
                    <a16:rowId xmlns:a16="http://schemas.microsoft.com/office/drawing/2014/main" val="10000"/>
                  </a:ext>
                </a:extLst>
              </a:tr>
              <a:tr h="764916">
                <a:tc>
                  <a:txBody>
                    <a:bodyPr/>
                    <a:lstStyle/>
                    <a:p>
                      <a:r>
                        <a:rPr lang="uk-UA" sz="2000" b="1" dirty="0"/>
                        <a:t>Дихотомічна </a:t>
                      </a:r>
                      <a:endParaRPr lang="ru-RU" sz="2000" b="1" dirty="0"/>
                    </a:p>
                  </a:txBody>
                  <a:tcPr marT="45654" marB="45654"/>
                </a:tc>
                <a:tc>
                  <a:txBody>
                    <a:bodyPr/>
                    <a:lstStyle/>
                    <a:p>
                      <a:r>
                        <a:rPr lang="uk-UA" sz="2000" dirty="0"/>
                        <a:t>кін. ХІХ – </a:t>
                      </a:r>
                      <a:r>
                        <a:rPr lang="uk-UA" sz="2000" dirty="0" err="1"/>
                        <a:t>поч</a:t>
                      </a:r>
                      <a:r>
                        <a:rPr lang="uk-UA" sz="2000" dirty="0"/>
                        <a:t>. ХХ ст.</a:t>
                      </a:r>
                    </a:p>
                    <a:p>
                      <a:r>
                        <a:rPr lang="uk-UA" sz="2000" dirty="0" err="1"/>
                        <a:t>М.Вебер</a:t>
                      </a:r>
                      <a:r>
                        <a:rPr lang="uk-UA" sz="2000" dirty="0"/>
                        <a:t>, </a:t>
                      </a:r>
                      <a:r>
                        <a:rPr lang="uk-UA" sz="2000" dirty="0" err="1"/>
                        <a:t>В.Вільсон</a:t>
                      </a:r>
                      <a:endParaRPr lang="ru-RU" sz="2000" dirty="0"/>
                    </a:p>
                  </a:txBody>
                  <a:tcPr marT="45654" marB="45654"/>
                </a:tc>
                <a:tc>
                  <a:txBody>
                    <a:bodyPr/>
                    <a:lstStyle/>
                    <a:p>
                      <a:r>
                        <a:rPr lang="uk-UA" sz="2000" dirty="0"/>
                        <a:t>Розмежування політичних та адміністративних функцій управління</a:t>
                      </a:r>
                      <a:endParaRPr lang="ru-RU" sz="2000" dirty="0"/>
                    </a:p>
                  </a:txBody>
                  <a:tcPr marT="45654" marB="45654"/>
                </a:tc>
                <a:extLst>
                  <a:ext uri="{0D108BD9-81ED-4DB2-BD59-A6C34878D82A}">
                    <a16:rowId xmlns:a16="http://schemas.microsoft.com/office/drawing/2014/main" val="10001"/>
                  </a:ext>
                </a:extLst>
              </a:tr>
              <a:tr h="701710">
                <a:tc>
                  <a:txBody>
                    <a:bodyPr/>
                    <a:lstStyle/>
                    <a:p>
                      <a:r>
                        <a:rPr lang="uk-UA" sz="2000" b="1" dirty="0"/>
                        <a:t>Новий державний менеджмент</a:t>
                      </a:r>
                      <a:endParaRPr lang="ru-RU" sz="2000" b="1" dirty="0"/>
                    </a:p>
                  </a:txBody>
                  <a:tcPr marT="45654" marB="45654"/>
                </a:tc>
                <a:tc>
                  <a:txBody>
                    <a:bodyPr/>
                    <a:lstStyle/>
                    <a:p>
                      <a:r>
                        <a:rPr lang="uk-UA" sz="2000" dirty="0"/>
                        <a:t>остання третина ХХ ст.</a:t>
                      </a:r>
                    </a:p>
                    <a:p>
                      <a:r>
                        <a:rPr lang="uk-UA" sz="2000" dirty="0" err="1"/>
                        <a:t>В.Нісканен</a:t>
                      </a:r>
                      <a:r>
                        <a:rPr lang="uk-UA" sz="2000" dirty="0"/>
                        <a:t>, </a:t>
                      </a:r>
                      <a:r>
                        <a:rPr lang="uk-UA" sz="2000" dirty="0" err="1"/>
                        <a:t>Д.Осборн</a:t>
                      </a:r>
                      <a:endParaRPr lang="ru-RU" sz="2000" dirty="0"/>
                    </a:p>
                  </a:txBody>
                  <a:tcPr marT="45654" marB="45654"/>
                </a:tc>
                <a:tc>
                  <a:txBody>
                    <a:bodyPr/>
                    <a:lstStyle/>
                    <a:p>
                      <a:r>
                        <a:rPr lang="uk-UA" sz="2000" dirty="0"/>
                        <a:t>Ринкові концепції держави</a:t>
                      </a:r>
                      <a:endParaRPr lang="ru-RU" sz="2000" dirty="0"/>
                    </a:p>
                  </a:txBody>
                  <a:tcPr marT="45654" marB="45654"/>
                </a:tc>
                <a:extLst>
                  <a:ext uri="{0D108BD9-81ED-4DB2-BD59-A6C34878D82A}">
                    <a16:rowId xmlns:a16="http://schemas.microsoft.com/office/drawing/2014/main" val="10002"/>
                  </a:ext>
                </a:extLst>
              </a:tr>
              <a:tr h="764916">
                <a:tc>
                  <a:txBody>
                    <a:bodyPr/>
                    <a:lstStyle/>
                    <a:p>
                      <a:r>
                        <a:rPr lang="uk-UA" sz="2000" b="1" dirty="0"/>
                        <a:t>Урядування (</a:t>
                      </a:r>
                      <a:r>
                        <a:rPr lang="en-US" sz="2000" b="1" dirty="0"/>
                        <a:t>good governance</a:t>
                      </a:r>
                      <a:r>
                        <a:rPr lang="uk-UA" sz="2000" b="1" dirty="0"/>
                        <a:t>)</a:t>
                      </a:r>
                      <a:endParaRPr lang="ru-RU" sz="2000" b="1" dirty="0"/>
                    </a:p>
                  </a:txBody>
                  <a:tcPr marT="45654" marB="45654"/>
                </a:tc>
                <a:tc>
                  <a:txBody>
                    <a:bodyPr/>
                    <a:lstStyle/>
                    <a:p>
                      <a:r>
                        <a:rPr lang="uk-UA" sz="2000" dirty="0" err="1"/>
                        <a:t>поч</a:t>
                      </a:r>
                      <a:r>
                        <a:rPr lang="uk-UA" sz="2000" dirty="0"/>
                        <a:t>. ХХІ ст. </a:t>
                      </a:r>
                    </a:p>
                    <a:p>
                      <a:r>
                        <a:rPr lang="uk-UA" sz="2000" dirty="0" err="1"/>
                        <a:t>Дж.Ньюман,Дж.Штокер</a:t>
                      </a:r>
                      <a:endParaRPr lang="ru-RU" sz="2000" dirty="0"/>
                    </a:p>
                  </a:txBody>
                  <a:tcPr marT="45654" marB="45654"/>
                </a:tc>
                <a:tc>
                  <a:txBody>
                    <a:bodyPr/>
                    <a:lstStyle/>
                    <a:p>
                      <a:r>
                        <a:rPr lang="uk-UA" sz="2000" dirty="0"/>
                        <a:t>Мережевий підхід, співпраця держави та суспільства</a:t>
                      </a:r>
                      <a:endParaRPr lang="ru-RU" sz="2000" dirty="0"/>
                    </a:p>
                  </a:txBody>
                  <a:tcPr marT="45654" marB="45654"/>
                </a:tc>
                <a:extLst>
                  <a:ext uri="{0D108BD9-81ED-4DB2-BD59-A6C34878D82A}">
                    <a16:rowId xmlns:a16="http://schemas.microsoft.com/office/drawing/2014/main" val="10003"/>
                  </a:ext>
                </a:extLst>
              </a:tr>
            </a:tbl>
          </a:graphicData>
        </a:graphic>
      </p:graphicFrame>
      <p:sp>
        <p:nvSpPr>
          <p:cNvPr id="6" name="Заголовок 1">
            <a:extLst>
              <a:ext uri="{FF2B5EF4-FFF2-40B4-BE49-F238E27FC236}">
                <a16:creationId xmlns:a16="http://schemas.microsoft.com/office/drawing/2014/main" id="{5530E14F-B6E4-41B6-93BF-D6C1FD15245F}"/>
              </a:ext>
            </a:extLst>
          </p:cNvPr>
          <p:cNvSpPr txBox="1">
            <a:spLocks/>
          </p:cNvSpPr>
          <p:nvPr/>
        </p:nvSpPr>
        <p:spPr bwMode="auto">
          <a:xfrm>
            <a:off x="323850" y="4221163"/>
            <a:ext cx="10972800" cy="420687"/>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uk-UA" sz="3200" b="1" dirty="0">
                <a:latin typeface="+mn-lt"/>
              </a:rPr>
              <a:t>Позиції окремих українських вчених</a:t>
            </a:r>
            <a:endParaRPr lang="ru-RU" sz="3200" b="1" dirty="0">
              <a:latin typeface="+mn-lt"/>
            </a:endParaRPr>
          </a:p>
        </p:txBody>
      </p:sp>
      <p:graphicFrame>
        <p:nvGraphicFramePr>
          <p:cNvPr id="7" name="Таблица 5">
            <a:extLst>
              <a:ext uri="{FF2B5EF4-FFF2-40B4-BE49-F238E27FC236}">
                <a16:creationId xmlns:a16="http://schemas.microsoft.com/office/drawing/2014/main" id="{E829B552-B7A0-7EE5-47DC-8B3B1FD9F684}"/>
              </a:ext>
            </a:extLst>
          </p:cNvPr>
          <p:cNvGraphicFramePr>
            <a:graphicFrameLocks/>
          </p:cNvGraphicFramePr>
          <p:nvPr/>
        </p:nvGraphicFramePr>
        <p:xfrm>
          <a:off x="504825" y="4641850"/>
          <a:ext cx="10963275" cy="2193944"/>
        </p:xfrm>
        <a:graphic>
          <a:graphicData uri="http://schemas.openxmlformats.org/drawingml/2006/table">
            <a:tbl>
              <a:tblPr firstRow="1" bandRow="1">
                <a:tableStyleId>{5C22544A-7EE6-4342-B048-85BDC9FD1C3A}</a:tableStyleId>
              </a:tblPr>
              <a:tblGrid>
                <a:gridCol w="2924176">
                  <a:extLst>
                    <a:ext uri="{9D8B030D-6E8A-4147-A177-3AD203B41FA5}">
                      <a16:colId xmlns:a16="http://schemas.microsoft.com/office/drawing/2014/main" val="20000"/>
                    </a:ext>
                  </a:extLst>
                </a:gridCol>
                <a:gridCol w="8039099">
                  <a:extLst>
                    <a:ext uri="{9D8B030D-6E8A-4147-A177-3AD203B41FA5}">
                      <a16:colId xmlns:a16="http://schemas.microsoft.com/office/drawing/2014/main" val="20001"/>
                    </a:ext>
                  </a:extLst>
                </a:gridCol>
              </a:tblGrid>
              <a:tr h="396083">
                <a:tc>
                  <a:txBody>
                    <a:bodyPr/>
                    <a:lstStyle/>
                    <a:p>
                      <a:pPr algn="ctr"/>
                      <a:r>
                        <a:rPr lang="uk-UA" sz="2000" dirty="0"/>
                        <a:t>Автор</a:t>
                      </a:r>
                      <a:endParaRPr lang="ru-RU" sz="2000" dirty="0"/>
                    </a:p>
                  </a:txBody>
                  <a:tcPr marT="45643" marB="45643"/>
                </a:tc>
                <a:tc>
                  <a:txBody>
                    <a:bodyPr/>
                    <a:lstStyle/>
                    <a:p>
                      <a:pPr algn="ctr"/>
                      <a:r>
                        <a:rPr lang="uk-UA" sz="2000" dirty="0"/>
                        <a:t>Ідеї</a:t>
                      </a:r>
                      <a:endParaRPr lang="ru-RU" sz="2000" dirty="0"/>
                    </a:p>
                  </a:txBody>
                  <a:tcPr marT="45643" marB="45643"/>
                </a:tc>
                <a:extLst>
                  <a:ext uri="{0D108BD9-81ED-4DB2-BD59-A6C34878D82A}">
                    <a16:rowId xmlns:a16="http://schemas.microsoft.com/office/drawing/2014/main" val="10000"/>
                  </a:ext>
                </a:extLst>
              </a:tr>
              <a:tr h="396083">
                <a:tc>
                  <a:txBody>
                    <a:bodyPr/>
                    <a:lstStyle/>
                    <a:p>
                      <a:r>
                        <a:rPr lang="uk-UA" sz="2000" b="1" dirty="0"/>
                        <a:t>Юрій Мирошниченко</a:t>
                      </a:r>
                      <a:endParaRPr lang="ru-RU" sz="2000" b="1" dirty="0"/>
                    </a:p>
                  </a:txBody>
                  <a:tcPr marT="45643" marB="45643"/>
                </a:tc>
                <a:tc>
                  <a:txBody>
                    <a:bodyPr/>
                    <a:lstStyle/>
                    <a:p>
                      <a:r>
                        <a:rPr lang="uk-UA" sz="2000" dirty="0"/>
                        <a:t>Поняття «державно-політичного рішення»</a:t>
                      </a:r>
                      <a:endParaRPr lang="ru-RU" sz="2000" dirty="0"/>
                    </a:p>
                  </a:txBody>
                  <a:tcPr marT="45643" marB="45643"/>
                </a:tc>
                <a:extLst>
                  <a:ext uri="{0D108BD9-81ED-4DB2-BD59-A6C34878D82A}">
                    <a16:rowId xmlns:a16="http://schemas.microsoft.com/office/drawing/2014/main" val="10001"/>
                  </a:ext>
                </a:extLst>
              </a:tr>
              <a:tr h="1005677">
                <a:tc>
                  <a:txBody>
                    <a:bodyPr/>
                    <a:lstStyle/>
                    <a:p>
                      <a:r>
                        <a:rPr lang="uk-UA" sz="2000" b="1" dirty="0"/>
                        <a:t>Анатолій Коваленко</a:t>
                      </a:r>
                      <a:endParaRPr lang="ru-RU" sz="2000" b="1" dirty="0"/>
                    </a:p>
                  </a:txBody>
                  <a:tcPr marT="45643" marB="45643"/>
                </a:tc>
                <a:tc>
                  <a:txBody>
                    <a:bodyPr/>
                    <a:lstStyle/>
                    <a:p>
                      <a:r>
                        <a:rPr lang="uk-UA" sz="2000" dirty="0"/>
                        <a:t>- Створити політично нейтральну владу неможливо</a:t>
                      </a:r>
                    </a:p>
                    <a:p>
                      <a:r>
                        <a:rPr lang="uk-UA" sz="2000" dirty="0"/>
                        <a:t>- Влада не повинна обслуговувати поточні політичні інтереси</a:t>
                      </a:r>
                    </a:p>
                    <a:p>
                      <a:r>
                        <a:rPr lang="uk-UA" sz="2000" dirty="0"/>
                        <a:t>- Політичні посади мають існувати лише на вищих щаблях влади</a:t>
                      </a:r>
                      <a:endParaRPr lang="ru-RU" sz="2000" dirty="0"/>
                    </a:p>
                  </a:txBody>
                  <a:tcPr marT="45643" marB="45643"/>
                </a:tc>
                <a:extLst>
                  <a:ext uri="{0D108BD9-81ED-4DB2-BD59-A6C34878D82A}">
                    <a16:rowId xmlns:a16="http://schemas.microsoft.com/office/drawing/2014/main" val="10002"/>
                  </a:ext>
                </a:extLst>
              </a:tr>
              <a:tr h="396083">
                <a:tc>
                  <a:txBody>
                    <a:bodyPr/>
                    <a:lstStyle/>
                    <a:p>
                      <a:r>
                        <a:rPr lang="uk-UA" sz="2000" b="1" dirty="0"/>
                        <a:t>Вікторія </a:t>
                      </a:r>
                      <a:r>
                        <a:rPr lang="uk-UA" sz="2000" b="1" dirty="0" err="1"/>
                        <a:t>Токовенко</a:t>
                      </a:r>
                      <a:endParaRPr lang="ru-RU" sz="2000" b="1" dirty="0"/>
                    </a:p>
                  </a:txBody>
                  <a:tcPr marT="45643" marB="45643"/>
                </a:tc>
                <a:tc>
                  <a:txBody>
                    <a:bodyPr/>
                    <a:lstStyle/>
                    <a:p>
                      <a:r>
                        <a:rPr lang="uk-UA" sz="2000" dirty="0"/>
                        <a:t>Поняття «політико-адміністративного управління»</a:t>
                      </a:r>
                      <a:endParaRPr lang="ru-RU" sz="2000" dirty="0"/>
                    </a:p>
                  </a:txBody>
                  <a:tcPr marT="45643" marB="45643"/>
                </a:tc>
                <a:extLst>
                  <a:ext uri="{0D108BD9-81ED-4DB2-BD59-A6C34878D82A}">
                    <a16:rowId xmlns:a16="http://schemas.microsoft.com/office/drawing/2014/main" val="10003"/>
                  </a:ext>
                </a:extLst>
              </a:tr>
            </a:tbl>
          </a:graphicData>
        </a:graphic>
      </p:graphicFrame>
      <p:graphicFrame>
        <p:nvGraphicFramePr>
          <p:cNvPr id="8" name="Таблица 4">
            <a:extLst>
              <a:ext uri="{FF2B5EF4-FFF2-40B4-BE49-F238E27FC236}">
                <a16:creationId xmlns:a16="http://schemas.microsoft.com/office/drawing/2014/main" id="{D712417E-16EC-5AFB-7580-F4501F66E54D}"/>
              </a:ext>
            </a:extLst>
          </p:cNvPr>
          <p:cNvGraphicFramePr>
            <a:graphicFrameLocks/>
          </p:cNvGraphicFramePr>
          <p:nvPr/>
        </p:nvGraphicFramePr>
        <p:xfrm>
          <a:off x="0" y="3032125"/>
          <a:ext cx="12161838" cy="1189038"/>
        </p:xfrm>
        <a:graphic>
          <a:graphicData uri="http://schemas.openxmlformats.org/drawingml/2006/table">
            <a:tbl>
              <a:tblPr firstRow="1" bandRow="1">
                <a:tableStyleId>{5C22544A-7EE6-4342-B048-85BDC9FD1C3A}</a:tableStyleId>
              </a:tblPr>
              <a:tblGrid>
                <a:gridCol w="2544345">
                  <a:extLst>
                    <a:ext uri="{9D8B030D-6E8A-4147-A177-3AD203B41FA5}">
                      <a16:colId xmlns:a16="http://schemas.microsoft.com/office/drawing/2014/main" val="20000"/>
                    </a:ext>
                  </a:extLst>
                </a:gridCol>
                <a:gridCol w="2623857">
                  <a:extLst>
                    <a:ext uri="{9D8B030D-6E8A-4147-A177-3AD203B41FA5}">
                      <a16:colId xmlns:a16="http://schemas.microsoft.com/office/drawing/2014/main" val="20001"/>
                    </a:ext>
                  </a:extLst>
                </a:gridCol>
                <a:gridCol w="6993636">
                  <a:extLst>
                    <a:ext uri="{9D8B030D-6E8A-4147-A177-3AD203B41FA5}">
                      <a16:colId xmlns:a16="http://schemas.microsoft.com/office/drawing/2014/main" val="20002"/>
                    </a:ext>
                  </a:extLst>
                </a:gridCol>
              </a:tblGrid>
              <a:tr h="1189038">
                <a:tc>
                  <a:txBody>
                    <a:bodyPr/>
                    <a:lstStyle/>
                    <a:p>
                      <a:r>
                        <a:rPr lang="uk-UA" sz="1800" dirty="0"/>
                        <a:t>Цифрове урядування</a:t>
                      </a:r>
                    </a:p>
                    <a:p>
                      <a:r>
                        <a:rPr lang="uk-UA" sz="1800" dirty="0"/>
                        <a:t>(</a:t>
                      </a:r>
                      <a:r>
                        <a:rPr lang="en-US" sz="1800" dirty="0"/>
                        <a:t>Digital Era Governance)</a:t>
                      </a:r>
                      <a:endParaRPr lang="ru-RU" sz="1800" dirty="0"/>
                    </a:p>
                  </a:txBody>
                  <a:tcPr marL="91437" marR="91437" marT="45732" marB="45732"/>
                </a:tc>
                <a:tc>
                  <a:txBody>
                    <a:bodyPr/>
                    <a:lstStyle/>
                    <a:p>
                      <a:r>
                        <a:rPr lang="uk-UA" sz="1800" dirty="0" err="1"/>
                        <a:t>Поч</a:t>
                      </a:r>
                      <a:r>
                        <a:rPr lang="uk-UA" sz="1800" dirty="0"/>
                        <a:t>. ХХІ ст.</a:t>
                      </a:r>
                    </a:p>
                    <a:p>
                      <a:r>
                        <a:rPr lang="uk-UA" sz="1800" dirty="0" err="1"/>
                        <a:t>П.Данліві</a:t>
                      </a:r>
                      <a:r>
                        <a:rPr lang="uk-UA" sz="1800" dirty="0"/>
                        <a:t>, </a:t>
                      </a:r>
                      <a:r>
                        <a:rPr lang="uk-UA" sz="1800" dirty="0" err="1"/>
                        <a:t>Х.Маргетс</a:t>
                      </a:r>
                      <a:r>
                        <a:rPr lang="uk-UA" sz="1800" dirty="0"/>
                        <a:t>, </a:t>
                      </a:r>
                      <a:r>
                        <a:rPr lang="uk-UA" sz="1800" dirty="0" err="1"/>
                        <a:t>Дж.Тінклер</a:t>
                      </a:r>
                      <a:endParaRPr lang="ru-RU" sz="1800" dirty="0"/>
                    </a:p>
                  </a:txBody>
                  <a:tcPr marL="91437" marR="91437" marT="45732" marB="457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Dunleavy, P., </a:t>
                      </a:r>
                      <a:r>
                        <a:rPr lang="en-US" sz="1800" b="1" kern="1200" dirty="0" err="1">
                          <a:solidFill>
                            <a:schemeClr val="lt1"/>
                          </a:solidFill>
                          <a:effectLst/>
                          <a:latin typeface="+mn-lt"/>
                          <a:ea typeface="+mn-ea"/>
                          <a:cs typeface="+mn-cs"/>
                        </a:rPr>
                        <a:t>Margetss</a:t>
                      </a:r>
                      <a:r>
                        <a:rPr lang="en-US" sz="1800" b="1" kern="1200" dirty="0">
                          <a:solidFill>
                            <a:schemeClr val="lt1"/>
                          </a:solidFill>
                          <a:effectLst/>
                          <a:latin typeface="+mn-lt"/>
                          <a:ea typeface="+mn-ea"/>
                          <a:cs typeface="+mn-cs"/>
                        </a:rPr>
                        <a:t>, H., </a:t>
                      </a:r>
                      <a:r>
                        <a:rPr lang="en-US" sz="1800" b="1" kern="1200" dirty="0" err="1">
                          <a:solidFill>
                            <a:schemeClr val="lt1"/>
                          </a:solidFill>
                          <a:effectLst/>
                          <a:latin typeface="+mn-lt"/>
                          <a:ea typeface="+mn-ea"/>
                          <a:cs typeface="+mn-cs"/>
                        </a:rPr>
                        <a:t>Bastow</a:t>
                      </a:r>
                      <a:r>
                        <a:rPr lang="en-US" sz="1800" b="1" kern="1200" dirty="0">
                          <a:solidFill>
                            <a:schemeClr val="lt1"/>
                          </a:solidFill>
                          <a:effectLst/>
                          <a:latin typeface="+mn-lt"/>
                          <a:ea typeface="+mn-ea"/>
                          <a:cs typeface="+mn-cs"/>
                        </a:rPr>
                        <a:t>, S., </a:t>
                      </a:r>
                      <a:r>
                        <a:rPr lang="en-US" sz="1800" b="1" kern="1200" dirty="0" err="1">
                          <a:solidFill>
                            <a:schemeClr val="lt1"/>
                          </a:solidFill>
                          <a:effectLst/>
                          <a:latin typeface="+mn-lt"/>
                          <a:ea typeface="+mn-ea"/>
                          <a:cs typeface="+mn-cs"/>
                        </a:rPr>
                        <a:t>Tinkler</a:t>
                      </a:r>
                      <a:r>
                        <a:rPr lang="en-US" sz="1800" b="1" kern="1200" dirty="0">
                          <a:solidFill>
                            <a:schemeClr val="lt1"/>
                          </a:solidFill>
                          <a:effectLst/>
                          <a:latin typeface="+mn-lt"/>
                          <a:ea typeface="+mn-ea"/>
                          <a:cs typeface="+mn-cs"/>
                        </a:rPr>
                        <a:t> J. (2005). New public management is dead – long live digital era governance. </a:t>
                      </a:r>
                      <a:r>
                        <a:rPr lang="ru-RU" sz="1800" b="1" kern="1200" dirty="0">
                          <a:solidFill>
                            <a:schemeClr val="lt1"/>
                          </a:solidFill>
                          <a:effectLst/>
                          <a:latin typeface="+mn-lt"/>
                          <a:ea typeface="+mn-ea"/>
                          <a:cs typeface="+mn-cs"/>
                        </a:rPr>
                        <a:t>Journal </a:t>
                      </a:r>
                      <a:r>
                        <a:rPr lang="ru-RU" sz="1800" b="1" kern="1200" dirty="0" err="1">
                          <a:solidFill>
                            <a:schemeClr val="lt1"/>
                          </a:solidFill>
                          <a:effectLst/>
                          <a:latin typeface="+mn-lt"/>
                          <a:ea typeface="+mn-ea"/>
                          <a:cs typeface="+mn-cs"/>
                        </a:rPr>
                        <a:t>of</a:t>
                      </a:r>
                      <a:r>
                        <a:rPr lang="ru-RU" sz="1800" b="1" kern="1200" dirty="0">
                          <a:solidFill>
                            <a:schemeClr val="lt1"/>
                          </a:solidFill>
                          <a:effectLst/>
                          <a:latin typeface="+mn-lt"/>
                          <a:ea typeface="+mn-ea"/>
                          <a:cs typeface="+mn-cs"/>
                        </a:rPr>
                        <a:t> Public Administration Research </a:t>
                      </a:r>
                      <a:r>
                        <a:rPr lang="ru-RU" sz="1800" b="1" kern="1200" dirty="0" err="1">
                          <a:solidFill>
                            <a:schemeClr val="lt1"/>
                          </a:solidFill>
                          <a:effectLst/>
                          <a:latin typeface="+mn-lt"/>
                          <a:ea typeface="+mn-ea"/>
                          <a:cs typeface="+mn-cs"/>
                        </a:rPr>
                        <a:t>and</a:t>
                      </a:r>
                      <a:r>
                        <a:rPr lang="ru-RU" sz="1800" b="1" kern="1200" dirty="0">
                          <a:solidFill>
                            <a:schemeClr val="lt1"/>
                          </a:solidFill>
                          <a:effectLst/>
                          <a:latin typeface="+mn-lt"/>
                          <a:ea typeface="+mn-ea"/>
                          <a:cs typeface="+mn-cs"/>
                        </a:rPr>
                        <a:t> </a:t>
                      </a:r>
                      <a:r>
                        <a:rPr lang="ru-RU" sz="1800" b="1" kern="1200" dirty="0" err="1">
                          <a:solidFill>
                            <a:schemeClr val="lt1"/>
                          </a:solidFill>
                          <a:effectLst/>
                          <a:latin typeface="+mn-lt"/>
                          <a:ea typeface="+mn-ea"/>
                          <a:cs typeface="+mn-cs"/>
                        </a:rPr>
                        <a:t>Theory</a:t>
                      </a:r>
                      <a:r>
                        <a:rPr lang="ru-RU" sz="1800" b="1" kern="1200" dirty="0">
                          <a:solidFill>
                            <a:schemeClr val="lt1"/>
                          </a:solidFill>
                          <a:effectLst/>
                          <a:latin typeface="+mn-lt"/>
                          <a:ea typeface="+mn-ea"/>
                          <a:cs typeface="+mn-cs"/>
                        </a:rPr>
                        <a:t>, 16(3): 467–494.</a:t>
                      </a:r>
                    </a:p>
                    <a:p>
                      <a:endParaRPr lang="ru-RU" sz="1800" dirty="0"/>
                    </a:p>
                  </a:txBody>
                  <a:tcPr marL="91437" marR="91437" marT="45732" marB="45732"/>
                </a:tc>
                <a:extLst>
                  <a:ext uri="{0D108BD9-81ED-4DB2-BD59-A6C34878D82A}">
                    <a16:rowId xmlns:a16="http://schemas.microsoft.com/office/drawing/2014/main" val="1000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9A6BB97-D173-4CEF-B66B-AFACF81FFAAE}"/>
              </a:ext>
            </a:extLst>
          </p:cNvPr>
          <p:cNvSpPr>
            <a:spLocks noGrp="1"/>
          </p:cNvSpPr>
          <p:nvPr>
            <p:ph idx="1"/>
          </p:nvPr>
        </p:nvSpPr>
        <p:spPr>
          <a:xfrm>
            <a:off x="67378" y="994510"/>
            <a:ext cx="11906450" cy="5557838"/>
          </a:xfrm>
        </p:spPr>
        <p:txBody>
          <a:bodyPr>
            <a:noAutofit/>
          </a:bodyPr>
          <a:lstStyle/>
          <a:p>
            <a:pPr marL="0" indent="0">
              <a:buNone/>
            </a:pPr>
            <a:r>
              <a:rPr lang="ru-RU" sz="2200" dirty="0" err="1"/>
              <a:t>Модифікація</a:t>
            </a:r>
            <a:r>
              <a:rPr lang="ru-RU" sz="2200" dirty="0"/>
              <a:t> </a:t>
            </a:r>
            <a:r>
              <a:rPr lang="ru-RU" sz="2200" dirty="0" err="1"/>
              <a:t>концептуальних</a:t>
            </a:r>
            <a:r>
              <a:rPr lang="ru-RU" sz="2200" dirty="0"/>
              <a:t> </a:t>
            </a:r>
            <a:r>
              <a:rPr lang="ru-RU" sz="2200" dirty="0" err="1"/>
              <a:t>підходів</a:t>
            </a:r>
            <a:r>
              <a:rPr lang="ru-RU" sz="2200" dirty="0"/>
              <a:t> до </a:t>
            </a:r>
            <a:r>
              <a:rPr lang="ru-RU" sz="2200" dirty="0" err="1"/>
              <a:t>управління</a:t>
            </a:r>
            <a:r>
              <a:rPr lang="ru-RU" sz="2200" dirty="0"/>
              <a:t> </a:t>
            </a:r>
            <a:r>
              <a:rPr lang="ru-RU" sz="2200" dirty="0" err="1"/>
              <a:t>організованими</a:t>
            </a:r>
            <a:r>
              <a:rPr lang="ru-RU" sz="2200" dirty="0"/>
              <a:t> системами на </a:t>
            </a:r>
            <a:r>
              <a:rPr lang="ru-RU" sz="2200" dirty="0" err="1"/>
              <a:t>практиці</a:t>
            </a:r>
            <a:r>
              <a:rPr lang="ru-RU" sz="2200" dirty="0"/>
              <a:t> </a:t>
            </a:r>
            <a:r>
              <a:rPr lang="ru-RU" sz="2200" dirty="0" err="1"/>
              <a:t>знайшла</a:t>
            </a:r>
            <a:r>
              <a:rPr lang="ru-RU" sz="2200" dirty="0"/>
              <a:t> </a:t>
            </a:r>
            <a:r>
              <a:rPr lang="ru-RU" sz="2200" dirty="0" err="1"/>
              <a:t>відображення</a:t>
            </a:r>
            <a:r>
              <a:rPr lang="ru-RU" sz="2200" dirty="0"/>
              <a:t> у </a:t>
            </a:r>
            <a:r>
              <a:rPr lang="ru-RU" sz="2200" dirty="0" err="1"/>
              <a:t>формуванні</a:t>
            </a:r>
            <a:r>
              <a:rPr lang="ru-RU" sz="2200" dirty="0"/>
              <a:t> </a:t>
            </a:r>
            <a:r>
              <a:rPr lang="ru-RU" sz="2200" dirty="0" err="1"/>
              <a:t>різних</a:t>
            </a:r>
            <a:r>
              <a:rPr lang="ru-RU" sz="2200" dirty="0"/>
              <a:t> </a:t>
            </a:r>
            <a:r>
              <a:rPr lang="ru-RU" sz="2200" b="1" dirty="0" err="1"/>
              <a:t>методів</a:t>
            </a:r>
            <a:r>
              <a:rPr lang="ru-RU" sz="2200" b="1" dirty="0"/>
              <a:t> </a:t>
            </a:r>
            <a:r>
              <a:rPr lang="ru-RU" sz="2200" b="1" dirty="0" err="1"/>
              <a:t>управління</a:t>
            </a:r>
            <a:r>
              <a:rPr lang="ru-RU" sz="2200" b="1" dirty="0"/>
              <a:t> </a:t>
            </a:r>
            <a:r>
              <a:rPr lang="ru-RU" sz="2200" dirty="0"/>
              <a:t>(</a:t>
            </a:r>
            <a:r>
              <a:rPr lang="ru-RU" sz="2200" dirty="0" err="1"/>
              <a:t>що</a:t>
            </a:r>
            <a:r>
              <a:rPr lang="ru-RU" sz="2200" dirty="0"/>
              <a:t> </a:t>
            </a:r>
            <a:r>
              <a:rPr lang="ru-RU" sz="2200" dirty="0" err="1"/>
              <a:t>проявляються</a:t>
            </a:r>
            <a:r>
              <a:rPr lang="ru-RU" sz="2200" dirty="0"/>
              <a:t> через </a:t>
            </a:r>
            <a:r>
              <a:rPr lang="ru-RU" sz="2200" dirty="0" err="1"/>
              <a:t>відмінності</a:t>
            </a:r>
            <a:r>
              <a:rPr lang="ru-RU" sz="2200" dirty="0"/>
              <a:t> </a:t>
            </a:r>
            <a:r>
              <a:rPr lang="ru-RU" sz="2200" dirty="0" err="1"/>
              <a:t>форми</a:t>
            </a:r>
            <a:r>
              <a:rPr lang="ru-RU" sz="2200" dirty="0"/>
              <a:t> та </a:t>
            </a:r>
            <a:r>
              <a:rPr lang="ru-RU" sz="2200" dirty="0" err="1"/>
              <a:t>змісту</a:t>
            </a:r>
            <a:r>
              <a:rPr lang="ru-RU" sz="2200" dirty="0"/>
              <a:t> </a:t>
            </a:r>
            <a:r>
              <a:rPr lang="ru-RU" sz="2200" dirty="0" err="1"/>
              <a:t>управлінського</a:t>
            </a:r>
            <a:r>
              <a:rPr lang="ru-RU" sz="2200" dirty="0"/>
              <a:t> </a:t>
            </a:r>
            <a:r>
              <a:rPr lang="ru-RU" sz="2200" dirty="0" err="1"/>
              <a:t>впливу</a:t>
            </a:r>
            <a:r>
              <a:rPr lang="ru-RU" sz="2200" dirty="0"/>
              <a:t> на </a:t>
            </a:r>
            <a:r>
              <a:rPr lang="ru-RU" sz="2200" dirty="0" err="1"/>
              <a:t>об’єкт</a:t>
            </a:r>
            <a:r>
              <a:rPr lang="ru-RU" sz="2200" dirty="0"/>
              <a:t> </a:t>
            </a:r>
            <a:r>
              <a:rPr lang="ru-RU" sz="2200" dirty="0" err="1"/>
              <a:t>управління</a:t>
            </a:r>
            <a:r>
              <a:rPr lang="ru-RU" sz="2200" dirty="0"/>
              <a:t>). </a:t>
            </a:r>
            <a:r>
              <a:rPr lang="ru-RU" sz="2200" dirty="0" err="1"/>
              <a:t>Розрізняють</a:t>
            </a:r>
            <a:r>
              <a:rPr lang="ru-RU" sz="2200" dirty="0"/>
              <a:t>: </a:t>
            </a:r>
            <a:endParaRPr lang="en-US" sz="2200" dirty="0"/>
          </a:p>
          <a:p>
            <a:r>
              <a:rPr lang="ru-RU" sz="2200" dirty="0" err="1"/>
              <a:t>організаційно-розпоряд</a:t>
            </a:r>
            <a:r>
              <a:rPr lang="uk-UA" sz="2200" dirty="0"/>
              <a:t>ч</a:t>
            </a:r>
            <a:r>
              <a:rPr lang="ru-RU" sz="2200" dirty="0"/>
              <a:t>е </a:t>
            </a:r>
            <a:r>
              <a:rPr lang="ru-RU" sz="2200" dirty="0" err="1"/>
              <a:t>управління</a:t>
            </a:r>
            <a:r>
              <a:rPr lang="ru-RU" sz="2200" dirty="0"/>
              <a:t> (</a:t>
            </a:r>
            <a:r>
              <a:rPr lang="ru-RU" sz="2200" dirty="0" err="1"/>
              <a:t>адміністративне</a:t>
            </a:r>
            <a:r>
              <a:rPr lang="ru-RU" sz="2200" dirty="0"/>
              <a:t>, </a:t>
            </a:r>
            <a:r>
              <a:rPr lang="ru-RU" sz="2200" dirty="0" err="1"/>
              <a:t>командне</a:t>
            </a:r>
            <a:r>
              <a:rPr lang="ru-RU" sz="2200" dirty="0"/>
              <a:t>), яке </a:t>
            </a:r>
            <a:r>
              <a:rPr lang="ru-RU" sz="2200" dirty="0" err="1"/>
              <a:t>базується</a:t>
            </a:r>
            <a:r>
              <a:rPr lang="ru-RU" sz="2200" dirty="0"/>
              <a:t> на </a:t>
            </a:r>
            <a:r>
              <a:rPr lang="ru-RU" sz="2200" dirty="0" err="1"/>
              <a:t>примусовому</a:t>
            </a:r>
            <a:r>
              <a:rPr lang="ru-RU" sz="2200" dirty="0"/>
              <a:t> </a:t>
            </a:r>
            <a:r>
              <a:rPr lang="ru-RU" sz="2200" dirty="0" err="1"/>
              <a:t>справлянні</a:t>
            </a:r>
            <a:r>
              <a:rPr lang="ru-RU" sz="2200" dirty="0"/>
              <a:t> </a:t>
            </a:r>
            <a:r>
              <a:rPr lang="ru-RU" sz="2200" dirty="0" err="1"/>
              <a:t>управлінських</a:t>
            </a:r>
            <a:r>
              <a:rPr lang="ru-RU" sz="2200" dirty="0"/>
              <a:t> </a:t>
            </a:r>
            <a:r>
              <a:rPr lang="ru-RU" sz="2200" dirty="0" err="1"/>
              <a:t>впливів</a:t>
            </a:r>
            <a:r>
              <a:rPr lang="ru-RU" sz="2200" dirty="0"/>
              <a:t>, </a:t>
            </a:r>
            <a:r>
              <a:rPr lang="ru-RU" sz="2200" dirty="0" err="1"/>
              <a:t>що</a:t>
            </a:r>
            <a:r>
              <a:rPr lang="ru-RU" sz="2200" dirty="0"/>
              <a:t> </a:t>
            </a:r>
            <a:r>
              <a:rPr lang="ru-RU" sz="2200" dirty="0" err="1"/>
              <a:t>генеруються</a:t>
            </a:r>
            <a:r>
              <a:rPr lang="ru-RU" sz="2200" dirty="0"/>
              <a:t> у </a:t>
            </a:r>
            <a:r>
              <a:rPr lang="ru-RU" sz="2200" dirty="0" err="1"/>
              <a:t>формі</a:t>
            </a:r>
            <a:r>
              <a:rPr lang="ru-RU" sz="2200" dirty="0"/>
              <a:t> постанов, </a:t>
            </a:r>
            <a:r>
              <a:rPr lang="ru-RU" sz="2200" dirty="0" err="1"/>
              <a:t>наказів</a:t>
            </a:r>
            <a:r>
              <a:rPr lang="ru-RU" sz="2200" dirty="0"/>
              <a:t>, </a:t>
            </a:r>
            <a:r>
              <a:rPr lang="ru-RU" sz="2200" dirty="0" err="1"/>
              <a:t>розпоряджень</a:t>
            </a:r>
            <a:r>
              <a:rPr lang="ru-RU" sz="2200" dirty="0"/>
              <a:t>; </a:t>
            </a:r>
            <a:endParaRPr lang="en-US" sz="2200" dirty="0"/>
          </a:p>
          <a:p>
            <a:r>
              <a:rPr lang="ru-RU" sz="2200" dirty="0" err="1"/>
              <a:t>економічний</a:t>
            </a:r>
            <a:r>
              <a:rPr lang="ru-RU" sz="2200" dirty="0"/>
              <a:t>, </a:t>
            </a:r>
            <a:r>
              <a:rPr lang="ru-RU" sz="2200" dirty="0" err="1"/>
              <a:t>стимулюючий</a:t>
            </a:r>
            <a:r>
              <a:rPr lang="ru-RU" sz="2200" dirty="0"/>
              <a:t> метод </a:t>
            </a:r>
            <a:r>
              <a:rPr lang="ru-RU" sz="2200" dirty="0" err="1"/>
              <a:t>управління</a:t>
            </a:r>
            <a:r>
              <a:rPr lang="ru-RU" sz="2200" dirty="0"/>
              <a:t>, </a:t>
            </a:r>
            <a:r>
              <a:rPr lang="ru-RU" sz="2200" dirty="0" err="1"/>
              <a:t>що</a:t>
            </a:r>
            <a:r>
              <a:rPr lang="ru-RU" sz="2200" dirty="0"/>
              <a:t> </a:t>
            </a:r>
            <a:r>
              <a:rPr lang="ru-RU" sz="2200" dirty="0" err="1"/>
              <a:t>ґрунтується</a:t>
            </a:r>
            <a:r>
              <a:rPr lang="ru-RU" sz="2200" dirty="0"/>
              <a:t> на </a:t>
            </a:r>
            <a:r>
              <a:rPr lang="ru-RU" sz="2200" dirty="0" err="1"/>
              <a:t>використанні</a:t>
            </a:r>
            <a:r>
              <a:rPr lang="ru-RU" sz="2200" dirty="0"/>
              <a:t> </a:t>
            </a:r>
            <a:r>
              <a:rPr lang="ru-RU" sz="2200" dirty="0" err="1"/>
              <a:t>економічних</a:t>
            </a:r>
            <a:r>
              <a:rPr lang="ru-RU" sz="2200" dirty="0"/>
              <a:t> </a:t>
            </a:r>
            <a:r>
              <a:rPr lang="ru-RU" sz="2200" dirty="0" err="1"/>
              <a:t>інтересів</a:t>
            </a:r>
            <a:r>
              <a:rPr lang="ru-RU" sz="2200" dirty="0"/>
              <a:t> людей, </a:t>
            </a:r>
            <a:r>
              <a:rPr lang="ru-RU" sz="2200" dirty="0" err="1"/>
              <a:t>які</a:t>
            </a:r>
            <a:r>
              <a:rPr lang="ru-RU" sz="2200" dirty="0"/>
              <a:t> є </a:t>
            </a:r>
            <a:r>
              <a:rPr lang="ru-RU" sz="2200" dirty="0" err="1"/>
              <a:t>об’єктом</a:t>
            </a:r>
            <a:r>
              <a:rPr lang="ru-RU" sz="2200" dirty="0"/>
              <a:t> </a:t>
            </a:r>
            <a:r>
              <a:rPr lang="ru-RU" sz="2200" dirty="0" err="1"/>
              <a:t>управління</a:t>
            </a:r>
            <a:r>
              <a:rPr lang="ru-RU" sz="2200" dirty="0"/>
              <a:t>, та на </a:t>
            </a:r>
            <a:r>
              <a:rPr lang="ru-RU" sz="2200" dirty="0" err="1"/>
              <a:t>зацікавленості</a:t>
            </a:r>
            <a:r>
              <a:rPr lang="ru-RU" sz="2200" dirty="0"/>
              <a:t> (</a:t>
            </a:r>
            <a:r>
              <a:rPr lang="ru-RU" sz="2200" dirty="0" err="1"/>
              <a:t>матеріальній</a:t>
            </a:r>
            <a:r>
              <a:rPr lang="ru-RU" sz="2200" dirty="0"/>
              <a:t>, </a:t>
            </a:r>
            <a:r>
              <a:rPr lang="ru-RU" sz="2200" dirty="0" err="1"/>
              <a:t>моральній</a:t>
            </a:r>
            <a:r>
              <a:rPr lang="ru-RU" sz="2200" dirty="0"/>
              <a:t>) у </a:t>
            </a:r>
            <a:r>
              <a:rPr lang="ru-RU" sz="2200" dirty="0" err="1"/>
              <a:t>кінцевому</a:t>
            </a:r>
            <a:r>
              <a:rPr lang="ru-RU" sz="2200" dirty="0"/>
              <a:t> </a:t>
            </a:r>
            <a:r>
              <a:rPr lang="ru-RU" sz="2200" dirty="0" err="1"/>
              <a:t>результаті</a:t>
            </a:r>
            <a:r>
              <a:rPr lang="ru-RU" sz="2200" dirty="0"/>
              <a:t> </a:t>
            </a:r>
            <a:r>
              <a:rPr lang="ru-RU" sz="2200" dirty="0" err="1"/>
              <a:t>тощо</a:t>
            </a:r>
            <a:r>
              <a:rPr lang="ru-RU" sz="2200" dirty="0"/>
              <a:t>; </a:t>
            </a:r>
            <a:endParaRPr lang="en-US" sz="2200" dirty="0"/>
          </a:p>
          <a:p>
            <a:r>
              <a:rPr lang="ru-RU" sz="2200" dirty="0"/>
              <a:t>метод </a:t>
            </a:r>
            <a:r>
              <a:rPr lang="ru-RU" sz="2200" dirty="0" err="1"/>
              <a:t>переконання</a:t>
            </a:r>
            <a:r>
              <a:rPr lang="ru-RU" sz="2200" dirty="0"/>
              <a:t>, </a:t>
            </a:r>
            <a:r>
              <a:rPr lang="ru-RU" sz="2200" dirty="0" err="1"/>
              <a:t>соціально-психологічного</a:t>
            </a:r>
            <a:r>
              <a:rPr lang="ru-RU" sz="2200" dirty="0"/>
              <a:t>, морального </a:t>
            </a:r>
            <a:r>
              <a:rPr lang="ru-RU" sz="2200" dirty="0" err="1"/>
              <a:t>впливу</a:t>
            </a:r>
            <a:r>
              <a:rPr lang="ru-RU" sz="2200" dirty="0"/>
              <a:t>, </a:t>
            </a:r>
            <a:r>
              <a:rPr lang="ru-RU" sz="2200" dirty="0" err="1"/>
              <a:t>що</a:t>
            </a:r>
            <a:r>
              <a:rPr lang="ru-RU" sz="2200" dirty="0"/>
              <a:t> </a:t>
            </a:r>
            <a:r>
              <a:rPr lang="ru-RU" sz="2200" dirty="0" err="1"/>
              <a:t>розглядається</a:t>
            </a:r>
            <a:r>
              <a:rPr lang="ru-RU" sz="2200" dirty="0"/>
              <a:t> як </a:t>
            </a:r>
            <a:r>
              <a:rPr lang="ru-RU" sz="2200" dirty="0" err="1"/>
              <a:t>частина</a:t>
            </a:r>
            <a:r>
              <a:rPr lang="ru-RU" sz="2200" dirty="0"/>
              <a:t> “кодексу </a:t>
            </a:r>
            <a:r>
              <a:rPr lang="ru-RU" sz="2200" dirty="0" err="1"/>
              <a:t>честі</a:t>
            </a:r>
            <a:r>
              <a:rPr lang="ru-RU" sz="2200" dirty="0"/>
              <a:t> та </a:t>
            </a:r>
            <a:r>
              <a:rPr lang="ru-RU" sz="2200" dirty="0" err="1"/>
              <a:t>моралі</a:t>
            </a:r>
            <a:r>
              <a:rPr lang="ru-RU" sz="2200" dirty="0"/>
              <a:t>”, </a:t>
            </a:r>
            <a:r>
              <a:rPr lang="ru-RU" sz="2200" dirty="0" err="1"/>
              <a:t>апеляція</a:t>
            </a:r>
            <a:r>
              <a:rPr lang="ru-RU" sz="2200" dirty="0"/>
              <a:t> до </a:t>
            </a:r>
            <a:r>
              <a:rPr lang="ru-RU" sz="2200" dirty="0" err="1"/>
              <a:t>совісті</a:t>
            </a:r>
            <a:r>
              <a:rPr lang="ru-RU" sz="2200" dirty="0"/>
              <a:t> як до основного </a:t>
            </a:r>
            <a:r>
              <a:rPr lang="ru-RU" sz="2200" dirty="0" err="1"/>
              <a:t>спонукального</a:t>
            </a:r>
            <a:r>
              <a:rPr lang="ru-RU" sz="2200" dirty="0"/>
              <a:t> мотиву </a:t>
            </a:r>
            <a:r>
              <a:rPr lang="ru-RU" sz="2200" dirty="0" err="1"/>
              <a:t>якісної</a:t>
            </a:r>
            <a:r>
              <a:rPr lang="ru-RU" sz="2200" dirty="0"/>
              <a:t>, </a:t>
            </a:r>
            <a:r>
              <a:rPr lang="ru-RU" sz="2200" dirty="0" err="1"/>
              <a:t>ефективної</a:t>
            </a:r>
            <a:r>
              <a:rPr lang="ru-RU" sz="2200" dirty="0"/>
              <a:t> </a:t>
            </a:r>
            <a:r>
              <a:rPr lang="ru-RU" sz="2200" dirty="0" err="1"/>
              <a:t>праці</a:t>
            </a:r>
            <a:r>
              <a:rPr lang="ru-RU" sz="2200" dirty="0"/>
              <a:t>. </a:t>
            </a:r>
            <a:endParaRPr lang="en-US" sz="2200" dirty="0"/>
          </a:p>
          <a:p>
            <a:pPr marL="0" indent="0">
              <a:buNone/>
            </a:pPr>
            <a:r>
              <a:rPr lang="ru-RU" sz="2200" dirty="0" err="1"/>
              <a:t>Найбільший</a:t>
            </a:r>
            <a:r>
              <a:rPr lang="ru-RU" sz="2200" dirty="0"/>
              <a:t> результат </a:t>
            </a:r>
            <a:r>
              <a:rPr lang="ru-RU" sz="2200" dirty="0" err="1"/>
              <a:t>щодо</a:t>
            </a:r>
            <a:r>
              <a:rPr lang="ru-RU" sz="2200" dirty="0"/>
              <a:t> </a:t>
            </a:r>
            <a:r>
              <a:rPr lang="ru-RU" sz="2200" dirty="0" err="1"/>
              <a:t>управління</a:t>
            </a:r>
            <a:r>
              <a:rPr lang="ru-RU" sz="2200" dirty="0"/>
              <a:t> </a:t>
            </a:r>
            <a:r>
              <a:rPr lang="ru-RU" sz="2200" dirty="0" err="1"/>
              <a:t>складними</a:t>
            </a:r>
            <a:r>
              <a:rPr lang="ru-RU" sz="2200" dirty="0"/>
              <a:t> </a:t>
            </a:r>
            <a:r>
              <a:rPr lang="ru-RU" sz="2200" dirty="0" err="1"/>
              <a:t>структурованими</a:t>
            </a:r>
            <a:r>
              <a:rPr lang="ru-RU" sz="2200" dirty="0"/>
              <a:t> системами </a:t>
            </a:r>
            <a:r>
              <a:rPr lang="ru-RU" sz="2200" dirty="0" err="1"/>
              <a:t>досягається</a:t>
            </a:r>
            <a:r>
              <a:rPr lang="ru-RU" sz="2200" dirty="0"/>
              <a:t> при оптимальному </a:t>
            </a:r>
            <a:r>
              <a:rPr lang="ru-RU" sz="2200" dirty="0" err="1"/>
              <a:t>поєднанні</a:t>
            </a:r>
            <a:r>
              <a:rPr lang="ru-RU" sz="2200" dirty="0"/>
              <a:t> </a:t>
            </a:r>
            <a:r>
              <a:rPr lang="ru-RU" sz="2200" dirty="0" err="1"/>
              <a:t>цих</a:t>
            </a:r>
            <a:r>
              <a:rPr lang="ru-RU" sz="2200" dirty="0"/>
              <a:t> </a:t>
            </a:r>
            <a:r>
              <a:rPr lang="ru-RU" sz="2200" dirty="0" err="1"/>
              <a:t>методів</a:t>
            </a:r>
            <a:r>
              <a:rPr lang="ru-RU" sz="2200" dirty="0"/>
              <a:t> </a:t>
            </a:r>
            <a:r>
              <a:rPr lang="ru-RU" sz="2200" dirty="0" err="1"/>
              <a:t>управління</a:t>
            </a:r>
            <a:r>
              <a:rPr lang="ru-RU" sz="2200" dirty="0"/>
              <a:t>, </a:t>
            </a:r>
            <a:r>
              <a:rPr lang="ru-RU" sz="2200" dirty="0" err="1"/>
              <a:t>що</a:t>
            </a:r>
            <a:r>
              <a:rPr lang="ru-RU" sz="2200" dirty="0"/>
              <a:t> </a:t>
            </a:r>
            <a:r>
              <a:rPr lang="ru-RU" sz="2200" dirty="0" err="1"/>
              <a:t>сприяють</a:t>
            </a:r>
            <a:r>
              <a:rPr lang="ru-RU" sz="2200" dirty="0"/>
              <a:t> </a:t>
            </a:r>
            <a:r>
              <a:rPr lang="ru-RU" sz="2200" dirty="0" err="1"/>
              <a:t>активізації</a:t>
            </a:r>
            <a:r>
              <a:rPr lang="ru-RU" sz="2200" dirty="0"/>
              <a:t> </a:t>
            </a:r>
            <a:r>
              <a:rPr lang="ru-RU" sz="2200" dirty="0" err="1"/>
              <a:t>господарської</a:t>
            </a:r>
            <a:r>
              <a:rPr lang="ru-RU" sz="2200" dirty="0"/>
              <a:t> </a:t>
            </a:r>
            <a:r>
              <a:rPr lang="ru-RU" sz="2200" dirty="0" err="1"/>
              <a:t>ініціативи</a:t>
            </a:r>
            <a:r>
              <a:rPr lang="ru-RU" sz="2200" dirty="0"/>
              <a:t> та </a:t>
            </a:r>
            <a:r>
              <a:rPr lang="ru-RU" sz="2200" dirty="0" err="1"/>
              <a:t>відродженню</a:t>
            </a:r>
            <a:r>
              <a:rPr lang="ru-RU" sz="2200" dirty="0"/>
              <a:t> </a:t>
            </a:r>
            <a:r>
              <a:rPr lang="ru-RU" sz="2200" dirty="0" err="1"/>
              <a:t>підприємницької</a:t>
            </a:r>
            <a:r>
              <a:rPr lang="ru-RU" sz="2200" dirty="0"/>
              <a:t> </a:t>
            </a:r>
            <a:r>
              <a:rPr lang="ru-RU" sz="2200" dirty="0" err="1"/>
              <a:t>активності</a:t>
            </a:r>
            <a:r>
              <a:rPr lang="ru-RU" sz="2200" dirty="0"/>
              <a:t> в </a:t>
            </a:r>
            <a:r>
              <a:rPr lang="ru-RU" sz="2200" dirty="0" err="1"/>
              <a:t>процесі</a:t>
            </a:r>
            <a:r>
              <a:rPr lang="ru-RU" sz="2200" dirty="0"/>
              <a:t> </a:t>
            </a:r>
            <a:r>
              <a:rPr lang="ru-RU" sz="2200" dirty="0" err="1"/>
              <a:t>вирішення</a:t>
            </a:r>
            <a:r>
              <a:rPr lang="ru-RU" sz="2200" dirty="0"/>
              <a:t> </a:t>
            </a:r>
            <a:r>
              <a:rPr lang="ru-RU" sz="2200" dirty="0" err="1"/>
              <a:t>стратегічних</a:t>
            </a:r>
            <a:r>
              <a:rPr lang="ru-RU" sz="2200" dirty="0"/>
              <a:t> </a:t>
            </a:r>
            <a:r>
              <a:rPr lang="ru-RU" sz="2200" dirty="0" err="1"/>
              <a:t>завдань</a:t>
            </a:r>
            <a:r>
              <a:rPr lang="ru-RU" sz="2200" dirty="0"/>
              <a:t> </a:t>
            </a:r>
            <a:r>
              <a:rPr lang="ru-RU" sz="2200" dirty="0" err="1"/>
              <a:t>розвитку</a:t>
            </a:r>
            <a:r>
              <a:rPr lang="ru-RU" sz="2200" dirty="0"/>
              <a:t>. </a:t>
            </a:r>
          </a:p>
        </p:txBody>
      </p:sp>
      <p:sp>
        <p:nvSpPr>
          <p:cNvPr id="4" name="Заголовок 1">
            <a:extLst>
              <a:ext uri="{FF2B5EF4-FFF2-40B4-BE49-F238E27FC236}">
                <a16:creationId xmlns:a16="http://schemas.microsoft.com/office/drawing/2014/main" id="{4FEB86E4-0379-453C-8432-36155B6DC309}"/>
              </a:ext>
            </a:extLst>
          </p:cNvPr>
          <p:cNvSpPr>
            <a:spLocks noGrp="1"/>
          </p:cNvSpPr>
          <p:nvPr>
            <p:ph type="title"/>
          </p:nvPr>
        </p:nvSpPr>
        <p:spPr>
          <a:xfrm>
            <a:off x="801304" y="64385"/>
            <a:ext cx="10515600" cy="554740"/>
          </a:xfrm>
        </p:spPr>
        <p:txBody>
          <a:bodyPr>
            <a:normAutofit/>
          </a:bodyPr>
          <a:lstStyle/>
          <a:p>
            <a:pPr algn="ctr"/>
            <a:r>
              <a:rPr lang="uk-UA" sz="2800" b="1" dirty="0">
                <a:latin typeface="+mn-lt"/>
              </a:rPr>
              <a:t>Методи управління</a:t>
            </a:r>
            <a:endParaRPr lang="ru-RU" sz="2800" b="1" dirty="0">
              <a:latin typeface="+mn-lt"/>
            </a:endParaRPr>
          </a:p>
        </p:txBody>
      </p:sp>
    </p:spTree>
    <p:extLst>
      <p:ext uri="{BB962C8B-B14F-4D97-AF65-F5344CB8AC3E}">
        <p14:creationId xmlns:p14="http://schemas.microsoft.com/office/powerpoint/2010/main" val="1150492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D33F69F-BF5E-4702-A637-41E368335578}"/>
              </a:ext>
            </a:extLst>
          </p:cNvPr>
          <p:cNvSpPr>
            <a:spLocks noGrp="1"/>
          </p:cNvSpPr>
          <p:nvPr>
            <p:ph idx="1"/>
          </p:nvPr>
        </p:nvSpPr>
        <p:spPr>
          <a:xfrm>
            <a:off x="219075" y="173256"/>
            <a:ext cx="11544300" cy="2281186"/>
          </a:xfrm>
        </p:spPr>
        <p:txBody>
          <a:bodyPr>
            <a:normAutofit lnSpcReduction="10000"/>
          </a:bodyPr>
          <a:lstStyle/>
          <a:p>
            <a:pPr marL="0" indent="0" algn="ctr">
              <a:lnSpc>
                <a:spcPct val="100000"/>
              </a:lnSpc>
              <a:spcBef>
                <a:spcPts val="0"/>
              </a:spcBef>
              <a:buNone/>
            </a:pPr>
            <a:r>
              <a:rPr lang="uk-UA" sz="2400" b="1"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РЕГІОНАЛЬНЕ УПРАВЛІННЯ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uk-UA" sz="2400" i="1"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Державне управління регіонами</a:t>
            </a:r>
          </a:p>
          <a:p>
            <a:pPr marL="0" indent="0" algn="ctr">
              <a:lnSpc>
                <a:spcPct val="100000"/>
              </a:lnSpc>
              <a:spcBef>
                <a:spcPts val="0"/>
              </a:spcBef>
              <a:buNone/>
            </a:pPr>
            <a:r>
              <a:rPr lang="ru-RU" sz="2400" dirty="0" err="1"/>
              <a:t>Об’єктом</a:t>
            </a:r>
            <a:r>
              <a:rPr lang="ru-RU" sz="2400" dirty="0"/>
              <a:t> державного </a:t>
            </a:r>
            <a:r>
              <a:rPr lang="ru-RU" sz="2400" dirty="0" err="1"/>
              <a:t>регулювання</a:t>
            </a:r>
            <a:r>
              <a:rPr lang="ru-RU" sz="2400" dirty="0"/>
              <a:t> </a:t>
            </a:r>
            <a:r>
              <a:rPr lang="ru-RU" sz="2400" dirty="0" err="1"/>
              <a:t>виступають</a:t>
            </a:r>
            <a:r>
              <a:rPr lang="ru-RU" sz="2400" dirty="0"/>
              <a:t> </a:t>
            </a:r>
            <a:r>
              <a:rPr lang="ru-RU" sz="2400" dirty="0" err="1"/>
              <a:t>повноваження</a:t>
            </a:r>
            <a:r>
              <a:rPr lang="ru-RU" sz="2400" dirty="0"/>
              <a:t> з </a:t>
            </a:r>
            <a:r>
              <a:rPr lang="ru-RU" sz="2400" dirty="0" err="1"/>
              <a:t>регулювання</a:t>
            </a:r>
            <a:r>
              <a:rPr lang="ru-RU" sz="2400" dirty="0"/>
              <a:t> </a:t>
            </a:r>
            <a:r>
              <a:rPr lang="ru-RU" sz="2400" dirty="0" err="1"/>
              <a:t>регіонального</a:t>
            </a:r>
            <a:r>
              <a:rPr lang="ru-RU" sz="2400" dirty="0"/>
              <a:t> </a:t>
            </a:r>
            <a:r>
              <a:rPr lang="ru-RU" sz="2400" dirty="0" err="1"/>
              <a:t>розвитку</a:t>
            </a:r>
            <a:r>
              <a:rPr lang="ru-RU" sz="2400" dirty="0"/>
              <a:t>, </a:t>
            </a:r>
            <a:r>
              <a:rPr lang="ru-RU" sz="2400" dirty="0" err="1"/>
              <a:t>зокрема</a:t>
            </a:r>
            <a:r>
              <a:rPr lang="ru-RU" sz="2400" dirty="0"/>
              <a:t> </a:t>
            </a:r>
            <a:r>
              <a:rPr lang="ru-RU" sz="2400" dirty="0" err="1"/>
              <a:t>просторової</a:t>
            </a:r>
            <a:r>
              <a:rPr lang="ru-RU" sz="2400" dirty="0"/>
              <a:t> </a:t>
            </a:r>
            <a:r>
              <a:rPr lang="ru-RU" sz="2400" dirty="0" err="1"/>
              <a:t>організації</a:t>
            </a:r>
            <a:r>
              <a:rPr lang="ru-RU" sz="2400" dirty="0"/>
              <a:t> </a:t>
            </a:r>
            <a:r>
              <a:rPr lang="ru-RU" sz="2400" dirty="0" err="1"/>
              <a:t>територій</a:t>
            </a:r>
            <a:r>
              <a:rPr lang="ru-RU" sz="2400" dirty="0"/>
              <a:t>, </a:t>
            </a:r>
            <a:r>
              <a:rPr lang="ru-RU" sz="2400" dirty="0" err="1"/>
              <a:t>стратегування</a:t>
            </a:r>
            <a:r>
              <a:rPr lang="ru-RU" sz="2400" dirty="0"/>
              <a:t> і </a:t>
            </a:r>
            <a:r>
              <a:rPr lang="ru-RU" sz="2400" dirty="0" err="1"/>
              <a:t>програмування</a:t>
            </a:r>
            <a:r>
              <a:rPr lang="ru-RU" sz="2400" dirty="0"/>
              <a:t> та </a:t>
            </a:r>
            <a:r>
              <a:rPr lang="ru-RU" sz="2400" dirty="0" err="1"/>
              <a:t>налагодження</a:t>
            </a:r>
            <a:r>
              <a:rPr lang="ru-RU" sz="2400" dirty="0"/>
              <a:t> </a:t>
            </a:r>
            <a:r>
              <a:rPr lang="ru-RU" sz="2400" dirty="0" err="1"/>
              <a:t>системи</a:t>
            </a:r>
            <a:r>
              <a:rPr lang="ru-RU" sz="2400" dirty="0"/>
              <a:t> </a:t>
            </a:r>
            <a:r>
              <a:rPr lang="ru-RU" sz="2400" dirty="0" err="1"/>
              <a:t>фінансових</a:t>
            </a:r>
            <a:r>
              <a:rPr lang="ru-RU" sz="2400" dirty="0"/>
              <a:t> </a:t>
            </a:r>
            <a:r>
              <a:rPr lang="ru-RU" sz="2400" dirty="0" err="1"/>
              <a:t>взаємовідносин</a:t>
            </a:r>
            <a:r>
              <a:rPr lang="ru-RU" sz="2400" dirty="0"/>
              <a:t> </a:t>
            </a:r>
            <a:r>
              <a:rPr lang="ru-RU" sz="2400" dirty="0" err="1"/>
              <a:t>між</a:t>
            </a:r>
            <a:r>
              <a:rPr lang="ru-RU" sz="2400" dirty="0"/>
              <a:t> </a:t>
            </a:r>
            <a:r>
              <a:rPr lang="ru-RU" sz="2400" dirty="0" err="1"/>
              <a:t>різними</a:t>
            </a:r>
            <a:r>
              <a:rPr lang="ru-RU" sz="2400" dirty="0"/>
              <a:t> </a:t>
            </a:r>
            <a:r>
              <a:rPr lang="ru-RU" sz="2400" dirty="0" err="1"/>
              <a:t>рівнями</a:t>
            </a:r>
            <a:r>
              <a:rPr lang="ru-RU" sz="2400" dirty="0"/>
              <a:t> </a:t>
            </a:r>
            <a:r>
              <a:rPr lang="ru-RU" sz="2400" dirty="0" err="1"/>
              <a:t>влади</a:t>
            </a:r>
            <a:r>
              <a:rPr lang="ru-RU" sz="2400" dirty="0"/>
              <a:t>.</a:t>
            </a:r>
            <a:endParaRPr lang="ru-RU"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4D8CFA3A-2EBF-4A0A-8659-F37B8325310E}"/>
              </a:ext>
            </a:extLst>
          </p:cNvPr>
          <p:cNvSpPr>
            <a:spLocks noGrp="1"/>
          </p:cNvSpPr>
          <p:nvPr>
            <p:ph type="title"/>
          </p:nvPr>
        </p:nvSpPr>
        <p:spPr>
          <a:xfrm>
            <a:off x="838200" y="2233430"/>
            <a:ext cx="10515600" cy="529022"/>
          </a:xfrm>
        </p:spPr>
        <p:txBody>
          <a:bodyPr>
            <a:normAutofit/>
          </a:bodyPr>
          <a:lstStyle/>
          <a:p>
            <a:pPr algn="ctr"/>
            <a:r>
              <a:rPr lang="uk-UA" sz="2800" b="1" dirty="0">
                <a:latin typeface="+mn-lt"/>
              </a:rPr>
              <a:t>Функції управління регіональним розвитком</a:t>
            </a:r>
            <a:endParaRPr lang="ru-RU" sz="2800" b="1" dirty="0">
              <a:latin typeface="+mn-lt"/>
            </a:endParaRPr>
          </a:p>
        </p:txBody>
      </p:sp>
      <p:sp>
        <p:nvSpPr>
          <p:cNvPr id="5" name="Объект 2">
            <a:extLst>
              <a:ext uri="{FF2B5EF4-FFF2-40B4-BE49-F238E27FC236}">
                <a16:creationId xmlns:a16="http://schemas.microsoft.com/office/drawing/2014/main" id="{33EDE0A3-AB86-4913-9496-52D9E8DD55C9}"/>
              </a:ext>
            </a:extLst>
          </p:cNvPr>
          <p:cNvSpPr txBox="1">
            <a:spLocks/>
          </p:cNvSpPr>
          <p:nvPr/>
        </p:nvSpPr>
        <p:spPr>
          <a:xfrm>
            <a:off x="104775" y="2762452"/>
            <a:ext cx="12087225" cy="40233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ru-RU" sz="2200" dirty="0" err="1"/>
              <a:t>Аналіз</a:t>
            </a:r>
            <a:r>
              <a:rPr lang="ru-RU" sz="2200" dirty="0"/>
              <a:t> </a:t>
            </a:r>
            <a:r>
              <a:rPr lang="ru-RU" sz="2200" dirty="0" err="1"/>
              <a:t>суспільно-політичних</a:t>
            </a:r>
            <a:r>
              <a:rPr lang="ru-RU" sz="2200" dirty="0"/>
              <a:t>, </a:t>
            </a:r>
            <a:r>
              <a:rPr lang="ru-RU" sz="2200" dirty="0" err="1"/>
              <a:t>соціально-економічних</a:t>
            </a:r>
            <a:r>
              <a:rPr lang="ru-RU" sz="2200" dirty="0"/>
              <a:t>, </a:t>
            </a:r>
            <a:r>
              <a:rPr lang="ru-RU" sz="2200" dirty="0" err="1"/>
              <a:t>гуманітарних</a:t>
            </a:r>
            <a:r>
              <a:rPr lang="ru-RU" sz="2200" dirty="0"/>
              <a:t>, </a:t>
            </a:r>
            <a:r>
              <a:rPr lang="ru-RU" sz="2200" dirty="0" err="1"/>
              <a:t>екологічних</a:t>
            </a:r>
            <a:r>
              <a:rPr lang="ru-RU" sz="2200" dirty="0"/>
              <a:t> та </a:t>
            </a:r>
            <a:r>
              <a:rPr lang="ru-RU" sz="2200" dirty="0" err="1"/>
              <a:t>ін</a:t>
            </a:r>
            <a:r>
              <a:rPr lang="ru-RU" sz="2200" dirty="0"/>
              <a:t>. </a:t>
            </a:r>
            <a:r>
              <a:rPr lang="ru-RU" sz="2200" dirty="0" err="1"/>
              <a:t>процесів</a:t>
            </a:r>
            <a:r>
              <a:rPr lang="ru-RU" sz="2200" dirty="0"/>
              <a:t> на </a:t>
            </a:r>
            <a:r>
              <a:rPr lang="ru-RU" sz="2200" dirty="0" err="1"/>
              <a:t>регіональному</a:t>
            </a:r>
            <a:r>
              <a:rPr lang="ru-RU" sz="2200" dirty="0"/>
              <a:t> </a:t>
            </a:r>
            <a:r>
              <a:rPr lang="ru-RU" sz="2200" dirty="0" err="1"/>
              <a:t>рівні</a:t>
            </a:r>
            <a:endParaRPr lang="ru-RU" sz="2200" dirty="0"/>
          </a:p>
          <a:p>
            <a:pPr>
              <a:spcBef>
                <a:spcPts val="0"/>
              </a:spcBef>
            </a:pPr>
            <a:r>
              <a:rPr lang="ru-RU" sz="2200" dirty="0" err="1"/>
              <a:t>Прогнозування</a:t>
            </a:r>
            <a:r>
              <a:rPr lang="ru-RU" sz="2200" dirty="0"/>
              <a:t> </a:t>
            </a:r>
            <a:r>
              <a:rPr lang="ru-RU" sz="2200" dirty="0" err="1"/>
              <a:t>регіонального</a:t>
            </a:r>
            <a:r>
              <a:rPr lang="ru-RU" sz="2200" dirty="0"/>
              <a:t> </a:t>
            </a:r>
            <a:r>
              <a:rPr lang="ru-RU" sz="2200" dirty="0" err="1"/>
              <a:t>розвитку</a:t>
            </a:r>
            <a:endParaRPr lang="ru-RU" sz="2200" dirty="0"/>
          </a:p>
          <a:p>
            <a:pPr>
              <a:spcBef>
                <a:spcPts val="0"/>
              </a:spcBef>
            </a:pPr>
            <a:r>
              <a:rPr lang="ru-RU" sz="2200" dirty="0" err="1"/>
              <a:t>Планування</a:t>
            </a:r>
            <a:r>
              <a:rPr lang="ru-RU" sz="2200" dirty="0"/>
              <a:t> </a:t>
            </a:r>
            <a:r>
              <a:rPr lang="ru-RU" sz="2200" dirty="0" err="1"/>
              <a:t>регіонального</a:t>
            </a:r>
            <a:r>
              <a:rPr lang="ru-RU" sz="2200" dirty="0"/>
              <a:t> </a:t>
            </a:r>
            <a:r>
              <a:rPr lang="ru-RU" sz="2200" dirty="0" err="1"/>
              <a:t>розвитку</a:t>
            </a:r>
            <a:r>
              <a:rPr lang="ru-RU" sz="2200" dirty="0"/>
              <a:t> – </a:t>
            </a:r>
            <a:r>
              <a:rPr lang="ru-RU" sz="2200" dirty="0" err="1"/>
              <a:t>визначення</a:t>
            </a:r>
            <a:r>
              <a:rPr lang="ru-RU" sz="2200" dirty="0"/>
              <a:t> </a:t>
            </a:r>
            <a:r>
              <a:rPr lang="ru-RU" sz="2200" dirty="0" err="1"/>
              <a:t>майбутнього</a:t>
            </a:r>
            <a:r>
              <a:rPr lang="ru-RU" sz="2200" dirty="0"/>
              <a:t> стану </a:t>
            </a:r>
            <a:r>
              <a:rPr lang="ru-RU" sz="2200" dirty="0" err="1"/>
              <a:t>об’єкта</a:t>
            </a:r>
            <a:r>
              <a:rPr lang="ru-RU" sz="2200" dirty="0"/>
              <a:t> </a:t>
            </a:r>
            <a:r>
              <a:rPr lang="ru-RU" sz="2200" dirty="0" err="1"/>
              <a:t>регіонального</a:t>
            </a:r>
            <a:r>
              <a:rPr lang="ru-RU" sz="2200" dirty="0"/>
              <a:t> </a:t>
            </a:r>
            <a:r>
              <a:rPr lang="ru-RU" sz="2200" dirty="0" err="1"/>
              <a:t>управління</a:t>
            </a:r>
            <a:r>
              <a:rPr lang="ru-RU" sz="2200" dirty="0"/>
              <a:t>; </a:t>
            </a:r>
            <a:r>
              <a:rPr lang="ru-RU" sz="2200" dirty="0" err="1"/>
              <a:t>шляхів</a:t>
            </a:r>
            <a:r>
              <a:rPr lang="ru-RU" sz="2200" dirty="0"/>
              <a:t> та </a:t>
            </a:r>
            <a:r>
              <a:rPr lang="ru-RU" sz="2200" dirty="0" err="1"/>
              <a:t>способів</a:t>
            </a:r>
            <a:r>
              <a:rPr lang="ru-RU" sz="2200" dirty="0"/>
              <a:t> </a:t>
            </a:r>
            <a:r>
              <a:rPr lang="ru-RU" sz="2200" dirty="0" err="1"/>
              <a:t>досягнення</a:t>
            </a:r>
            <a:r>
              <a:rPr lang="ru-RU" sz="2200" dirty="0"/>
              <a:t> </a:t>
            </a:r>
            <a:r>
              <a:rPr lang="ru-RU" sz="2200" dirty="0" err="1"/>
              <a:t>цього</a:t>
            </a:r>
            <a:r>
              <a:rPr lang="ru-RU" sz="2200" dirty="0"/>
              <a:t> стану; </a:t>
            </a:r>
            <a:r>
              <a:rPr lang="ru-RU" sz="2200" dirty="0" err="1"/>
              <a:t>кількості</a:t>
            </a:r>
            <a:r>
              <a:rPr lang="ru-RU" sz="2200" dirty="0"/>
              <a:t> та </a:t>
            </a:r>
            <a:r>
              <a:rPr lang="ru-RU" sz="2200" dirty="0" err="1"/>
              <a:t>якості</a:t>
            </a:r>
            <a:r>
              <a:rPr lang="ru-RU" sz="2200" dirty="0"/>
              <a:t> </a:t>
            </a:r>
            <a:r>
              <a:rPr lang="ru-RU" sz="2200" dirty="0" err="1"/>
              <a:t>необхідних</a:t>
            </a:r>
            <a:r>
              <a:rPr lang="ru-RU" sz="2200" dirty="0"/>
              <a:t> для </a:t>
            </a:r>
            <a:r>
              <a:rPr lang="ru-RU" sz="2200" dirty="0" err="1"/>
              <a:t>цього</a:t>
            </a:r>
            <a:r>
              <a:rPr lang="ru-RU" sz="2200" dirty="0"/>
              <a:t> </a:t>
            </a:r>
            <a:r>
              <a:rPr lang="ru-RU" sz="2200" dirty="0" err="1"/>
              <a:t>ресурсів</a:t>
            </a:r>
            <a:r>
              <a:rPr lang="ru-RU" sz="2200" dirty="0"/>
              <a:t>. </a:t>
            </a:r>
          </a:p>
          <a:p>
            <a:pPr>
              <a:spcBef>
                <a:spcPts val="0"/>
              </a:spcBef>
            </a:pPr>
            <a:r>
              <a:rPr lang="ru-RU" sz="2200" dirty="0" err="1"/>
              <a:t>Організація</a:t>
            </a:r>
            <a:r>
              <a:rPr lang="ru-RU" sz="2200" dirty="0"/>
              <a:t> </a:t>
            </a:r>
            <a:r>
              <a:rPr lang="ru-RU" sz="2200" dirty="0" err="1"/>
              <a:t>регіонального</a:t>
            </a:r>
            <a:r>
              <a:rPr lang="ru-RU" sz="2200" dirty="0"/>
              <a:t> </a:t>
            </a:r>
            <a:r>
              <a:rPr lang="ru-RU" sz="2200" dirty="0" err="1"/>
              <a:t>розвитку</a:t>
            </a:r>
            <a:r>
              <a:rPr lang="ru-RU" sz="2200" dirty="0"/>
              <a:t> – одна з </a:t>
            </a:r>
            <a:r>
              <a:rPr lang="ru-RU" sz="2200" dirty="0" err="1"/>
              <a:t>центральних</a:t>
            </a:r>
            <a:r>
              <a:rPr lang="ru-RU" sz="2200" dirty="0"/>
              <a:t> </a:t>
            </a:r>
            <a:r>
              <a:rPr lang="ru-RU" sz="2200" dirty="0" err="1"/>
              <a:t>функцій</a:t>
            </a:r>
            <a:r>
              <a:rPr lang="ru-RU" sz="2200" dirty="0"/>
              <a:t> </a:t>
            </a:r>
            <a:r>
              <a:rPr lang="ru-RU" sz="2200" dirty="0" err="1"/>
              <a:t>управління</a:t>
            </a:r>
            <a:r>
              <a:rPr lang="ru-RU" sz="2200" dirty="0"/>
              <a:t> </a:t>
            </a:r>
            <a:r>
              <a:rPr lang="ru-RU" sz="2200" dirty="0" err="1"/>
              <a:t>регіональним</a:t>
            </a:r>
            <a:r>
              <a:rPr lang="ru-RU" sz="2200" dirty="0"/>
              <a:t> </a:t>
            </a:r>
            <a:r>
              <a:rPr lang="ru-RU" sz="2200" dirty="0" err="1"/>
              <a:t>розвитком</a:t>
            </a:r>
            <a:r>
              <a:rPr lang="ru-RU" sz="2200" dirty="0"/>
              <a:t>. </a:t>
            </a:r>
            <a:r>
              <a:rPr lang="ru-RU" sz="2200" dirty="0" err="1"/>
              <a:t>Сутність</a:t>
            </a:r>
            <a:r>
              <a:rPr lang="ru-RU" sz="2200" dirty="0"/>
              <a:t> </a:t>
            </a:r>
            <a:r>
              <a:rPr lang="ru-RU" sz="2200" dirty="0" err="1"/>
              <a:t>організації</a:t>
            </a:r>
            <a:r>
              <a:rPr lang="ru-RU" sz="2200" dirty="0"/>
              <a:t> </a:t>
            </a:r>
            <a:r>
              <a:rPr lang="ru-RU" sz="2200" dirty="0" err="1"/>
              <a:t>полягає</a:t>
            </a:r>
            <a:r>
              <a:rPr lang="ru-RU" sz="2200" dirty="0"/>
              <a:t> в </a:t>
            </a:r>
            <a:r>
              <a:rPr lang="ru-RU" sz="2200" dirty="0" err="1"/>
              <a:t>упорядкуванні</a:t>
            </a:r>
            <a:r>
              <a:rPr lang="ru-RU" sz="2200" dirty="0"/>
              <a:t>, </a:t>
            </a:r>
            <a:r>
              <a:rPr lang="ru-RU" sz="2200" dirty="0" err="1"/>
              <a:t>узгодженні</a:t>
            </a:r>
            <a:r>
              <a:rPr lang="ru-RU" sz="2200" dirty="0"/>
              <a:t>, </a:t>
            </a:r>
            <a:r>
              <a:rPr lang="ru-RU" sz="2200" dirty="0" err="1"/>
              <a:t>регламентуванні</a:t>
            </a:r>
            <a:r>
              <a:rPr lang="ru-RU" sz="2200" dirty="0"/>
              <a:t>, </a:t>
            </a:r>
            <a:r>
              <a:rPr lang="ru-RU" sz="2200" dirty="0" err="1"/>
              <a:t>усуненні</a:t>
            </a:r>
            <a:r>
              <a:rPr lang="ru-RU" sz="2200" dirty="0"/>
              <a:t> </a:t>
            </a:r>
            <a:r>
              <a:rPr lang="ru-RU" sz="2200" dirty="0" err="1"/>
              <a:t>дублювання</a:t>
            </a:r>
            <a:r>
              <a:rPr lang="ru-RU" sz="2200" dirty="0"/>
              <a:t> </a:t>
            </a:r>
            <a:r>
              <a:rPr lang="ru-RU" sz="2200" dirty="0" err="1"/>
              <a:t>дій</a:t>
            </a:r>
            <a:r>
              <a:rPr lang="ru-RU" sz="2200" dirty="0"/>
              <a:t> </a:t>
            </a:r>
            <a:r>
              <a:rPr lang="ru-RU" sz="2200" dirty="0" err="1"/>
              <a:t>органів</a:t>
            </a:r>
            <a:r>
              <a:rPr lang="ru-RU" sz="2200" dirty="0"/>
              <a:t> </a:t>
            </a:r>
            <a:r>
              <a:rPr lang="ru-RU" sz="2200" dirty="0" err="1"/>
              <a:t>управління</a:t>
            </a:r>
            <a:r>
              <a:rPr lang="ru-RU" sz="2200" dirty="0"/>
              <a:t> (</a:t>
            </a:r>
            <a:r>
              <a:rPr lang="ru-RU" sz="2200" dirty="0" err="1"/>
              <a:t>групи</a:t>
            </a:r>
            <a:r>
              <a:rPr lang="ru-RU" sz="2200" dirty="0"/>
              <a:t> </a:t>
            </a:r>
            <a:r>
              <a:rPr lang="ru-RU" sz="2200" dirty="0" err="1"/>
              <a:t>осіб</a:t>
            </a:r>
            <a:r>
              <a:rPr lang="ru-RU" sz="2200" dirty="0"/>
              <a:t>, </a:t>
            </a:r>
            <a:r>
              <a:rPr lang="ru-RU" sz="2200" dirty="0" err="1"/>
              <a:t>працівників</a:t>
            </a:r>
            <a:r>
              <a:rPr lang="ru-RU" sz="2200" dirty="0"/>
              <a:t> та </a:t>
            </a:r>
            <a:r>
              <a:rPr lang="ru-RU" sz="2200" dirty="0" err="1"/>
              <a:t>ін</a:t>
            </a:r>
            <a:r>
              <a:rPr lang="ru-RU" sz="2200" dirty="0"/>
              <a:t>.). </a:t>
            </a:r>
            <a:r>
              <a:rPr lang="ru-RU" sz="2200" dirty="0" err="1"/>
              <a:t>Організацію</a:t>
            </a:r>
            <a:r>
              <a:rPr lang="ru-RU" sz="2200" dirty="0"/>
              <a:t> часто </a:t>
            </a:r>
            <a:r>
              <a:rPr lang="ru-RU" sz="2200" dirty="0" err="1"/>
              <a:t>ще</a:t>
            </a:r>
            <a:r>
              <a:rPr lang="ru-RU" sz="2200" dirty="0"/>
              <a:t> </a:t>
            </a:r>
            <a:r>
              <a:rPr lang="ru-RU" sz="2200" dirty="0" err="1"/>
              <a:t>називають</a:t>
            </a:r>
            <a:r>
              <a:rPr lang="ru-RU" sz="2200" dirty="0"/>
              <a:t> </a:t>
            </a:r>
            <a:r>
              <a:rPr lang="ru-RU" sz="2200" dirty="0" err="1"/>
              <a:t>координацією</a:t>
            </a:r>
            <a:r>
              <a:rPr lang="ru-RU" sz="2200" dirty="0"/>
              <a:t> (</a:t>
            </a:r>
            <a:r>
              <a:rPr lang="ru-RU" sz="2200" dirty="0" err="1"/>
              <a:t>управлінських</a:t>
            </a:r>
            <a:r>
              <a:rPr lang="ru-RU" sz="2200" dirty="0"/>
              <a:t> </a:t>
            </a:r>
            <a:r>
              <a:rPr lang="ru-RU" sz="2200" dirty="0" err="1"/>
              <a:t>рішень</a:t>
            </a:r>
            <a:r>
              <a:rPr lang="ru-RU" sz="2200" dirty="0"/>
              <a:t>, </a:t>
            </a:r>
            <a:r>
              <a:rPr lang="ru-RU" sz="2200" dirty="0" err="1"/>
              <a:t>зусиль</a:t>
            </a:r>
            <a:r>
              <a:rPr lang="ru-RU" sz="2200" dirty="0"/>
              <a:t>, </a:t>
            </a:r>
            <a:r>
              <a:rPr lang="ru-RU" sz="2200" dirty="0" err="1"/>
              <a:t>дій</a:t>
            </a:r>
            <a:r>
              <a:rPr lang="ru-RU" sz="2200" dirty="0"/>
              <a:t>, </a:t>
            </a:r>
            <a:r>
              <a:rPr lang="ru-RU" sz="2200" dirty="0" err="1"/>
              <a:t>заходів</a:t>
            </a:r>
            <a:r>
              <a:rPr lang="ru-RU" sz="2200" dirty="0"/>
              <a:t> </a:t>
            </a:r>
            <a:r>
              <a:rPr lang="ru-RU" sz="2200" dirty="0" err="1"/>
              <a:t>тощо</a:t>
            </a:r>
            <a:r>
              <a:rPr lang="ru-RU" sz="2200" dirty="0"/>
              <a:t>). </a:t>
            </a:r>
          </a:p>
          <a:p>
            <a:pPr>
              <a:spcBef>
                <a:spcPts val="0"/>
              </a:spcBef>
            </a:pPr>
            <a:r>
              <a:rPr lang="ru-RU" sz="2200" dirty="0" err="1"/>
              <a:t>Мотивація</a:t>
            </a:r>
            <a:r>
              <a:rPr lang="ru-RU" sz="2200" dirty="0"/>
              <a:t> – </a:t>
            </a:r>
            <a:r>
              <a:rPr lang="ru-RU" sz="2200" dirty="0" err="1"/>
              <a:t>супроводжує</a:t>
            </a:r>
            <a:r>
              <a:rPr lang="ru-RU" sz="2200" dirty="0"/>
              <a:t> </a:t>
            </a:r>
            <a:r>
              <a:rPr lang="ru-RU" sz="2200" dirty="0" err="1"/>
              <a:t>організацію</a:t>
            </a:r>
            <a:r>
              <a:rPr lang="ru-RU" sz="2200" dirty="0"/>
              <a:t> та </a:t>
            </a:r>
            <a:r>
              <a:rPr lang="ru-RU" sz="2200" dirty="0" err="1"/>
              <a:t>полягає</a:t>
            </a:r>
            <a:r>
              <a:rPr lang="ru-RU" sz="2200" dirty="0"/>
              <a:t> в </a:t>
            </a:r>
            <a:r>
              <a:rPr lang="ru-RU" sz="2200" dirty="0" err="1"/>
              <a:t>матеріальному</a:t>
            </a:r>
            <a:r>
              <a:rPr lang="ru-RU" sz="2200" dirty="0"/>
              <a:t> та моральному </a:t>
            </a:r>
            <a:r>
              <a:rPr lang="ru-RU" sz="2200" dirty="0" err="1"/>
              <a:t>заохоченні</a:t>
            </a:r>
            <a:r>
              <a:rPr lang="ru-RU" sz="2200" dirty="0"/>
              <a:t> </a:t>
            </a:r>
            <a:r>
              <a:rPr lang="ru-RU" sz="2200" dirty="0" err="1"/>
              <a:t>працівників</a:t>
            </a:r>
            <a:r>
              <a:rPr lang="ru-RU" sz="2200" dirty="0"/>
              <a:t>, </a:t>
            </a:r>
            <a:r>
              <a:rPr lang="ru-RU" sz="2200" dirty="0" err="1"/>
              <a:t>членів</a:t>
            </a:r>
            <a:r>
              <a:rPr lang="ru-RU" sz="2200" dirty="0"/>
              <a:t> трудового </a:t>
            </a:r>
            <a:r>
              <a:rPr lang="ru-RU" sz="2200" dirty="0" err="1"/>
              <a:t>колективу</a:t>
            </a:r>
            <a:r>
              <a:rPr lang="ru-RU" sz="2200" dirty="0"/>
              <a:t>, </a:t>
            </a:r>
            <a:r>
              <a:rPr lang="ru-RU" sz="2200" dirty="0" err="1"/>
              <a:t>працівників</a:t>
            </a:r>
            <a:r>
              <a:rPr lang="ru-RU" sz="2200" dirty="0"/>
              <a:t> </a:t>
            </a:r>
            <a:r>
              <a:rPr lang="ru-RU" sz="2200" dirty="0" err="1"/>
              <a:t>управлінських</a:t>
            </a:r>
            <a:r>
              <a:rPr lang="ru-RU" sz="2200" dirty="0"/>
              <a:t> структур, </a:t>
            </a:r>
            <a:r>
              <a:rPr lang="ru-RU" sz="2200" dirty="0" err="1"/>
              <a:t>державних</a:t>
            </a:r>
            <a:r>
              <a:rPr lang="ru-RU" sz="2200" dirty="0"/>
              <a:t> </a:t>
            </a:r>
            <a:r>
              <a:rPr lang="ru-RU" sz="2200" dirty="0" err="1"/>
              <a:t>службовців</a:t>
            </a:r>
            <a:r>
              <a:rPr lang="ru-RU" sz="2200" dirty="0"/>
              <a:t> та </a:t>
            </a:r>
            <a:r>
              <a:rPr lang="ru-RU" sz="2200" dirty="0" err="1"/>
              <a:t>ін</a:t>
            </a:r>
            <a:r>
              <a:rPr lang="ru-RU" sz="2200" dirty="0"/>
              <a:t>., для </a:t>
            </a:r>
            <a:r>
              <a:rPr lang="ru-RU" sz="2200" dirty="0" err="1"/>
              <a:t>підвищення</a:t>
            </a:r>
            <a:r>
              <a:rPr lang="ru-RU" sz="2200" dirty="0"/>
              <a:t> </a:t>
            </a:r>
            <a:r>
              <a:rPr lang="ru-RU" sz="2200" dirty="0" err="1"/>
              <a:t>результативності</a:t>
            </a:r>
            <a:r>
              <a:rPr lang="ru-RU" sz="2200" dirty="0"/>
              <a:t> </a:t>
            </a:r>
            <a:r>
              <a:rPr lang="ru-RU" sz="2200" dirty="0" err="1"/>
              <a:t>їх</a:t>
            </a:r>
            <a:r>
              <a:rPr lang="ru-RU" sz="2200" dirty="0"/>
              <a:t> </a:t>
            </a:r>
            <a:r>
              <a:rPr lang="ru-RU" sz="2200" dirty="0" err="1"/>
              <a:t>діяльності</a:t>
            </a:r>
            <a:r>
              <a:rPr lang="ru-RU" sz="2200" dirty="0"/>
              <a:t>. </a:t>
            </a:r>
          </a:p>
        </p:txBody>
      </p:sp>
    </p:spTree>
    <p:extLst>
      <p:ext uri="{BB962C8B-B14F-4D97-AF65-F5344CB8AC3E}">
        <p14:creationId xmlns:p14="http://schemas.microsoft.com/office/powerpoint/2010/main" val="4167322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a:extLst>
              <a:ext uri="{FF2B5EF4-FFF2-40B4-BE49-F238E27FC236}">
                <a16:creationId xmlns:a16="http://schemas.microsoft.com/office/drawing/2014/main" id="{9EE76AF8-F268-42C9-978D-9EE2E5B95400}"/>
              </a:ext>
            </a:extLst>
          </p:cNvPr>
          <p:cNvSpPr txBox="1">
            <a:spLocks/>
          </p:cNvSpPr>
          <p:nvPr/>
        </p:nvSpPr>
        <p:spPr>
          <a:xfrm>
            <a:off x="0" y="133350"/>
            <a:ext cx="12087225" cy="56864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ru-RU" sz="2200" dirty="0" err="1"/>
              <a:t>Облік</a:t>
            </a:r>
            <a:r>
              <a:rPr lang="ru-RU" sz="2200" dirty="0"/>
              <a:t> – </a:t>
            </a:r>
            <a:r>
              <a:rPr lang="ru-RU" sz="2200" dirty="0" err="1"/>
              <a:t>універсальна</a:t>
            </a:r>
            <a:r>
              <a:rPr lang="ru-RU" sz="2200" dirty="0"/>
              <a:t> </a:t>
            </a:r>
            <a:r>
              <a:rPr lang="ru-RU" sz="2200" dirty="0" err="1"/>
              <a:t>функція</a:t>
            </a:r>
            <a:r>
              <a:rPr lang="ru-RU" sz="2200" dirty="0"/>
              <a:t> </a:t>
            </a:r>
            <a:r>
              <a:rPr lang="ru-RU" sz="2200" dirty="0" err="1"/>
              <a:t>управління</a:t>
            </a:r>
            <a:r>
              <a:rPr lang="ru-RU" sz="2200" dirty="0"/>
              <a:t>, </a:t>
            </a:r>
            <a:r>
              <a:rPr lang="ru-RU" sz="2200" dirty="0" err="1"/>
              <a:t>що</a:t>
            </a:r>
            <a:r>
              <a:rPr lang="ru-RU" sz="2200" dirty="0"/>
              <a:t> </a:t>
            </a:r>
            <a:r>
              <a:rPr lang="ru-RU" sz="2200" dirty="0" err="1"/>
              <a:t>впроваджується</a:t>
            </a:r>
            <a:r>
              <a:rPr lang="ru-RU" sz="2200" dirty="0"/>
              <a:t> за </a:t>
            </a:r>
            <a:r>
              <a:rPr lang="ru-RU" sz="2200" dirty="0" err="1"/>
              <a:t>допомогою</a:t>
            </a:r>
            <a:r>
              <a:rPr lang="ru-RU" sz="2200" dirty="0"/>
              <a:t> </a:t>
            </a:r>
            <a:r>
              <a:rPr lang="ru-RU" sz="2200" dirty="0" err="1"/>
              <a:t>документальної</a:t>
            </a:r>
            <a:r>
              <a:rPr lang="ru-RU" sz="2200" dirty="0"/>
              <a:t> </a:t>
            </a:r>
            <a:r>
              <a:rPr lang="ru-RU" sz="2200" dirty="0" err="1"/>
              <a:t>фіксації</a:t>
            </a:r>
            <a:r>
              <a:rPr lang="ru-RU" sz="2200" dirty="0"/>
              <a:t> </a:t>
            </a:r>
            <a:r>
              <a:rPr lang="ru-RU" sz="2200" dirty="0" err="1"/>
              <a:t>матеріального</a:t>
            </a:r>
            <a:r>
              <a:rPr lang="ru-RU" sz="2200" dirty="0"/>
              <a:t> та </a:t>
            </a:r>
            <a:r>
              <a:rPr lang="ru-RU" sz="2200" dirty="0" err="1"/>
              <a:t>фінансового</a:t>
            </a:r>
            <a:r>
              <a:rPr lang="ru-RU" sz="2200" dirty="0"/>
              <a:t> стану </a:t>
            </a:r>
            <a:r>
              <a:rPr lang="ru-RU" sz="2200" dirty="0" err="1"/>
              <a:t>об’єкта</a:t>
            </a:r>
            <a:r>
              <a:rPr lang="ru-RU" sz="2200" dirty="0"/>
              <a:t> </a:t>
            </a:r>
            <a:r>
              <a:rPr lang="ru-RU" sz="2200" dirty="0" err="1"/>
              <a:t>управління</a:t>
            </a:r>
            <a:r>
              <a:rPr lang="ru-RU" sz="2200" dirty="0"/>
              <a:t>, </a:t>
            </a:r>
            <a:r>
              <a:rPr lang="ru-RU" sz="2200" dirty="0" err="1"/>
              <a:t>ресурсів</a:t>
            </a:r>
            <a:r>
              <a:rPr lang="ru-RU" sz="2200" dirty="0"/>
              <a:t> </a:t>
            </a:r>
            <a:r>
              <a:rPr lang="ru-RU" sz="2200" dirty="0" err="1"/>
              <a:t>об’єкта</a:t>
            </a:r>
            <a:r>
              <a:rPr lang="ru-RU" sz="2200" dirty="0"/>
              <a:t> </a:t>
            </a:r>
            <a:r>
              <a:rPr lang="ru-RU" sz="2200" dirty="0" err="1"/>
              <a:t>управління</a:t>
            </a:r>
            <a:r>
              <a:rPr lang="ru-RU" sz="2200" dirty="0"/>
              <a:t>, </a:t>
            </a:r>
            <a:r>
              <a:rPr lang="ru-RU" sz="2200" dirty="0" err="1"/>
              <a:t>матеріальних</a:t>
            </a:r>
            <a:r>
              <a:rPr lang="ru-RU" sz="2200" dirty="0"/>
              <a:t> </a:t>
            </a:r>
            <a:r>
              <a:rPr lang="ru-RU" sz="2200" dirty="0" err="1"/>
              <a:t>цінностей</a:t>
            </a:r>
            <a:r>
              <a:rPr lang="ru-RU" sz="2200" dirty="0"/>
              <a:t>, </a:t>
            </a:r>
            <a:r>
              <a:rPr lang="ru-RU" sz="2200" dirty="0" err="1"/>
              <a:t>грошових</a:t>
            </a:r>
            <a:r>
              <a:rPr lang="ru-RU" sz="2200" dirty="0"/>
              <a:t> </a:t>
            </a:r>
            <a:r>
              <a:rPr lang="ru-RU" sz="2200" dirty="0" err="1"/>
              <a:t>коштів</a:t>
            </a:r>
            <a:r>
              <a:rPr lang="ru-RU" sz="2200" dirty="0"/>
              <a:t>, </a:t>
            </a:r>
            <a:r>
              <a:rPr lang="ru-RU" sz="2200" dirty="0" err="1"/>
              <a:t>боргових</a:t>
            </a:r>
            <a:r>
              <a:rPr lang="ru-RU" sz="2200" dirty="0"/>
              <a:t> </a:t>
            </a:r>
            <a:r>
              <a:rPr lang="ru-RU" sz="2200" dirty="0" err="1"/>
              <a:t>зобов’язань</a:t>
            </a:r>
            <a:r>
              <a:rPr lang="ru-RU" sz="2200" dirty="0"/>
              <a:t> </a:t>
            </a:r>
            <a:r>
              <a:rPr lang="ru-RU" sz="2200" dirty="0" err="1"/>
              <a:t>тощо</a:t>
            </a:r>
            <a:endParaRPr lang="ru-RU" sz="2200" dirty="0"/>
          </a:p>
          <a:p>
            <a:pPr>
              <a:spcBef>
                <a:spcPts val="0"/>
              </a:spcBef>
            </a:pPr>
            <a:r>
              <a:rPr lang="ru-RU" sz="2200" dirty="0"/>
              <a:t>Контроль – </a:t>
            </a:r>
            <a:r>
              <a:rPr lang="ru-RU" sz="2200" dirty="0" err="1"/>
              <a:t>перевірка</a:t>
            </a:r>
            <a:r>
              <a:rPr lang="ru-RU" sz="2200" dirty="0"/>
              <a:t> </a:t>
            </a:r>
            <a:r>
              <a:rPr lang="ru-RU" sz="2200" dirty="0" err="1"/>
              <a:t>виконання</a:t>
            </a:r>
            <a:r>
              <a:rPr lang="ru-RU" sz="2200" dirty="0"/>
              <a:t> </a:t>
            </a:r>
            <a:r>
              <a:rPr lang="ru-RU" sz="2200" dirty="0" err="1"/>
              <a:t>управлінських</a:t>
            </a:r>
            <a:r>
              <a:rPr lang="ru-RU" sz="2200" dirty="0"/>
              <a:t> </a:t>
            </a:r>
            <a:r>
              <a:rPr lang="ru-RU" sz="2200" dirty="0" err="1"/>
              <a:t>рішень</a:t>
            </a:r>
            <a:r>
              <a:rPr lang="ru-RU" sz="2200" dirty="0"/>
              <a:t>, </a:t>
            </a:r>
            <a:r>
              <a:rPr lang="ru-RU" sz="2200" dirty="0" err="1"/>
              <a:t>справляння</a:t>
            </a:r>
            <a:r>
              <a:rPr lang="ru-RU" sz="2200" dirty="0"/>
              <a:t> </a:t>
            </a:r>
            <a:r>
              <a:rPr lang="ru-RU" sz="2200" dirty="0" err="1"/>
              <a:t>управлінських</a:t>
            </a:r>
            <a:r>
              <a:rPr lang="ru-RU" sz="2200" dirty="0"/>
              <a:t> </a:t>
            </a:r>
            <a:r>
              <a:rPr lang="ru-RU" sz="2200" dirty="0" err="1"/>
              <a:t>впливів</a:t>
            </a:r>
            <a:r>
              <a:rPr lang="ru-RU" sz="2200" dirty="0"/>
              <a:t>, </a:t>
            </a:r>
            <a:r>
              <a:rPr lang="ru-RU" sz="2200" dirty="0" err="1"/>
              <a:t>дотримання</a:t>
            </a:r>
            <a:r>
              <a:rPr lang="ru-RU" sz="2200" dirty="0"/>
              <a:t> </a:t>
            </a:r>
            <a:r>
              <a:rPr lang="ru-RU" sz="2200" dirty="0" err="1"/>
              <a:t>законів</a:t>
            </a:r>
            <a:r>
              <a:rPr lang="ru-RU" sz="2200" dirty="0"/>
              <a:t>, правил, норм </a:t>
            </a:r>
            <a:r>
              <a:rPr lang="ru-RU" sz="2200" dirty="0" err="1"/>
              <a:t>поведінки</a:t>
            </a:r>
            <a:r>
              <a:rPr lang="ru-RU" sz="2200" dirty="0"/>
              <a:t> у </a:t>
            </a:r>
            <a:r>
              <a:rPr lang="ru-RU" sz="2200" dirty="0" err="1"/>
              <a:t>сфері</a:t>
            </a:r>
            <a:r>
              <a:rPr lang="ru-RU" sz="2200" dirty="0"/>
              <a:t> </a:t>
            </a:r>
            <a:r>
              <a:rPr lang="ru-RU" sz="2200" dirty="0" err="1"/>
              <a:t>управлінської</a:t>
            </a:r>
            <a:r>
              <a:rPr lang="ru-RU" sz="2200" dirty="0"/>
              <a:t> та </a:t>
            </a:r>
            <a:r>
              <a:rPr lang="ru-RU" sz="2200" dirty="0" err="1"/>
              <a:t>господарської</a:t>
            </a:r>
            <a:r>
              <a:rPr lang="ru-RU" sz="2200" dirty="0"/>
              <a:t> </a:t>
            </a:r>
            <a:r>
              <a:rPr lang="ru-RU" sz="2200" dirty="0" err="1"/>
              <a:t>діяльності</a:t>
            </a:r>
            <a:r>
              <a:rPr lang="ru-RU" sz="2200" dirty="0"/>
              <a:t>. Контроль </a:t>
            </a:r>
            <a:r>
              <a:rPr lang="ru-RU" sz="2200" dirty="0" err="1"/>
              <a:t>реалізує</a:t>
            </a:r>
            <a:r>
              <a:rPr lang="ru-RU" sz="2200" dirty="0"/>
              <a:t> </a:t>
            </a:r>
            <a:r>
              <a:rPr lang="ru-RU" sz="2200" dirty="0" err="1"/>
              <a:t>зворотний</a:t>
            </a:r>
            <a:r>
              <a:rPr lang="ru-RU" sz="2200" dirty="0"/>
              <a:t> </a:t>
            </a:r>
            <a:r>
              <a:rPr lang="ru-RU" sz="2200" dirty="0" err="1"/>
              <a:t>зв'язок</a:t>
            </a:r>
            <a:r>
              <a:rPr lang="ru-RU" sz="2200" dirty="0"/>
              <a:t> в </a:t>
            </a:r>
            <a:r>
              <a:rPr lang="ru-RU" sz="2200" dirty="0" err="1"/>
              <a:t>управлінні</a:t>
            </a:r>
            <a:r>
              <a:rPr lang="ru-RU" sz="2200" dirty="0"/>
              <a:t>. Одним з </a:t>
            </a:r>
            <a:r>
              <a:rPr lang="ru-RU" sz="2200" dirty="0" err="1"/>
              <a:t>головних</a:t>
            </a:r>
            <a:r>
              <a:rPr lang="ru-RU" sz="2200" dirty="0"/>
              <a:t> </a:t>
            </a:r>
            <a:r>
              <a:rPr lang="ru-RU" sz="2200" dirty="0" err="1"/>
              <a:t>завдань</a:t>
            </a:r>
            <a:r>
              <a:rPr lang="ru-RU" sz="2200" dirty="0"/>
              <a:t> у </a:t>
            </a:r>
            <a:r>
              <a:rPr lang="ru-RU" sz="2200" dirty="0" err="1"/>
              <a:t>цій</a:t>
            </a:r>
            <a:r>
              <a:rPr lang="ru-RU" sz="2200" dirty="0"/>
              <a:t> </a:t>
            </a:r>
            <a:r>
              <a:rPr lang="ru-RU" sz="2200" dirty="0" err="1"/>
              <a:t>сфері</a:t>
            </a:r>
            <a:r>
              <a:rPr lang="ru-RU" sz="2200" dirty="0"/>
              <a:t> є </a:t>
            </a:r>
            <a:r>
              <a:rPr lang="ru-RU" sz="2200" dirty="0" err="1"/>
              <a:t>запровадження</a:t>
            </a:r>
            <a:r>
              <a:rPr lang="ru-RU" sz="2200" dirty="0"/>
              <a:t> державного контролю за </a:t>
            </a:r>
            <a:r>
              <a:rPr lang="ru-RU" sz="2200" dirty="0" err="1"/>
              <a:t>законністю</a:t>
            </a:r>
            <a:r>
              <a:rPr lang="ru-RU" sz="2200" dirty="0"/>
              <a:t> </a:t>
            </a:r>
            <a:r>
              <a:rPr lang="ru-RU" sz="2200" dirty="0" err="1"/>
              <a:t>рішень</a:t>
            </a:r>
            <a:r>
              <a:rPr lang="ru-RU" sz="2200" dirty="0"/>
              <a:t> </a:t>
            </a:r>
            <a:r>
              <a:rPr lang="ru-RU" sz="2200" dirty="0" err="1"/>
              <a:t>місцевих</a:t>
            </a:r>
            <a:r>
              <a:rPr lang="ru-RU" sz="2200" dirty="0"/>
              <a:t> </a:t>
            </a:r>
            <a:r>
              <a:rPr lang="ru-RU" sz="2200" dirty="0" err="1"/>
              <a:t>органів</a:t>
            </a:r>
            <a:r>
              <a:rPr lang="ru-RU" sz="2200" dirty="0"/>
              <a:t> </a:t>
            </a:r>
            <a:r>
              <a:rPr lang="ru-RU" sz="2200" dirty="0" err="1"/>
              <a:t>виконавчої</a:t>
            </a:r>
            <a:r>
              <a:rPr lang="ru-RU" sz="2200" dirty="0"/>
              <a:t> </a:t>
            </a:r>
            <a:r>
              <a:rPr lang="ru-RU" sz="2200" dirty="0" err="1"/>
              <a:t>влади</a:t>
            </a:r>
            <a:r>
              <a:rPr lang="ru-RU" sz="2200" dirty="0"/>
              <a:t> та </a:t>
            </a:r>
            <a:r>
              <a:rPr lang="ru-RU" sz="2200" dirty="0" err="1"/>
              <a:t>органів</a:t>
            </a:r>
            <a:r>
              <a:rPr lang="ru-RU" sz="2200" dirty="0"/>
              <a:t> </a:t>
            </a:r>
            <a:r>
              <a:rPr lang="ru-RU" sz="2200" dirty="0" err="1"/>
              <a:t>місцевого</a:t>
            </a:r>
            <a:r>
              <a:rPr lang="ru-RU" sz="2200" dirty="0"/>
              <a:t> </a:t>
            </a:r>
            <a:r>
              <a:rPr lang="ru-RU" sz="2200" dirty="0" err="1"/>
              <a:t>самоврядування</a:t>
            </a:r>
            <a:r>
              <a:rPr lang="ru-RU" sz="2200" dirty="0"/>
              <a:t>, </a:t>
            </a:r>
            <a:r>
              <a:rPr lang="ru-RU" sz="2200" dirty="0" err="1"/>
              <a:t>представників</a:t>
            </a:r>
            <a:r>
              <a:rPr lang="ru-RU" sz="2200" dirty="0"/>
              <a:t> </a:t>
            </a:r>
            <a:r>
              <a:rPr lang="ru-RU" sz="2200" dirty="0" err="1"/>
              <a:t>державних</a:t>
            </a:r>
            <a:r>
              <a:rPr lang="ru-RU" sz="2200" dirty="0"/>
              <a:t> </a:t>
            </a:r>
            <a:r>
              <a:rPr lang="ru-RU" sz="2200" dirty="0" err="1"/>
              <a:t>установ</a:t>
            </a:r>
            <a:r>
              <a:rPr lang="ru-RU" sz="2200" dirty="0"/>
              <a:t> та </a:t>
            </a:r>
            <a:r>
              <a:rPr lang="ru-RU" sz="2200" dirty="0" err="1"/>
              <a:t>організацій</a:t>
            </a:r>
            <a:r>
              <a:rPr lang="ru-RU" sz="2200" dirty="0"/>
              <a:t>.</a:t>
            </a:r>
          </a:p>
          <a:p>
            <a:pPr>
              <a:spcBef>
                <a:spcPts val="0"/>
              </a:spcBef>
            </a:pPr>
            <a:r>
              <a:rPr lang="ru-RU" sz="2200" dirty="0" err="1"/>
              <a:t>Оперативне</a:t>
            </a:r>
            <a:r>
              <a:rPr lang="ru-RU" sz="2200" dirty="0"/>
              <a:t> </a:t>
            </a:r>
            <a:r>
              <a:rPr lang="ru-RU" sz="2200" dirty="0" err="1"/>
              <a:t>реагування</a:t>
            </a:r>
            <a:r>
              <a:rPr lang="ru-RU" sz="2200" dirty="0"/>
              <a:t> та </a:t>
            </a:r>
            <a:r>
              <a:rPr lang="ru-RU" sz="2200" dirty="0" err="1"/>
              <a:t>оперативне</a:t>
            </a:r>
            <a:r>
              <a:rPr lang="ru-RU" sz="2200" dirty="0"/>
              <a:t> </a:t>
            </a:r>
            <a:r>
              <a:rPr lang="ru-RU" sz="2200" dirty="0" err="1"/>
              <a:t>регулювання</a:t>
            </a:r>
            <a:r>
              <a:rPr lang="ru-RU" sz="2200" dirty="0"/>
              <a:t> </a:t>
            </a:r>
            <a:r>
              <a:rPr lang="ru-RU" sz="2200" dirty="0" err="1"/>
              <a:t>регіонального</a:t>
            </a:r>
            <a:r>
              <a:rPr lang="ru-RU" sz="2200" dirty="0"/>
              <a:t> </a:t>
            </a:r>
            <a:r>
              <a:rPr lang="ru-RU" sz="2200" dirty="0" err="1"/>
              <a:t>розвитку</a:t>
            </a:r>
            <a:r>
              <a:rPr lang="ru-RU" sz="2200" dirty="0"/>
              <a:t>.</a:t>
            </a:r>
          </a:p>
          <a:p>
            <a:pPr>
              <a:spcBef>
                <a:spcPts val="0"/>
              </a:spcBef>
            </a:pPr>
            <a:r>
              <a:rPr lang="ru-RU" sz="2200" dirty="0"/>
              <a:t>До </a:t>
            </a:r>
            <a:r>
              <a:rPr lang="ru-RU" sz="2200" dirty="0" err="1"/>
              <a:t>цільових</a:t>
            </a:r>
            <a:r>
              <a:rPr lang="ru-RU" sz="2200" dirty="0"/>
              <a:t> </a:t>
            </a:r>
            <a:r>
              <a:rPr lang="ru-RU" sz="2200" dirty="0" err="1"/>
              <a:t>функцій</a:t>
            </a:r>
            <a:r>
              <a:rPr lang="ru-RU" sz="2200" dirty="0"/>
              <a:t> </a:t>
            </a:r>
            <a:r>
              <a:rPr lang="ru-RU" sz="2200" dirty="0" err="1"/>
              <a:t>управління</a:t>
            </a:r>
            <a:r>
              <a:rPr lang="ru-RU" sz="2200" dirty="0"/>
              <a:t> </a:t>
            </a:r>
            <a:r>
              <a:rPr lang="ru-RU" sz="2200" dirty="0" err="1"/>
              <a:t>регіональним</a:t>
            </a:r>
            <a:r>
              <a:rPr lang="ru-RU" sz="2200" dirty="0"/>
              <a:t> </a:t>
            </a:r>
            <a:r>
              <a:rPr lang="ru-RU" sz="2200" dirty="0" err="1"/>
              <a:t>розвитком</a:t>
            </a:r>
            <a:r>
              <a:rPr lang="ru-RU" sz="2200" dirty="0"/>
              <a:t> </a:t>
            </a:r>
            <a:r>
              <a:rPr lang="ru-RU" sz="2200" dirty="0" err="1"/>
              <a:t>можна</a:t>
            </a:r>
            <a:r>
              <a:rPr lang="ru-RU" sz="2200" dirty="0"/>
              <a:t> </a:t>
            </a:r>
            <a:r>
              <a:rPr lang="ru-RU" sz="2200" dirty="0" err="1"/>
              <a:t>віднести</a:t>
            </a:r>
            <a:r>
              <a:rPr lang="ru-RU" sz="2200" dirty="0"/>
              <a:t>: </a:t>
            </a:r>
            <a:r>
              <a:rPr lang="ru-RU" sz="2200" dirty="0" err="1"/>
              <a:t>формування</a:t>
            </a:r>
            <a:r>
              <a:rPr lang="ru-RU" sz="2200" dirty="0"/>
              <a:t> </a:t>
            </a:r>
            <a:r>
              <a:rPr lang="ru-RU" sz="2200" dirty="0" err="1"/>
              <a:t>ефективної</a:t>
            </a:r>
            <a:r>
              <a:rPr lang="ru-RU" sz="2200" dirty="0"/>
              <a:t> </a:t>
            </a:r>
            <a:r>
              <a:rPr lang="ru-RU" sz="2200" dirty="0" err="1"/>
              <a:t>системи</a:t>
            </a:r>
            <a:r>
              <a:rPr lang="ru-RU" sz="2200" dirty="0"/>
              <a:t> </a:t>
            </a:r>
            <a:r>
              <a:rPr lang="ru-RU" sz="2200" dirty="0" err="1"/>
              <a:t>публічної</a:t>
            </a:r>
            <a:r>
              <a:rPr lang="ru-RU" sz="2200" dirty="0"/>
              <a:t> </a:t>
            </a:r>
            <a:r>
              <a:rPr lang="ru-RU" sz="2200" dirty="0" err="1"/>
              <a:t>влади</a:t>
            </a:r>
            <a:r>
              <a:rPr lang="ru-RU" sz="2200" dirty="0"/>
              <a:t> в </a:t>
            </a:r>
            <a:r>
              <a:rPr lang="ru-RU" sz="2200" dirty="0" err="1"/>
              <a:t>регіонах</a:t>
            </a:r>
            <a:r>
              <a:rPr lang="ru-RU" sz="2200" dirty="0"/>
              <a:t>, </a:t>
            </a:r>
            <a:r>
              <a:rPr lang="ru-RU" sz="2200" dirty="0" err="1"/>
              <a:t>спроможної</a:t>
            </a:r>
            <a:r>
              <a:rPr lang="ru-RU" sz="2200" dirty="0"/>
              <a:t> </a:t>
            </a:r>
            <a:r>
              <a:rPr lang="ru-RU" sz="2200" dirty="0" err="1"/>
              <a:t>забезпечити</a:t>
            </a:r>
            <a:r>
              <a:rPr lang="ru-RU" sz="2200" dirty="0"/>
              <a:t> </a:t>
            </a:r>
            <a:r>
              <a:rPr lang="ru-RU" sz="2200" dirty="0" err="1"/>
              <a:t>збалансований</a:t>
            </a:r>
            <a:r>
              <a:rPr lang="ru-RU" sz="2200" dirty="0"/>
              <a:t>, </a:t>
            </a:r>
            <a:r>
              <a:rPr lang="ru-RU" sz="2200" dirty="0" err="1"/>
              <a:t>сталий</a:t>
            </a:r>
            <a:r>
              <a:rPr lang="ru-RU" sz="2200" dirty="0"/>
              <a:t> </a:t>
            </a:r>
            <a:r>
              <a:rPr lang="ru-RU" sz="2200" dirty="0" err="1"/>
              <a:t>просторовий</a:t>
            </a:r>
            <a:r>
              <a:rPr lang="ru-RU" sz="2200" dirty="0"/>
              <a:t> </a:t>
            </a:r>
            <a:r>
              <a:rPr lang="ru-RU" sz="2200" dirty="0" err="1"/>
              <a:t>розвиток</a:t>
            </a:r>
            <a:r>
              <a:rPr lang="ru-RU" sz="2200" dirty="0"/>
              <a:t>; </a:t>
            </a:r>
            <a:r>
              <a:rPr lang="ru-RU" sz="2200" dirty="0" err="1"/>
              <a:t>оптимізацію</a:t>
            </a:r>
            <a:r>
              <a:rPr lang="ru-RU" sz="2200" dirty="0"/>
              <a:t> </a:t>
            </a:r>
            <a:r>
              <a:rPr lang="ru-RU" sz="2200" dirty="0" err="1"/>
              <a:t>матеріального</a:t>
            </a:r>
            <a:r>
              <a:rPr lang="ru-RU" sz="2200" dirty="0"/>
              <a:t>, </a:t>
            </a:r>
            <a:r>
              <a:rPr lang="ru-RU" sz="2200" dirty="0" err="1"/>
              <a:t>фінансового</a:t>
            </a:r>
            <a:r>
              <a:rPr lang="ru-RU" sz="2200" dirty="0"/>
              <a:t>, </a:t>
            </a:r>
            <a:r>
              <a:rPr lang="ru-RU" sz="2200" dirty="0" err="1"/>
              <a:t>інформаційного</a:t>
            </a:r>
            <a:r>
              <a:rPr lang="ru-RU" sz="2200" dirty="0"/>
              <a:t>, кадрового та </a:t>
            </a:r>
            <a:r>
              <a:rPr lang="ru-RU" sz="2200" dirty="0" err="1"/>
              <a:t>іншого</a:t>
            </a:r>
            <a:r>
              <a:rPr lang="ru-RU" sz="2200" dirty="0"/>
              <a:t> ресурсного </a:t>
            </a:r>
            <a:r>
              <a:rPr lang="ru-RU" sz="2200" dirty="0" err="1"/>
              <a:t>забезпечення</a:t>
            </a:r>
            <a:r>
              <a:rPr lang="ru-RU" sz="2200" dirty="0"/>
              <a:t> </a:t>
            </a:r>
            <a:r>
              <a:rPr lang="ru-RU" sz="2200" dirty="0" err="1"/>
              <a:t>розвитку</a:t>
            </a:r>
            <a:r>
              <a:rPr lang="ru-RU" sz="2200" dirty="0"/>
              <a:t> </a:t>
            </a:r>
            <a:r>
              <a:rPr lang="ru-RU" sz="2200" dirty="0" err="1"/>
              <a:t>регіонів</a:t>
            </a:r>
            <a:r>
              <a:rPr lang="ru-RU" sz="2200" dirty="0"/>
              <a:t>; </a:t>
            </a:r>
            <a:r>
              <a:rPr lang="ru-RU" sz="2200" dirty="0" err="1"/>
              <a:t>створення</a:t>
            </a:r>
            <a:r>
              <a:rPr lang="ru-RU" sz="2200" dirty="0"/>
              <a:t> </a:t>
            </a:r>
            <a:r>
              <a:rPr lang="ru-RU" sz="2200" dirty="0" err="1"/>
              <a:t>ефективних</a:t>
            </a:r>
            <a:r>
              <a:rPr lang="ru-RU" sz="2200" dirty="0"/>
              <a:t> </a:t>
            </a:r>
            <a:r>
              <a:rPr lang="ru-RU" sz="2200" dirty="0" err="1"/>
              <a:t>механізмів</a:t>
            </a:r>
            <a:r>
              <a:rPr lang="ru-RU" sz="2200" dirty="0"/>
              <a:t> </a:t>
            </a:r>
            <a:r>
              <a:rPr lang="ru-RU" sz="2200" dirty="0" err="1"/>
              <a:t>представництва</a:t>
            </a:r>
            <a:r>
              <a:rPr lang="ru-RU" sz="2200" dirty="0"/>
              <a:t> на </a:t>
            </a:r>
            <a:r>
              <a:rPr lang="ru-RU" sz="2200" dirty="0" err="1"/>
              <a:t>загальнонаціональному</a:t>
            </a:r>
            <a:r>
              <a:rPr lang="ru-RU" sz="2200" dirty="0"/>
              <a:t> </a:t>
            </a:r>
            <a:r>
              <a:rPr lang="ru-RU" sz="2200" dirty="0" err="1"/>
              <a:t>рівні</a:t>
            </a:r>
            <a:r>
              <a:rPr lang="ru-RU" sz="2200" dirty="0"/>
              <a:t> </a:t>
            </a:r>
            <a:r>
              <a:rPr lang="ru-RU" sz="2200" dirty="0" err="1"/>
              <a:t>інтересів</a:t>
            </a:r>
            <a:r>
              <a:rPr lang="ru-RU" sz="2200" dirty="0"/>
              <a:t> </a:t>
            </a:r>
            <a:r>
              <a:rPr lang="ru-RU" sz="2200" dirty="0" err="1"/>
              <a:t>регіонів</a:t>
            </a:r>
            <a:r>
              <a:rPr lang="ru-RU" sz="2200" dirty="0"/>
              <a:t>, а на </a:t>
            </a:r>
            <a:r>
              <a:rPr lang="ru-RU" sz="2200" dirty="0" err="1"/>
              <a:t>регіональному</a:t>
            </a:r>
            <a:r>
              <a:rPr lang="ru-RU" sz="2200" dirty="0"/>
              <a:t> – </a:t>
            </a:r>
            <a:r>
              <a:rPr lang="ru-RU" sz="2200" dirty="0" err="1"/>
              <a:t>інтересів</a:t>
            </a:r>
            <a:r>
              <a:rPr lang="ru-RU" sz="2200" dirty="0"/>
              <a:t> </a:t>
            </a:r>
            <a:r>
              <a:rPr lang="ru-RU" sz="2200" dirty="0" err="1"/>
              <a:t>територіальних</a:t>
            </a:r>
            <a:r>
              <a:rPr lang="ru-RU" sz="2200" dirty="0"/>
              <a:t> громад; </a:t>
            </a:r>
            <a:r>
              <a:rPr lang="ru-RU" sz="2200" dirty="0" err="1"/>
              <a:t>забезпечення</a:t>
            </a:r>
            <a:r>
              <a:rPr lang="ru-RU" sz="2200" dirty="0"/>
              <a:t> та </a:t>
            </a:r>
            <a:r>
              <a:rPr lang="ru-RU" sz="2200" dirty="0" err="1"/>
              <a:t>підтримку</a:t>
            </a:r>
            <a:r>
              <a:rPr lang="ru-RU" sz="2200" dirty="0"/>
              <a:t> </a:t>
            </a:r>
            <a:r>
              <a:rPr lang="ru-RU" sz="2200" dirty="0" err="1"/>
              <a:t>конкурентоспроможності</a:t>
            </a:r>
            <a:r>
              <a:rPr lang="ru-RU" sz="2200" dirty="0"/>
              <a:t> </a:t>
            </a:r>
            <a:r>
              <a:rPr lang="ru-RU" sz="2200" dirty="0" err="1"/>
              <a:t>регіонів</a:t>
            </a:r>
            <a:r>
              <a:rPr lang="ru-RU" sz="2200" dirty="0"/>
              <a:t> </a:t>
            </a:r>
            <a:r>
              <a:rPr lang="ru-RU" sz="2200" dirty="0" err="1"/>
              <a:t>тощо</a:t>
            </a:r>
            <a:r>
              <a:rPr lang="ru-RU" sz="2200" dirty="0"/>
              <a:t>. </a:t>
            </a:r>
          </a:p>
        </p:txBody>
      </p:sp>
    </p:spTree>
    <p:extLst>
      <p:ext uri="{BB962C8B-B14F-4D97-AF65-F5344CB8AC3E}">
        <p14:creationId xmlns:p14="http://schemas.microsoft.com/office/powerpoint/2010/main" val="12311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6259A1-6779-48C4-9E3A-2F2C37ABAA3C}"/>
              </a:ext>
            </a:extLst>
          </p:cNvPr>
          <p:cNvSpPr>
            <a:spLocks noGrp="1"/>
          </p:cNvSpPr>
          <p:nvPr>
            <p:ph type="title"/>
          </p:nvPr>
        </p:nvSpPr>
        <p:spPr>
          <a:xfrm>
            <a:off x="838200" y="88900"/>
            <a:ext cx="10515600" cy="511175"/>
          </a:xfrm>
        </p:spPr>
        <p:txBody>
          <a:bodyPr>
            <a:normAutofit/>
          </a:bodyPr>
          <a:lstStyle/>
          <a:p>
            <a:pPr algn="ctr"/>
            <a:r>
              <a:rPr lang="uk-UA" sz="2800" b="1" dirty="0">
                <a:latin typeface="+mn-lt"/>
              </a:rPr>
              <a:t>Теорії просторового розвитку суспільства</a:t>
            </a:r>
            <a:endParaRPr lang="ru-RU" sz="2800" b="1" dirty="0">
              <a:latin typeface="+mn-lt"/>
            </a:endParaRPr>
          </a:p>
        </p:txBody>
      </p:sp>
      <p:sp>
        <p:nvSpPr>
          <p:cNvPr id="3" name="Объект 2">
            <a:extLst>
              <a:ext uri="{FF2B5EF4-FFF2-40B4-BE49-F238E27FC236}">
                <a16:creationId xmlns:a16="http://schemas.microsoft.com/office/drawing/2014/main" id="{61C5C0AA-540D-494B-B152-18898A8D4E84}"/>
              </a:ext>
            </a:extLst>
          </p:cNvPr>
          <p:cNvSpPr>
            <a:spLocks noGrp="1"/>
          </p:cNvSpPr>
          <p:nvPr>
            <p:ph idx="1"/>
          </p:nvPr>
        </p:nvSpPr>
        <p:spPr>
          <a:xfrm>
            <a:off x="228600" y="695324"/>
            <a:ext cx="11849100" cy="6162675"/>
          </a:xfrm>
        </p:spPr>
        <p:txBody>
          <a:bodyPr>
            <a:noAutofit/>
          </a:bodyPr>
          <a:lstStyle/>
          <a:p>
            <a:pPr>
              <a:lnSpc>
                <a:spcPct val="100000"/>
              </a:lnSpc>
              <a:spcBef>
                <a:spcPts val="0"/>
              </a:spcBef>
            </a:pPr>
            <a:r>
              <a:rPr lang="uk-UA" sz="2200" dirty="0">
                <a:effectLst/>
                <a:ea typeface="Times New Roman" panose="02020603050405020304" pitchFamily="18" charset="0"/>
                <a:cs typeface="Times New Roman" panose="02020603050405020304" pitchFamily="18" charset="0"/>
              </a:rPr>
              <a:t>Концепції </a:t>
            </a:r>
            <a:r>
              <a:rPr lang="uk-UA" sz="2200" b="1" dirty="0">
                <a:effectLst/>
                <a:ea typeface="Times New Roman" panose="02020603050405020304" pitchFamily="18" charset="0"/>
                <a:cs typeface="Times New Roman" panose="02020603050405020304" pitchFamily="18" charset="0"/>
              </a:rPr>
              <a:t>соціального простору </a:t>
            </a:r>
            <a:r>
              <a:rPr lang="uk-UA" sz="2200" dirty="0" err="1">
                <a:effectLst/>
                <a:ea typeface="Times New Roman" panose="02020603050405020304" pitchFamily="18" charset="0"/>
                <a:cs typeface="Times New Roman" panose="02020603050405020304" pitchFamily="18" charset="0"/>
              </a:rPr>
              <a:t>П.Бурдьйо</a:t>
            </a:r>
            <a:r>
              <a:rPr lang="uk-UA" sz="2200" dirty="0">
                <a:effectLst/>
                <a:ea typeface="Times New Roman" panose="02020603050405020304" pitchFamily="18" charset="0"/>
                <a:cs typeface="Times New Roman" panose="02020603050405020304" pitchFamily="18" charset="0"/>
              </a:rPr>
              <a:t>, </a:t>
            </a:r>
            <a:r>
              <a:rPr lang="uk-UA" sz="2200" dirty="0" err="1">
                <a:effectLst/>
                <a:ea typeface="Times New Roman" panose="02020603050405020304" pitchFamily="18" charset="0"/>
                <a:cs typeface="Times New Roman" panose="02020603050405020304" pitchFamily="18" charset="0"/>
              </a:rPr>
              <a:t>А.Лефевра</a:t>
            </a:r>
            <a:endParaRPr lang="uk-UA" sz="2200" dirty="0">
              <a:effectLst/>
              <a:ea typeface="Times New Roman" panose="02020603050405020304" pitchFamily="18" charset="0"/>
              <a:cs typeface="Times New Roman" panose="02020603050405020304" pitchFamily="18" charset="0"/>
            </a:endParaRPr>
          </a:p>
          <a:p>
            <a:pPr>
              <a:lnSpc>
                <a:spcPct val="100000"/>
              </a:lnSpc>
              <a:spcBef>
                <a:spcPts val="0"/>
              </a:spcBef>
            </a:pPr>
            <a:r>
              <a:rPr lang="uk-UA" sz="2200" dirty="0">
                <a:effectLst/>
                <a:ea typeface="Times New Roman" panose="02020603050405020304" pitchFamily="18" charset="0"/>
                <a:cs typeface="Times New Roman" panose="02020603050405020304" pitchFamily="18" charset="0"/>
              </a:rPr>
              <a:t>Концепція </a:t>
            </a:r>
            <a:r>
              <a:rPr lang="uk-UA" sz="2200" b="1" dirty="0">
                <a:effectLst/>
                <a:ea typeface="Times New Roman" panose="02020603050405020304" pitchFamily="18" charset="0"/>
                <a:cs typeface="Times New Roman" panose="02020603050405020304" pitchFamily="18" charset="0"/>
              </a:rPr>
              <a:t>регіональної економіки </a:t>
            </a:r>
            <a:r>
              <a:rPr lang="uk-UA" sz="2200" dirty="0">
                <a:effectLst/>
                <a:ea typeface="Times New Roman" panose="02020603050405020304" pitchFamily="18" charset="0"/>
                <a:cs typeface="Times New Roman" panose="02020603050405020304" pitchFamily="18" charset="0"/>
              </a:rPr>
              <a:t>(</a:t>
            </a:r>
            <a:r>
              <a:rPr lang="uk-UA" sz="2200" dirty="0" err="1">
                <a:effectLst/>
                <a:ea typeface="Times New Roman" panose="02020603050405020304" pitchFamily="18" charset="0"/>
                <a:cs typeface="Times New Roman" panose="02020603050405020304" pitchFamily="18" charset="0"/>
              </a:rPr>
              <a:t>В.Айзард</a:t>
            </a:r>
            <a:r>
              <a:rPr lang="uk-UA" sz="2200" dirty="0">
                <a:effectLst/>
                <a:ea typeface="Times New Roman" panose="02020603050405020304" pitchFamily="18" charset="0"/>
                <a:cs typeface="Times New Roman" panose="02020603050405020304" pitchFamily="18" charset="0"/>
              </a:rPr>
              <a:t>, 1950-ті)</a:t>
            </a:r>
          </a:p>
          <a:p>
            <a:pPr>
              <a:lnSpc>
                <a:spcPct val="100000"/>
              </a:lnSpc>
              <a:spcBef>
                <a:spcPts val="0"/>
              </a:spcBef>
            </a:pPr>
            <a:r>
              <a:rPr lang="uk-UA" sz="2200" dirty="0">
                <a:effectLst/>
                <a:ea typeface="Times New Roman" panose="02020603050405020304" pitchFamily="18" charset="0"/>
                <a:cs typeface="Times New Roman" panose="02020603050405020304" pitchFamily="18" charset="0"/>
              </a:rPr>
              <a:t>Концепція </a:t>
            </a:r>
            <a:r>
              <a:rPr lang="ru-RU" sz="2200" b="1" dirty="0" err="1">
                <a:effectLst/>
                <a:ea typeface="Calibri" panose="020F0502020204030204" pitchFamily="34" charset="0"/>
                <a:cs typeface="Times New Roman" panose="02020603050405020304" pitchFamily="18" charset="0"/>
              </a:rPr>
              <a:t>постсуверенітету</a:t>
            </a:r>
            <a:r>
              <a:rPr lang="ru-RU" sz="2200" b="1" dirty="0">
                <a:effectLst/>
                <a:ea typeface="Calibri" panose="020F0502020204030204" pitchFamily="34" charset="0"/>
                <a:cs typeface="Times New Roman" panose="02020603050405020304" pitchFamily="18" charset="0"/>
              </a:rPr>
              <a:t> </a:t>
            </a:r>
            <a:r>
              <a:rPr lang="ru-RU" sz="2200" dirty="0">
                <a:effectLst/>
                <a:ea typeface="Calibri" panose="020F0502020204030204" pitchFamily="34" charset="0"/>
                <a:cs typeface="Times New Roman" panose="02020603050405020304" pitchFamily="18" charset="0"/>
              </a:rPr>
              <a:t>(</a:t>
            </a:r>
            <a:r>
              <a:rPr lang="ru-RU" sz="2200" dirty="0" err="1">
                <a:effectLst/>
                <a:ea typeface="Calibri" panose="020F0502020204030204" pitchFamily="34" charset="0"/>
                <a:cs typeface="Times New Roman" panose="02020603050405020304" pitchFamily="18" charset="0"/>
              </a:rPr>
              <a:t>М.Кіттінг</a:t>
            </a:r>
            <a:r>
              <a:rPr lang="ru-RU" sz="2200" dirty="0">
                <a:effectLst/>
                <a:ea typeface="Calibri" panose="020F0502020204030204" pitchFamily="34" charset="0"/>
                <a:cs typeface="Times New Roman" panose="02020603050405020304" pitchFamily="18" charset="0"/>
              </a:rPr>
              <a:t>). </a:t>
            </a:r>
            <a:r>
              <a:rPr lang="ru-RU" sz="2200" i="1" dirty="0" err="1">
                <a:ea typeface="Calibri" panose="020F0502020204030204" pitchFamily="34" charset="0"/>
                <a:cs typeface="Times New Roman" panose="02020603050405020304" pitchFamily="18" charset="0"/>
              </a:rPr>
              <a:t>Диверсифікація</a:t>
            </a:r>
            <a:r>
              <a:rPr lang="ru-RU" sz="2200" i="1" dirty="0">
                <a:ea typeface="Calibri" panose="020F0502020204030204" pitchFamily="34" charset="0"/>
                <a:cs typeface="Times New Roman" panose="02020603050405020304" pitchFamily="18" charset="0"/>
              </a:rPr>
              <a:t> </a:t>
            </a:r>
            <a:r>
              <a:rPr lang="ru-RU" sz="2200" i="1" dirty="0" err="1">
                <a:ea typeface="Calibri" panose="020F0502020204030204" pitchFamily="34" charset="0"/>
                <a:cs typeface="Times New Roman" panose="02020603050405020304" pitchFamily="18" charset="0"/>
              </a:rPr>
              <a:t>управління</a:t>
            </a:r>
            <a:r>
              <a:rPr lang="ru-RU" sz="2200" i="1" dirty="0">
                <a:ea typeface="Calibri" panose="020F0502020204030204" pitchFamily="34" charset="0"/>
                <a:cs typeface="Times New Roman" panose="02020603050405020304" pitchFamily="18" charset="0"/>
              </a:rPr>
              <a:t>.</a:t>
            </a:r>
          </a:p>
          <a:p>
            <a:pPr>
              <a:lnSpc>
                <a:spcPct val="100000"/>
              </a:lnSpc>
              <a:spcBef>
                <a:spcPts val="0"/>
              </a:spcBef>
            </a:pPr>
            <a:r>
              <a:rPr lang="uk-UA" sz="2200" dirty="0">
                <a:effectLst/>
                <a:ea typeface="Times New Roman" panose="02020603050405020304" pitchFamily="18" charset="0"/>
                <a:cs typeface="Times New Roman" panose="02020603050405020304" pitchFamily="18" charset="0"/>
              </a:rPr>
              <a:t>Концепції </a:t>
            </a:r>
            <a:r>
              <a:rPr lang="uk-UA" sz="2200" b="1" dirty="0">
                <a:effectLst/>
                <a:ea typeface="Times New Roman" panose="02020603050405020304" pitchFamily="18" charset="0"/>
                <a:cs typeface="Times New Roman" panose="02020603050405020304" pitchFamily="18" charset="0"/>
              </a:rPr>
              <a:t>центр-периферійних відносин </a:t>
            </a:r>
            <a:r>
              <a:rPr lang="uk-UA" sz="2200" dirty="0">
                <a:effectLst/>
                <a:ea typeface="Times New Roman" panose="02020603050405020304" pitchFamily="18" charset="0"/>
                <a:cs typeface="Times New Roman" panose="02020603050405020304" pitchFamily="18" charset="0"/>
              </a:rPr>
              <a:t>(</a:t>
            </a:r>
            <a:r>
              <a:rPr lang="uk-UA" sz="2200" dirty="0" err="1">
                <a:effectLst/>
                <a:ea typeface="Times New Roman" panose="02020603050405020304" pitchFamily="18" charset="0"/>
                <a:cs typeface="Times New Roman" panose="02020603050405020304" pitchFamily="18" charset="0"/>
              </a:rPr>
              <a:t>Е.Валерстайн</a:t>
            </a:r>
            <a:r>
              <a:rPr lang="uk-UA" sz="2200" dirty="0">
                <a:effectLst/>
                <a:ea typeface="Times New Roman" panose="02020603050405020304" pitchFamily="18" charset="0"/>
                <a:cs typeface="Times New Roman" panose="02020603050405020304" pitchFamily="18" charset="0"/>
              </a:rPr>
              <a:t> /в контексті міжнародних відносин/, </a:t>
            </a:r>
            <a:r>
              <a:rPr lang="uk-UA" sz="2200" dirty="0" err="1">
                <a:effectLst/>
                <a:ea typeface="Times New Roman" panose="02020603050405020304" pitchFamily="18" charset="0"/>
                <a:cs typeface="Times New Roman" panose="02020603050405020304" pitchFamily="18" charset="0"/>
              </a:rPr>
              <a:t>С.Роккан</a:t>
            </a:r>
            <a:r>
              <a:rPr lang="uk-UA" sz="2200" dirty="0">
                <a:effectLst/>
                <a:ea typeface="Times New Roman" panose="02020603050405020304" pitchFamily="18" charset="0"/>
                <a:cs typeface="Times New Roman" panose="02020603050405020304" pitchFamily="18" charset="0"/>
              </a:rPr>
              <a:t>, </a:t>
            </a:r>
            <a:r>
              <a:rPr lang="uk-UA" sz="2200" dirty="0" err="1">
                <a:effectLst/>
                <a:ea typeface="Times New Roman" panose="02020603050405020304" pitchFamily="18" charset="0"/>
                <a:cs typeface="Times New Roman" panose="02020603050405020304" pitchFamily="18" charset="0"/>
              </a:rPr>
              <a:t>Е.Шилз</a:t>
            </a:r>
            <a:r>
              <a:rPr lang="uk-UA" sz="2200" dirty="0">
                <a:effectLst/>
                <a:ea typeface="Times New Roman" panose="02020603050405020304" pitchFamily="18" charset="0"/>
                <a:cs typeface="Times New Roman" panose="02020603050405020304" pitchFamily="18" charset="0"/>
              </a:rPr>
              <a:t> /в контексті політико-адміністративних відносин/)</a:t>
            </a:r>
          </a:p>
          <a:p>
            <a:pPr marL="0" indent="0">
              <a:lnSpc>
                <a:spcPct val="100000"/>
              </a:lnSpc>
              <a:spcBef>
                <a:spcPts val="0"/>
              </a:spcBef>
              <a:buNone/>
            </a:pPr>
            <a:r>
              <a:rPr lang="uk-UA" sz="2200" i="1" dirty="0" err="1">
                <a:effectLst/>
                <a:ea typeface="Times New Roman" panose="02020603050405020304" pitchFamily="18" charset="0"/>
                <a:cs typeface="Times New Roman" panose="02020603050405020304" pitchFamily="18" charset="0"/>
              </a:rPr>
              <a:t>С.Роккан</a:t>
            </a:r>
            <a:r>
              <a:rPr lang="uk-UA" sz="2200" i="1" dirty="0">
                <a:effectLst/>
                <a:ea typeface="Times New Roman" panose="02020603050405020304" pitchFamily="18" charset="0"/>
                <a:cs typeface="Times New Roman" panose="02020603050405020304" pitchFamily="18" charset="0"/>
              </a:rPr>
              <a:t>. Ц</a:t>
            </a:r>
            <a:r>
              <a:rPr lang="ru-RU" sz="2200" i="1" dirty="0" err="1">
                <a:effectLst/>
                <a:ea typeface="Calibri" panose="020F0502020204030204" pitchFamily="34" charset="0"/>
                <a:cs typeface="Times New Roman" panose="02020603050405020304" pitchFamily="18" charset="0"/>
              </a:rPr>
              <a:t>ентр</a:t>
            </a:r>
            <a:r>
              <a:rPr lang="ru-RU" sz="2200" i="1" dirty="0">
                <a:effectLst/>
                <a:ea typeface="Calibri" panose="020F0502020204030204" pitchFamily="34" charset="0"/>
                <a:cs typeface="Times New Roman" panose="02020603050405020304" pitchFamily="18" charset="0"/>
              </a:rPr>
              <a:t> – </a:t>
            </a:r>
            <a:r>
              <a:rPr lang="ru-RU" sz="2200" i="1" dirty="0" err="1">
                <a:effectLst/>
                <a:ea typeface="Calibri" panose="020F0502020204030204" pitchFamily="34" charset="0"/>
                <a:cs typeface="Times New Roman" panose="02020603050405020304" pitchFamily="18" charset="0"/>
              </a:rPr>
              <a:t>це</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місце</a:t>
            </a:r>
            <a:r>
              <a:rPr lang="ru-RU" sz="2200" i="1" dirty="0">
                <a:effectLst/>
                <a:ea typeface="Calibri" panose="020F0502020204030204" pitchFamily="34" charset="0"/>
                <a:cs typeface="Times New Roman" panose="02020603050405020304" pitchFamily="18" charset="0"/>
              </a:rPr>
              <a:t>, з </a:t>
            </a:r>
            <a:r>
              <a:rPr lang="ru-RU" sz="2200" i="1" dirty="0" err="1">
                <a:effectLst/>
                <a:ea typeface="Calibri" panose="020F0502020204030204" pitchFamily="34" charset="0"/>
                <a:cs typeface="Times New Roman" panose="02020603050405020304" pitchFamily="18" charset="0"/>
              </a:rPr>
              <a:t>якого</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здійснюється</a:t>
            </a:r>
            <a:r>
              <a:rPr lang="ru-RU" sz="2200" i="1" dirty="0">
                <a:effectLst/>
                <a:ea typeface="Calibri" panose="020F0502020204030204" pitchFamily="34" charset="0"/>
                <a:cs typeface="Times New Roman" panose="02020603050405020304" pitchFamily="18" charset="0"/>
              </a:rPr>
              <a:t> контроль над </a:t>
            </a:r>
            <a:r>
              <a:rPr lang="ru-RU" sz="2200" i="1" dirty="0" err="1">
                <a:effectLst/>
                <a:ea typeface="Calibri" panose="020F0502020204030204" pitchFamily="34" charset="0"/>
                <a:cs typeface="Times New Roman" panose="02020603050405020304" pitchFamily="18" charset="0"/>
              </a:rPr>
              <a:t>взаємодією</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між</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власниками</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ресурсів</a:t>
            </a:r>
            <a:r>
              <a:rPr lang="ru-RU" sz="2200" i="1" dirty="0">
                <a:effectLst/>
                <a:ea typeface="Calibri" panose="020F0502020204030204" pitchFamily="34" charset="0"/>
                <a:cs typeface="Times New Roman" panose="02020603050405020304" pitchFamily="18" charset="0"/>
              </a:rPr>
              <a:t> та над </a:t>
            </a:r>
            <a:r>
              <a:rPr lang="ru-RU" sz="2200" i="1" dirty="0" err="1">
                <a:effectLst/>
                <a:ea typeface="Calibri" panose="020F0502020204030204" pitchFamily="34" charset="0"/>
                <a:cs typeface="Times New Roman" panose="02020603050405020304" pitchFamily="18" charset="0"/>
              </a:rPr>
              <a:t>інформаційно</a:t>
            </a:r>
            <a:r>
              <a:rPr lang="ru-RU" sz="2200" i="1" dirty="0" err="1">
                <a:ea typeface="Calibri" panose="020F0502020204030204" pitchFamily="34" charset="0"/>
                <a:cs typeface="Times New Roman" panose="02020603050405020304" pitchFamily="18" charset="0"/>
              </a:rPr>
              <a:t>-</a:t>
            </a:r>
            <a:r>
              <a:rPr lang="ru-RU" sz="2200" i="1" dirty="0" err="1">
                <a:effectLst/>
                <a:ea typeface="Calibri" panose="020F0502020204030204" pitchFamily="34" charset="0"/>
                <a:cs typeface="Times New Roman" panose="02020603050405020304" pitchFamily="18" charset="0"/>
              </a:rPr>
              <a:t>комунікаційними</a:t>
            </a:r>
            <a:r>
              <a:rPr lang="ru-RU" sz="2200" i="1" dirty="0">
                <a:effectLst/>
                <a:ea typeface="Calibri" panose="020F0502020204030204" pitchFamily="34" charset="0"/>
                <a:cs typeface="Times New Roman" panose="02020603050405020304" pitchFamily="18" charset="0"/>
              </a:rPr>
              <a:t> потоками. Центрам </a:t>
            </a:r>
            <a:r>
              <a:rPr lang="ru-RU" sz="2200" i="1" dirty="0" err="1">
                <a:effectLst/>
                <a:ea typeface="Calibri" panose="020F0502020204030204" pitchFamily="34" charset="0"/>
                <a:cs typeface="Times New Roman" panose="02020603050405020304" pitchFamily="18" charset="0"/>
              </a:rPr>
              <a:t>протистоять</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периферії</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основна</a:t>
            </a:r>
            <a:r>
              <a:rPr lang="ru-RU" sz="2200" i="1" dirty="0">
                <a:effectLst/>
                <a:ea typeface="Calibri" panose="020F0502020204030204" pitchFamily="34" charset="0"/>
                <a:cs typeface="Times New Roman" panose="02020603050405020304" pitchFamily="18" charset="0"/>
              </a:rPr>
              <a:t> характеристика </a:t>
            </a:r>
            <a:r>
              <a:rPr lang="ru-RU" sz="2200" i="1" dirty="0" err="1">
                <a:effectLst/>
                <a:ea typeface="Calibri" panose="020F0502020204030204" pitchFamily="34" charset="0"/>
                <a:cs typeface="Times New Roman" panose="02020603050405020304" pitchFamily="18" charset="0"/>
              </a:rPr>
              <a:t>периферійності</a:t>
            </a:r>
            <a:r>
              <a:rPr lang="ru-RU" sz="2200" i="1" dirty="0">
                <a:effectLst/>
                <a:ea typeface="Calibri" panose="020F0502020204030204" pitchFamily="34" charset="0"/>
                <a:cs typeface="Times New Roman" panose="02020603050405020304" pitchFamily="18" charset="0"/>
              </a:rPr>
              <a:t> – </a:t>
            </a:r>
            <a:r>
              <a:rPr lang="ru-RU" sz="2200" i="1" dirty="0" err="1">
                <a:effectLst/>
                <a:ea typeface="Calibri" panose="020F0502020204030204" pitchFamily="34" charset="0"/>
                <a:cs typeface="Times New Roman" panose="02020603050405020304" pitchFamily="18" charset="0"/>
              </a:rPr>
              <a:t>ступінь</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залежності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від</a:t>
            </a:r>
            <a:r>
              <a:rPr lang="ru-RU" sz="2200" i="1" dirty="0">
                <a:effectLst/>
                <a:ea typeface="Calibri" panose="020F0502020204030204" pitchFamily="34" charset="0"/>
                <a:cs typeface="Times New Roman" panose="02020603050405020304" pitchFamily="18" charset="0"/>
              </a:rPr>
              <a:t> центру. </a:t>
            </a:r>
            <a:r>
              <a:rPr lang="ru-RU" sz="2200" i="1" dirty="0" err="1">
                <a:effectLst/>
                <a:ea typeface="Calibri" panose="020F0502020204030204" pitchFamily="34" charset="0"/>
                <a:cs typeface="Times New Roman" panose="02020603050405020304" pitchFamily="18" charset="0"/>
              </a:rPr>
              <a:t>Територія</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розглядалася</a:t>
            </a:r>
            <a:r>
              <a:rPr lang="ru-RU" sz="2200" i="1" dirty="0">
                <a:effectLst/>
                <a:ea typeface="Calibri" panose="020F0502020204030204" pitchFamily="34" charset="0"/>
                <a:cs typeface="Times New Roman" panose="02020603050405020304" pitchFamily="18" charset="0"/>
              </a:rPr>
              <a:t> ним як теоретична </a:t>
            </a:r>
            <a:r>
              <a:rPr lang="ru-RU" sz="2200" i="1" dirty="0" err="1">
                <a:effectLst/>
                <a:ea typeface="Calibri" panose="020F0502020204030204" pitchFamily="34" charset="0"/>
                <a:cs typeface="Times New Roman" panose="02020603050405020304" pitchFamily="18" charset="0"/>
              </a:rPr>
              <a:t>категорія</a:t>
            </a:r>
            <a:r>
              <a:rPr lang="ru-RU" sz="2200" i="1" dirty="0">
                <a:effectLst/>
                <a:ea typeface="Calibri" panose="020F0502020204030204" pitchFamily="34" charset="0"/>
                <a:cs typeface="Times New Roman" panose="02020603050405020304" pitchFamily="18" charset="0"/>
              </a:rPr>
              <a:t>, яка </a:t>
            </a:r>
            <a:r>
              <a:rPr lang="ru-RU" sz="2200" i="1" dirty="0" err="1">
                <a:effectLst/>
                <a:ea typeface="Calibri" panose="020F0502020204030204" pitchFamily="34" charset="0"/>
                <a:cs typeface="Times New Roman" panose="02020603050405020304" pitchFamily="18" charset="0"/>
              </a:rPr>
              <a:t>допомагає</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упорядковувати</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транзакції</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між</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різними</a:t>
            </a:r>
            <a:r>
              <a:rPr lang="ru-RU" sz="2200" i="1" dirty="0">
                <a:effectLst/>
                <a:ea typeface="Calibri" panose="020F0502020204030204" pitchFamily="34" charset="0"/>
                <a:cs typeface="Times New Roman" panose="02020603050405020304" pitchFamily="18" charset="0"/>
              </a:rPr>
              <a:t> центрами і </a:t>
            </a:r>
            <a:r>
              <a:rPr lang="ru-RU" sz="2200" i="1" dirty="0" err="1">
                <a:effectLst/>
                <a:ea typeface="Calibri" panose="020F0502020204030204" pitchFamily="34" charset="0"/>
                <a:cs typeface="Times New Roman" panose="02020603050405020304" pitchFamily="18" charset="0"/>
              </a:rPr>
              <a:t>між</a:t>
            </a:r>
            <a:r>
              <a:rPr lang="ru-RU" sz="2200" i="1" dirty="0">
                <a:effectLst/>
                <a:ea typeface="Calibri" panose="020F0502020204030204" pitchFamily="34" charset="0"/>
                <a:cs typeface="Times New Roman" panose="02020603050405020304" pitchFamily="18" charset="0"/>
              </a:rPr>
              <a:t> центром та </a:t>
            </a:r>
            <a:r>
              <a:rPr lang="ru-RU" sz="2200" i="1" dirty="0" err="1">
                <a:effectLst/>
                <a:ea typeface="Calibri" panose="020F0502020204030204" pitchFamily="34" charset="0"/>
                <a:cs typeface="Times New Roman" panose="02020603050405020304" pitchFamily="18" charset="0"/>
              </a:rPr>
              <a:t>периферією</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Дослідження</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цих</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взаємовідносин</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має</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враховувати</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географічні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особливості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території</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технологічні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умови</a:t>
            </a:r>
            <a:r>
              <a:rPr lang="ru-RU" sz="2200" i="1" dirty="0">
                <a:effectLst/>
                <a:ea typeface="Calibri" panose="020F0502020204030204" pitchFamily="34" charset="0"/>
                <a:cs typeface="Times New Roman" panose="02020603050405020304" pitchFamily="18" charset="0"/>
              </a:rPr>
              <a:t> для </a:t>
            </a:r>
            <a:r>
              <a:rPr lang="ru-RU" sz="2200" i="1" dirty="0" err="1">
                <a:effectLst/>
                <a:ea typeface="Calibri" panose="020F0502020204030204" pitchFamily="34" charset="0"/>
                <a:cs typeface="Times New Roman" panose="02020603050405020304" pitchFamily="18" charset="0"/>
              </a:rPr>
              <a:t>переміщень</a:t>
            </a:r>
            <a:r>
              <a:rPr lang="ru-RU" sz="2200" i="1" dirty="0">
                <a:effectLst/>
                <a:ea typeface="Calibri" panose="020F0502020204030204" pitchFamily="34" charset="0"/>
                <a:cs typeface="Times New Roman" panose="02020603050405020304" pitchFamily="18" charset="0"/>
              </a:rPr>
              <a:t> і </a:t>
            </a:r>
            <a:r>
              <a:rPr lang="ru-RU" sz="2200" i="1" dirty="0" err="1">
                <a:effectLst/>
                <a:ea typeface="Calibri" panose="020F0502020204030204" pitchFamily="34" charset="0"/>
                <a:cs typeface="Times New Roman" panose="02020603050405020304" pitchFamily="18" charset="0"/>
              </a:rPr>
              <a:t>комунікацій</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воєнні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умови</a:t>
            </a:r>
            <a:r>
              <a:rPr lang="ru-RU" sz="2200" i="1" dirty="0">
                <a:effectLst/>
                <a:ea typeface="Calibri" panose="020F0502020204030204" pitchFamily="34" charset="0"/>
                <a:cs typeface="Times New Roman" panose="02020603050405020304" pitchFamily="18" charset="0"/>
              </a:rPr>
              <a:t> для </a:t>
            </a:r>
            <a:r>
              <a:rPr lang="ru-RU" sz="2200" i="1" dirty="0" err="1">
                <a:effectLst/>
                <a:ea typeface="Calibri" panose="020F0502020204030204" pitchFamily="34" charset="0"/>
                <a:cs typeface="Times New Roman" panose="02020603050405020304" pitchFamily="18" charset="0"/>
              </a:rPr>
              <a:t>експансії</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економічні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умови</a:t>
            </a:r>
            <a:r>
              <a:rPr lang="ru-RU" sz="2200" i="1" dirty="0">
                <a:effectLst/>
                <a:ea typeface="Calibri" panose="020F0502020204030204" pitchFamily="34" charset="0"/>
                <a:cs typeface="Times New Roman" panose="02020603050405020304" pitchFamily="18" charset="0"/>
              </a:rPr>
              <a:t> для </a:t>
            </a:r>
            <a:r>
              <a:rPr lang="ru-RU" sz="2200" i="1" dirty="0" err="1">
                <a:effectLst/>
                <a:ea typeface="Calibri" panose="020F0502020204030204" pitchFamily="34" charset="0"/>
                <a:cs typeface="Times New Roman" panose="02020603050405020304" pitchFamily="18" charset="0"/>
              </a:rPr>
              <a:t>взаємообмінів</a:t>
            </a:r>
            <a:r>
              <a:rPr lang="ru-RU" sz="2200" i="1" dirty="0">
                <a:effectLst/>
                <a:ea typeface="Calibri" panose="020F0502020204030204" pitchFamily="34" charset="0"/>
                <a:cs typeface="Times New Roman" panose="02020603050405020304" pitchFamily="18" charset="0"/>
              </a:rPr>
              <a:t> і </a:t>
            </a:r>
            <a:r>
              <a:rPr lang="ru-RU" sz="2200" i="1" dirty="0" err="1">
                <a:effectLst/>
                <a:ea typeface="Calibri" panose="020F0502020204030204" pitchFamily="34" charset="0"/>
                <a:cs typeface="Times New Roman" panose="02020603050405020304" pitchFamily="18" charset="0"/>
              </a:rPr>
              <a:t>торгівлі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культурні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умови</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комунікації</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етнічні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мовні</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релігійні</a:t>
            </a:r>
            <a:r>
              <a:rPr lang="ru-RU" sz="2200" i="1" dirty="0">
                <a:effectLst/>
                <a:ea typeface="Calibri" panose="020F0502020204030204" pitchFamily="34" charset="0"/>
                <a:cs typeface="Times New Roman" panose="02020603050405020304" pitchFamily="18" charset="0"/>
              </a:rPr>
              <a:t> та </a:t>
            </a:r>
            <a:r>
              <a:rPr lang="ru-RU" sz="2200" i="1" dirty="0" err="1">
                <a:effectLst/>
                <a:ea typeface="Calibri" panose="020F0502020204030204" pitchFamily="34" charset="0"/>
                <a:cs typeface="Times New Roman" panose="02020603050405020304" pitchFamily="18" charset="0"/>
              </a:rPr>
              <a:t>інші</a:t>
            </a:r>
            <a:r>
              <a:rPr lang="ru-RU" sz="2200" i="1" dirty="0">
                <a:effectLst/>
                <a:ea typeface="Calibri" panose="020F0502020204030204" pitchFamily="34" charset="0"/>
                <a:cs typeface="Times New Roman" panose="02020603050405020304" pitchFamily="18" charset="0"/>
              </a:rPr>
              <a:t>).</a:t>
            </a:r>
          </a:p>
          <a:p>
            <a:pPr>
              <a:lnSpc>
                <a:spcPct val="100000"/>
              </a:lnSpc>
              <a:spcBef>
                <a:spcPts val="0"/>
              </a:spcBef>
            </a:pPr>
            <a:r>
              <a:rPr lang="uk-UA" sz="2200" dirty="0">
                <a:effectLst/>
                <a:ea typeface="Times New Roman" panose="02020603050405020304" pitchFamily="18" charset="0"/>
                <a:cs typeface="Times New Roman" panose="02020603050405020304" pitchFamily="18" charset="0"/>
              </a:rPr>
              <a:t>Теорія </a:t>
            </a:r>
            <a:r>
              <a:rPr lang="uk-UA" sz="2200" b="1" dirty="0">
                <a:effectLst/>
                <a:ea typeface="Times New Roman" panose="02020603050405020304" pitchFamily="18" charset="0"/>
                <a:cs typeface="Times New Roman" panose="02020603050405020304" pitchFamily="18" charset="0"/>
              </a:rPr>
              <a:t>лояльності </a:t>
            </a:r>
            <a:r>
              <a:rPr lang="uk-UA" sz="2200" dirty="0">
                <a:effectLst/>
                <a:ea typeface="Times New Roman" panose="02020603050405020304" pitchFamily="18" charset="0"/>
                <a:cs typeface="Times New Roman" panose="02020603050405020304" pitchFamily="18" charset="0"/>
              </a:rPr>
              <a:t>А. </a:t>
            </a:r>
            <a:r>
              <a:rPr lang="uk-UA" sz="2200" dirty="0" err="1">
                <a:effectLst/>
                <a:ea typeface="Times New Roman" panose="02020603050405020304" pitchFamily="18" charset="0"/>
                <a:cs typeface="Times New Roman" panose="02020603050405020304" pitchFamily="18" charset="0"/>
              </a:rPr>
              <a:t>Хіршмана</a:t>
            </a:r>
            <a:r>
              <a:rPr lang="uk-UA" sz="2200" dirty="0">
                <a:effectLst/>
                <a:ea typeface="Times New Roman" panose="02020603050405020304" pitchFamily="18" charset="0"/>
                <a:cs typeface="Times New Roman" panose="02020603050405020304" pitchFamily="18" charset="0"/>
              </a:rPr>
              <a:t>. </a:t>
            </a:r>
            <a:r>
              <a:rPr lang="uk-UA" sz="2200" i="1" dirty="0">
                <a:effectLst/>
                <a:ea typeface="Times New Roman" panose="02020603050405020304" pitchFamily="18" charset="0"/>
                <a:cs typeface="Times New Roman" panose="02020603050405020304" pitchFamily="18" charset="0"/>
              </a:rPr>
              <a:t>Стратегія «голосу» та стратегія «виходу».</a:t>
            </a:r>
            <a:endParaRPr lang="ru-RU" sz="2200" i="1" dirty="0">
              <a:effectLst/>
              <a:ea typeface="Calibri" panose="020F0502020204030204" pitchFamily="34" charset="0"/>
              <a:cs typeface="Times New Roman" panose="02020603050405020304" pitchFamily="18" charset="0"/>
            </a:endParaRPr>
          </a:p>
          <a:p>
            <a:pPr>
              <a:lnSpc>
                <a:spcPct val="100000"/>
              </a:lnSpc>
              <a:spcBef>
                <a:spcPts val="0"/>
              </a:spcBef>
            </a:pPr>
            <a:r>
              <a:rPr lang="ru-RU" sz="2200" dirty="0">
                <a:effectLst/>
                <a:ea typeface="Calibri" panose="020F0502020204030204" pitchFamily="34" charset="0"/>
                <a:cs typeface="Times New Roman" panose="02020603050405020304" pitchFamily="18" charset="0"/>
              </a:rPr>
              <a:t>«</a:t>
            </a:r>
            <a:r>
              <a:rPr lang="ru-RU" sz="2200" b="1" dirty="0" err="1">
                <a:effectLst/>
                <a:ea typeface="Calibri" panose="020F0502020204030204" pitchFamily="34" charset="0"/>
                <a:cs typeface="Times New Roman" panose="02020603050405020304" pitchFamily="18" charset="0"/>
              </a:rPr>
              <a:t>Простір</a:t>
            </a:r>
            <a:r>
              <a:rPr lang="ru-RU" sz="2200" b="1" dirty="0">
                <a:effectLst/>
                <a:ea typeface="Calibri" panose="020F0502020204030204" pitchFamily="34" charset="0"/>
                <a:cs typeface="Times New Roman" panose="02020603050405020304" pitchFamily="18" charset="0"/>
              </a:rPr>
              <a:t> </a:t>
            </a:r>
            <a:r>
              <a:rPr lang="ru-RU" sz="2200" b="1" dirty="0" err="1">
                <a:effectLst/>
                <a:ea typeface="Calibri" panose="020F0502020204030204" pitchFamily="34" charset="0"/>
                <a:cs typeface="Times New Roman" panose="02020603050405020304" pitchFamily="18" charset="0"/>
              </a:rPr>
              <a:t>потоків</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space</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of</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flows</a:t>
            </a:r>
            <a:r>
              <a:rPr lang="ru-RU" sz="2200" dirty="0">
                <a:effectLst/>
                <a:ea typeface="Calibri" panose="020F0502020204030204" pitchFamily="34" charset="0"/>
                <a:cs typeface="Times New Roman" panose="02020603050405020304" pitchFamily="18" charset="0"/>
              </a:rPr>
              <a:t>) (</a:t>
            </a:r>
            <a:r>
              <a:rPr lang="ru-RU" sz="2200" dirty="0" err="1">
                <a:effectLst/>
                <a:ea typeface="Calibri" panose="020F0502020204030204" pitchFamily="34" charset="0"/>
                <a:cs typeface="Times New Roman" panose="02020603050405020304" pitchFamily="18" charset="0"/>
              </a:rPr>
              <a:t>М.Кастельс</a:t>
            </a:r>
            <a:r>
              <a:rPr lang="ru-RU" sz="2200" dirty="0">
                <a:effectLst/>
                <a:ea typeface="Calibri" panose="020F0502020204030204" pitchFamily="34" charset="0"/>
                <a:cs typeface="Times New Roman" panose="02020603050405020304" pitchFamily="18" charset="0"/>
              </a:rPr>
              <a:t>)</a:t>
            </a:r>
          </a:p>
          <a:p>
            <a:pPr>
              <a:lnSpc>
                <a:spcPct val="100000"/>
              </a:lnSpc>
              <a:spcBef>
                <a:spcPts val="0"/>
              </a:spcBef>
            </a:pPr>
            <a:r>
              <a:rPr lang="uk-UA" sz="2200" dirty="0">
                <a:effectLst/>
                <a:ea typeface="Times New Roman" panose="02020603050405020304" pitchFamily="18" charset="0"/>
                <a:cs typeface="Times New Roman" panose="02020603050405020304" pitchFamily="18" charset="0"/>
              </a:rPr>
              <a:t>Концепції </a:t>
            </a:r>
            <a:r>
              <a:rPr lang="uk-UA" sz="2200" b="1" dirty="0">
                <a:effectLst/>
                <a:ea typeface="Times New Roman" panose="02020603050405020304" pitchFamily="18" charset="0"/>
                <a:cs typeface="Times New Roman" panose="02020603050405020304" pitchFamily="18" charset="0"/>
              </a:rPr>
              <a:t>федералізму </a:t>
            </a:r>
            <a:r>
              <a:rPr lang="uk-UA" sz="2200" dirty="0">
                <a:effectLst/>
                <a:ea typeface="Times New Roman" panose="02020603050405020304" pitchFamily="18" charset="0"/>
                <a:cs typeface="Times New Roman" panose="02020603050405020304" pitchFamily="18" charset="0"/>
              </a:rPr>
              <a:t>(</a:t>
            </a:r>
            <a:r>
              <a:rPr lang="uk-UA" sz="2200" dirty="0" err="1">
                <a:effectLst/>
                <a:ea typeface="Times New Roman" panose="02020603050405020304" pitchFamily="18" charset="0"/>
                <a:cs typeface="Times New Roman" panose="02020603050405020304" pitchFamily="18" charset="0"/>
              </a:rPr>
              <a:t>Д.Елейзер</a:t>
            </a:r>
            <a:r>
              <a:rPr lang="uk-UA" sz="2200" dirty="0">
                <a:effectLst/>
                <a:ea typeface="Times New Roman" panose="02020603050405020304" pitchFamily="18" charset="0"/>
                <a:cs typeface="Times New Roman" panose="02020603050405020304" pitchFamily="18" charset="0"/>
              </a:rPr>
              <a:t>, </a:t>
            </a:r>
            <a:r>
              <a:rPr lang="uk-UA" sz="2200" dirty="0" err="1">
                <a:effectLst/>
                <a:ea typeface="Times New Roman" panose="02020603050405020304" pitchFamily="18" charset="0"/>
                <a:cs typeface="Times New Roman" panose="02020603050405020304" pitchFamily="18" charset="0"/>
              </a:rPr>
              <a:t>Р.Уотс</a:t>
            </a:r>
            <a:r>
              <a:rPr lang="uk-UA" sz="2200" dirty="0">
                <a:effectLst/>
                <a:ea typeface="Times New Roman" panose="02020603050405020304" pitchFamily="18" charset="0"/>
                <a:cs typeface="Times New Roman" panose="02020603050405020304" pitchFamily="18" charset="0"/>
              </a:rPr>
              <a:t>)</a:t>
            </a:r>
          </a:p>
          <a:p>
            <a:pPr>
              <a:lnSpc>
                <a:spcPct val="100000"/>
              </a:lnSpc>
              <a:spcBef>
                <a:spcPts val="0"/>
              </a:spcBef>
            </a:pPr>
            <a:r>
              <a:rPr lang="uk-UA" sz="2200" b="1" dirty="0">
                <a:ea typeface="Times New Roman" panose="02020603050405020304" pitchFamily="18" charset="0"/>
                <a:cs typeface="Times New Roman" panose="02020603050405020304" pitchFamily="18" charset="0"/>
              </a:rPr>
              <a:t>Глобальне місто </a:t>
            </a:r>
            <a:r>
              <a:rPr lang="uk-UA" sz="2200" dirty="0">
                <a:ea typeface="Times New Roman" panose="02020603050405020304" pitchFamily="18" charset="0"/>
                <a:cs typeface="Times New Roman" panose="02020603050405020304" pitchFamily="18" charset="0"/>
              </a:rPr>
              <a:t>(С. </a:t>
            </a:r>
            <a:r>
              <a:rPr lang="uk-UA" sz="2200" dirty="0" err="1">
                <a:ea typeface="Times New Roman" panose="02020603050405020304" pitchFamily="18" charset="0"/>
                <a:cs typeface="Times New Roman" panose="02020603050405020304" pitchFamily="18" charset="0"/>
              </a:rPr>
              <a:t>Сассен</a:t>
            </a:r>
            <a:r>
              <a:rPr lang="uk-UA" sz="2200" dirty="0">
                <a:ea typeface="Times New Roman" panose="02020603050405020304" pitchFamily="18" charset="0"/>
                <a:cs typeface="Times New Roman" panose="02020603050405020304" pitchFamily="18" charset="0"/>
              </a:rPr>
              <a:t>)</a:t>
            </a:r>
            <a:endParaRPr lang="uk-UA" sz="2200" b="1"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5437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94DCD1-CF3B-4C63-9A95-0E9987C27D4E}"/>
              </a:ext>
            </a:extLst>
          </p:cNvPr>
          <p:cNvSpPr>
            <a:spLocks noGrp="1"/>
          </p:cNvSpPr>
          <p:nvPr>
            <p:ph type="title"/>
          </p:nvPr>
        </p:nvSpPr>
        <p:spPr>
          <a:xfrm>
            <a:off x="838200" y="365125"/>
            <a:ext cx="9470457" cy="1325563"/>
          </a:xfrm>
        </p:spPr>
        <p:txBody>
          <a:bodyPr>
            <a:normAutofit/>
          </a:bodyPr>
          <a:lstStyle/>
          <a:p>
            <a:pPr algn="ctr"/>
            <a:r>
              <a:rPr lang="uk-UA" sz="3200" b="1" dirty="0">
                <a:latin typeface="+mn-lt"/>
              </a:rPr>
              <a:t>Соціальний конструктивізм П. </a:t>
            </a:r>
            <a:r>
              <a:rPr lang="uk-UA" sz="3200" b="1" dirty="0" err="1">
                <a:latin typeface="+mn-lt"/>
              </a:rPr>
              <a:t>Бурдйо</a:t>
            </a:r>
            <a:endParaRPr lang="ru-RU" sz="3200" b="1" dirty="0">
              <a:latin typeface="+mn-lt"/>
            </a:endParaRPr>
          </a:p>
        </p:txBody>
      </p:sp>
      <p:sp>
        <p:nvSpPr>
          <p:cNvPr id="3" name="Объект 2">
            <a:extLst>
              <a:ext uri="{FF2B5EF4-FFF2-40B4-BE49-F238E27FC236}">
                <a16:creationId xmlns:a16="http://schemas.microsoft.com/office/drawing/2014/main" id="{FD2981F3-3BC5-45F4-B3AD-FF849A51EFD0}"/>
              </a:ext>
            </a:extLst>
          </p:cNvPr>
          <p:cNvSpPr>
            <a:spLocks noGrp="1"/>
          </p:cNvSpPr>
          <p:nvPr>
            <p:ph idx="1"/>
          </p:nvPr>
        </p:nvSpPr>
        <p:spPr>
          <a:xfrm>
            <a:off x="838200" y="1825625"/>
            <a:ext cx="9316453" cy="4351338"/>
          </a:xfrm>
        </p:spPr>
        <p:txBody>
          <a:bodyPr/>
          <a:lstStyle/>
          <a:p>
            <a:pPr algn="ctr"/>
            <a:r>
              <a:rPr lang="uk-UA" dirty="0"/>
              <a:t>Влада здійснюється як символічне та непомітне насилля крізь архітектуру, дизайн, планування </a:t>
            </a:r>
          </a:p>
          <a:p>
            <a:pPr algn="ctr"/>
            <a:r>
              <a:rPr lang="uk-UA" dirty="0"/>
              <a:t>Фізичний простір                   соціальний простір</a:t>
            </a:r>
            <a:endParaRPr lang="ru-RU" dirty="0"/>
          </a:p>
        </p:txBody>
      </p:sp>
      <p:sp>
        <p:nvSpPr>
          <p:cNvPr id="4" name="Стрелка: влево-вправо 3">
            <a:extLst>
              <a:ext uri="{FF2B5EF4-FFF2-40B4-BE49-F238E27FC236}">
                <a16:creationId xmlns:a16="http://schemas.microsoft.com/office/drawing/2014/main" id="{928A9F4F-C0E4-4357-9A2B-E9287EBAF9F8}"/>
              </a:ext>
            </a:extLst>
          </p:cNvPr>
          <p:cNvSpPr/>
          <p:nvPr/>
        </p:nvSpPr>
        <p:spPr>
          <a:xfrm>
            <a:off x="4879848" y="2688818"/>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6" name="Picture 2" descr="Пьер Бурдьё, Биография">
            <a:extLst>
              <a:ext uri="{FF2B5EF4-FFF2-40B4-BE49-F238E27FC236}">
                <a16:creationId xmlns:a16="http://schemas.microsoft.com/office/drawing/2014/main" id="{918C7808-CD2A-4A46-8BC0-9B03DE9EC6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58450" y="50393"/>
            <a:ext cx="1733550" cy="2638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24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433B06AA-7C5F-4478-83F3-2771F55E3B13}"/>
              </a:ext>
            </a:extLst>
          </p:cNvPr>
          <p:cNvGraphicFramePr>
            <a:graphicFrameLocks noGrp="1"/>
          </p:cNvGraphicFramePr>
          <p:nvPr>
            <p:ph idx="1"/>
            <p:extLst>
              <p:ext uri="{D42A27DB-BD31-4B8C-83A1-F6EECF244321}">
                <p14:modId xmlns:p14="http://schemas.microsoft.com/office/powerpoint/2010/main" val="1267043889"/>
              </p:ext>
            </p:extLst>
          </p:nvPr>
        </p:nvGraphicFramePr>
        <p:xfrm>
          <a:off x="144379" y="112327"/>
          <a:ext cx="11935326" cy="4355511"/>
        </p:xfrm>
        <a:graphic>
          <a:graphicData uri="http://schemas.openxmlformats.org/drawingml/2006/table">
            <a:tbl>
              <a:tblPr firstRow="1" bandRow="1">
                <a:tableStyleId>{5C22544A-7EE6-4342-B048-85BDC9FD1C3A}</a:tableStyleId>
              </a:tblPr>
              <a:tblGrid>
                <a:gridCol w="1472665">
                  <a:extLst>
                    <a:ext uri="{9D8B030D-6E8A-4147-A177-3AD203B41FA5}">
                      <a16:colId xmlns:a16="http://schemas.microsoft.com/office/drawing/2014/main" val="244222504"/>
                    </a:ext>
                  </a:extLst>
                </a:gridCol>
                <a:gridCol w="10462661">
                  <a:extLst>
                    <a:ext uri="{9D8B030D-6E8A-4147-A177-3AD203B41FA5}">
                      <a16:colId xmlns:a16="http://schemas.microsoft.com/office/drawing/2014/main" val="3509978635"/>
                    </a:ext>
                  </a:extLst>
                </a:gridCol>
              </a:tblGrid>
              <a:tr h="383048">
                <a:tc>
                  <a:txBody>
                    <a:bodyPr/>
                    <a:lstStyle/>
                    <a:p>
                      <a:r>
                        <a:rPr lang="uk-UA" sz="2000" u="none" strike="noStrike" dirty="0">
                          <a:effectLst/>
                        </a:rPr>
                        <a:t>Історики</a:t>
                      </a:r>
                      <a:endParaRPr lang="ru-RU" sz="2000" dirty="0"/>
                    </a:p>
                  </a:txBody>
                  <a:tcPr/>
                </a:tc>
                <a:tc>
                  <a:txBody>
                    <a:bodyPr/>
                    <a:lstStyle/>
                    <a:p>
                      <a:r>
                        <a:rPr lang="uk-UA" sz="2000" u="none" strike="noStrike" dirty="0" err="1">
                          <a:effectLst/>
                        </a:rPr>
                        <a:t>Я.Верменич</a:t>
                      </a:r>
                      <a:r>
                        <a:rPr lang="uk-UA" sz="2000" u="none" strike="noStrike" dirty="0">
                          <a:effectLst/>
                        </a:rPr>
                        <a:t> та ін.</a:t>
                      </a:r>
                      <a:endParaRPr lang="ru-RU" sz="2000" dirty="0"/>
                    </a:p>
                  </a:txBody>
                  <a:tcPr/>
                </a:tc>
                <a:extLst>
                  <a:ext uri="{0D108BD9-81ED-4DB2-BD59-A6C34878D82A}">
                    <a16:rowId xmlns:a16="http://schemas.microsoft.com/office/drawing/2014/main" val="2081809823"/>
                  </a:ext>
                </a:extLst>
              </a:tr>
              <a:tr h="677701">
                <a:tc>
                  <a:txBody>
                    <a:bodyPr/>
                    <a:lstStyle/>
                    <a:p>
                      <a:r>
                        <a:rPr lang="ru-RU" sz="2000" dirty="0" err="1"/>
                        <a:t>Юристи</a:t>
                      </a:r>
                      <a:endParaRPr lang="ru-RU" sz="2000" dirty="0"/>
                    </a:p>
                  </a:txBody>
                  <a:tcPr/>
                </a:tc>
                <a:tc>
                  <a:txBody>
                    <a:bodyPr/>
                    <a:lstStyle/>
                    <a:p>
                      <a:r>
                        <a:rPr lang="ru-RU" sz="2000" u="none" strike="noStrike" dirty="0" err="1">
                          <a:effectLst/>
                        </a:rPr>
                        <a:t>М.Баймуратов</a:t>
                      </a:r>
                      <a:r>
                        <a:rPr lang="ru-RU" sz="2000" u="none" strike="noStrike" dirty="0">
                          <a:effectLst/>
                        </a:rPr>
                        <a:t> (МС), </a:t>
                      </a:r>
                      <a:r>
                        <a:rPr lang="ru-RU" sz="2000" u="none" strike="noStrike" dirty="0" err="1">
                          <a:effectLst/>
                        </a:rPr>
                        <a:t>О.Батанов</a:t>
                      </a:r>
                      <a:r>
                        <a:rPr lang="ru-RU" sz="2000" u="none" strike="noStrike" dirty="0">
                          <a:effectLst/>
                        </a:rPr>
                        <a:t> (МС, МЦ), </a:t>
                      </a:r>
                      <a:r>
                        <a:rPr lang="ru-RU" sz="2000" u="none" strike="noStrike" dirty="0" err="1">
                          <a:effectLst/>
                        </a:rPr>
                        <a:t>С.Давтян</a:t>
                      </a:r>
                      <a:r>
                        <a:rPr lang="ru-RU" sz="2000" u="none" strike="noStrike" dirty="0">
                          <a:effectLst/>
                        </a:rPr>
                        <a:t> (ВВ), </a:t>
                      </a:r>
                      <a:r>
                        <a:rPr lang="ru-RU" sz="2000" u="none" strike="noStrike" dirty="0" err="1">
                          <a:effectLst/>
                        </a:rPr>
                        <a:t>В.Дерець</a:t>
                      </a:r>
                      <a:r>
                        <a:rPr lang="ru-RU" sz="2000" u="none" strike="noStrike" dirty="0">
                          <a:effectLst/>
                        </a:rPr>
                        <a:t> (ВВ), </a:t>
                      </a:r>
                      <a:r>
                        <a:rPr lang="ru-RU" sz="2000" u="none" strike="noStrike" dirty="0" err="1">
                          <a:effectLst/>
                        </a:rPr>
                        <a:t>В.Кампо</a:t>
                      </a:r>
                      <a:r>
                        <a:rPr lang="ru-RU" sz="2000" u="none" strike="noStrike" dirty="0">
                          <a:effectLst/>
                        </a:rPr>
                        <a:t> (Парт, </a:t>
                      </a:r>
                      <a:r>
                        <a:rPr lang="ru-RU" sz="2000" u="none" strike="noStrike" dirty="0" err="1">
                          <a:effectLst/>
                        </a:rPr>
                        <a:t>Виб</a:t>
                      </a:r>
                      <a:r>
                        <a:rPr lang="ru-RU" sz="2000" u="none" strike="noStrike" dirty="0">
                          <a:effectLst/>
                        </a:rPr>
                        <a:t>), </a:t>
                      </a:r>
                      <a:r>
                        <a:rPr lang="ru-RU" sz="2000" u="none" strike="noStrike" dirty="0" err="1">
                          <a:effectLst/>
                        </a:rPr>
                        <a:t>О.Мельничук</a:t>
                      </a:r>
                      <a:r>
                        <a:rPr lang="ru-RU" sz="2000" u="none" strike="noStrike" dirty="0">
                          <a:effectLst/>
                        </a:rPr>
                        <a:t> (МЦ), </a:t>
                      </a:r>
                      <a:r>
                        <a:rPr lang="ru-RU" sz="2000" u="none" strike="noStrike" dirty="0" err="1">
                          <a:effectLst/>
                        </a:rPr>
                        <a:t>Т.Проценко</a:t>
                      </a:r>
                      <a:r>
                        <a:rPr lang="ru-RU" sz="2000" u="none" strike="noStrike" dirty="0">
                          <a:effectLst/>
                        </a:rPr>
                        <a:t> (ВВ) </a:t>
                      </a:r>
                      <a:endParaRPr lang="ru-RU" sz="2000" dirty="0"/>
                    </a:p>
                  </a:txBody>
                  <a:tcPr/>
                </a:tc>
                <a:extLst>
                  <a:ext uri="{0D108BD9-81ED-4DB2-BD59-A6C34878D82A}">
                    <a16:rowId xmlns:a16="http://schemas.microsoft.com/office/drawing/2014/main" val="4025263997"/>
                  </a:ext>
                </a:extLst>
              </a:tr>
              <a:tr h="1267006">
                <a:tc>
                  <a:txBody>
                    <a:bodyPr/>
                    <a:lstStyle/>
                    <a:p>
                      <a:r>
                        <a:rPr lang="ru-RU" sz="2000" dirty="0"/>
                        <a:t>Пол</a:t>
                      </a:r>
                      <a:r>
                        <a:rPr lang="uk-UA" sz="2000" dirty="0"/>
                        <a:t>і</a:t>
                      </a:r>
                      <a:r>
                        <a:rPr lang="ru-RU" sz="2000" dirty="0" err="1"/>
                        <a:t>тологи</a:t>
                      </a:r>
                      <a:endParaRPr lang="ru-RU" sz="2000" dirty="0"/>
                    </a:p>
                  </a:txBody>
                  <a:tcPr/>
                </a:tc>
                <a:tc>
                  <a:txBody>
                    <a:bodyPr/>
                    <a:lstStyle/>
                    <a:p>
                      <a:r>
                        <a:rPr lang="uk-UA" sz="2000" u="none" strike="noStrike" dirty="0" err="1">
                          <a:effectLst/>
                        </a:rPr>
                        <a:t>Р.Безсмертний</a:t>
                      </a:r>
                      <a:r>
                        <a:rPr lang="uk-UA" sz="2000" u="none" strike="noStrike" dirty="0">
                          <a:effectLst/>
                        </a:rPr>
                        <a:t> (ДЦ), </a:t>
                      </a:r>
                      <a:r>
                        <a:rPr lang="uk-UA" sz="2000" u="none" strike="noStrike" dirty="0" err="1">
                          <a:effectLst/>
                        </a:rPr>
                        <a:t>А.Береза</a:t>
                      </a:r>
                      <a:r>
                        <a:rPr lang="uk-UA" sz="2000" u="none" strike="noStrike" dirty="0">
                          <a:effectLst/>
                        </a:rPr>
                        <a:t>, </a:t>
                      </a:r>
                      <a:r>
                        <a:rPr lang="uk-UA" sz="2000" u="none" strike="noStrike" dirty="0" err="1">
                          <a:effectLst/>
                        </a:rPr>
                        <a:t>М.Їжа</a:t>
                      </a:r>
                      <a:r>
                        <a:rPr lang="uk-UA" sz="2000" u="none" strike="noStrike" dirty="0">
                          <a:effectLst/>
                        </a:rPr>
                        <a:t>, </a:t>
                      </a:r>
                      <a:r>
                        <a:rPr lang="uk-UA" sz="2000" u="none" strike="noStrike" dirty="0" err="1">
                          <a:effectLst/>
                        </a:rPr>
                        <a:t>А.Коваленко</a:t>
                      </a:r>
                      <a:r>
                        <a:rPr lang="uk-UA" sz="2000" u="none" strike="noStrike" dirty="0">
                          <a:effectLst/>
                        </a:rPr>
                        <a:t> (ВВ), </a:t>
                      </a:r>
                      <a:r>
                        <a:rPr lang="uk-UA" sz="2000" u="none" strike="noStrike" dirty="0" err="1">
                          <a:effectLst/>
                        </a:rPr>
                        <a:t>С.Коч</a:t>
                      </a:r>
                      <a:r>
                        <a:rPr lang="uk-UA" sz="2000" u="none" strike="noStrike" dirty="0">
                          <a:effectLst/>
                        </a:rPr>
                        <a:t> (</a:t>
                      </a:r>
                      <a:r>
                        <a:rPr lang="uk-UA" sz="2000" u="none" strike="noStrike" dirty="0" err="1">
                          <a:effectLst/>
                        </a:rPr>
                        <a:t>Фр</a:t>
                      </a:r>
                      <a:r>
                        <a:rPr lang="uk-UA" sz="2000" u="none" strike="noStrike" dirty="0">
                          <a:effectLst/>
                        </a:rPr>
                        <a:t>), </a:t>
                      </a:r>
                      <a:r>
                        <a:rPr lang="uk-UA" sz="2000" b="1" u="none" strike="noStrike" dirty="0" err="1">
                          <a:effectLst/>
                        </a:rPr>
                        <a:t>І.Кресіна</a:t>
                      </a:r>
                      <a:r>
                        <a:rPr lang="uk-UA" sz="2000" b="1" u="none" strike="noStrike" dirty="0">
                          <a:effectLst/>
                        </a:rPr>
                        <a:t> </a:t>
                      </a:r>
                      <a:r>
                        <a:rPr lang="uk-UA" sz="2000" u="none" strike="noStrike" dirty="0">
                          <a:effectLst/>
                        </a:rPr>
                        <a:t>(АТУ), </a:t>
                      </a:r>
                      <a:r>
                        <a:rPr lang="uk-UA" sz="2000" u="none" strike="noStrike" dirty="0" err="1">
                          <a:effectLst/>
                        </a:rPr>
                        <a:t>О.Кукарцев</a:t>
                      </a:r>
                      <a:r>
                        <a:rPr lang="uk-UA" sz="2000" u="none" strike="noStrike" dirty="0">
                          <a:effectLst/>
                        </a:rPr>
                        <a:t>, </a:t>
                      </a:r>
                      <a:r>
                        <a:rPr lang="uk-UA" sz="2000" u="none" strike="noStrike" dirty="0" err="1">
                          <a:effectLst/>
                        </a:rPr>
                        <a:t>В.Малиновський</a:t>
                      </a:r>
                      <a:r>
                        <a:rPr lang="uk-UA" sz="2000" u="none" strike="noStrike" dirty="0">
                          <a:effectLst/>
                        </a:rPr>
                        <a:t> (ВВ), </a:t>
                      </a:r>
                      <a:r>
                        <a:rPr lang="uk-UA" sz="2000" u="none" strike="noStrike" dirty="0" err="1">
                          <a:effectLst/>
                        </a:rPr>
                        <a:t>Л.Нагорна</a:t>
                      </a:r>
                      <a:r>
                        <a:rPr lang="uk-UA" sz="2000" u="none" strike="noStrike" dirty="0">
                          <a:effectLst/>
                        </a:rPr>
                        <a:t>, </a:t>
                      </a:r>
                      <a:r>
                        <a:rPr lang="uk-UA" sz="2000" u="none" strike="noStrike" dirty="0" err="1">
                          <a:effectLst/>
                        </a:rPr>
                        <a:t>С.Наумкіна</a:t>
                      </a:r>
                      <a:r>
                        <a:rPr lang="uk-UA" sz="2000" u="none" strike="noStrike" dirty="0">
                          <a:effectLst/>
                        </a:rPr>
                        <a:t> (МС), </a:t>
                      </a:r>
                      <a:r>
                        <a:rPr lang="uk-UA" sz="2000" u="none" strike="noStrike" dirty="0" err="1">
                          <a:effectLst/>
                        </a:rPr>
                        <a:t>А.Некряч</a:t>
                      </a:r>
                      <a:r>
                        <a:rPr lang="uk-UA" sz="2000" u="none" strike="noStrike" dirty="0">
                          <a:effectLst/>
                        </a:rPr>
                        <a:t> (МС), </a:t>
                      </a:r>
                      <a:r>
                        <a:rPr lang="uk-UA" sz="2000" b="1" u="none" strike="noStrike" dirty="0" err="1">
                          <a:effectLst/>
                        </a:rPr>
                        <a:t>Т.Панченко</a:t>
                      </a:r>
                      <a:r>
                        <a:rPr lang="uk-UA" sz="2000" b="1" u="none" strike="noStrike" dirty="0">
                          <a:effectLst/>
                        </a:rPr>
                        <a:t>, </a:t>
                      </a:r>
                      <a:r>
                        <a:rPr lang="uk-UA" sz="2000" u="none" strike="noStrike" dirty="0" err="1">
                          <a:effectLst/>
                        </a:rPr>
                        <a:t>Є.Перегуда</a:t>
                      </a:r>
                      <a:r>
                        <a:rPr lang="uk-UA" sz="2000" u="none" strike="noStrike" dirty="0">
                          <a:effectLst/>
                        </a:rPr>
                        <a:t> (ВВ), </a:t>
                      </a:r>
                      <a:r>
                        <a:rPr lang="uk-UA" sz="2000" u="none" strike="noStrike" dirty="0" err="1">
                          <a:effectLst/>
                        </a:rPr>
                        <a:t>С.Римаренко</a:t>
                      </a:r>
                      <a:r>
                        <a:rPr lang="uk-UA" sz="2000" u="none" strike="noStrike" dirty="0">
                          <a:effectLst/>
                        </a:rPr>
                        <a:t>, </a:t>
                      </a:r>
                      <a:r>
                        <a:rPr lang="uk-UA" sz="2000" u="none" strike="noStrike" dirty="0" err="1">
                          <a:effectLst/>
                        </a:rPr>
                        <a:t>О.Стойко</a:t>
                      </a:r>
                      <a:r>
                        <a:rPr lang="uk-UA" sz="2000" u="none" strike="noStrike" dirty="0">
                          <a:effectLst/>
                        </a:rPr>
                        <a:t> (ЦСЄ), </a:t>
                      </a:r>
                      <a:r>
                        <a:rPr lang="uk-UA" sz="2000" b="1" u="none" strike="noStrike" dirty="0" err="1">
                          <a:effectLst/>
                        </a:rPr>
                        <a:t>Т.Татаренко</a:t>
                      </a:r>
                      <a:r>
                        <a:rPr lang="uk-UA" sz="2000" u="none" strike="noStrike" dirty="0">
                          <a:effectLst/>
                        </a:rPr>
                        <a:t>, </a:t>
                      </a:r>
                      <a:r>
                        <a:rPr lang="uk-UA" sz="2000" u="none" strike="noStrike" dirty="0" err="1">
                          <a:effectLst/>
                        </a:rPr>
                        <a:t>М.Токар</a:t>
                      </a:r>
                      <a:r>
                        <a:rPr lang="uk-UA" sz="2000" u="none" strike="noStrike" dirty="0">
                          <a:effectLst/>
                        </a:rPr>
                        <a:t>, </a:t>
                      </a:r>
                      <a:r>
                        <a:rPr lang="uk-UA" sz="2000" u="none" strike="noStrike" dirty="0" err="1">
                          <a:effectLst/>
                        </a:rPr>
                        <a:t>В.Токовенко</a:t>
                      </a:r>
                      <a:r>
                        <a:rPr lang="uk-UA" sz="2000" u="none" strike="noStrike" dirty="0">
                          <a:effectLst/>
                        </a:rPr>
                        <a:t> (ДЦ), </a:t>
                      </a:r>
                      <a:r>
                        <a:rPr lang="uk-UA" sz="2000" b="1" u="none" strike="noStrike" dirty="0" err="1">
                          <a:effectLst/>
                        </a:rPr>
                        <a:t>Ю.Узун</a:t>
                      </a:r>
                      <a:r>
                        <a:rPr lang="uk-UA" sz="2000" b="1" u="none" strike="noStrike" dirty="0">
                          <a:effectLst/>
                        </a:rPr>
                        <a:t> (ДЦ)</a:t>
                      </a:r>
                      <a:endParaRPr lang="ru-RU" sz="2000" dirty="0"/>
                    </a:p>
                  </a:txBody>
                  <a:tcPr/>
                </a:tc>
                <a:extLst>
                  <a:ext uri="{0D108BD9-81ED-4DB2-BD59-A6C34878D82A}">
                    <a16:rowId xmlns:a16="http://schemas.microsoft.com/office/drawing/2014/main" val="535665840"/>
                  </a:ext>
                </a:extLst>
              </a:tr>
              <a:tr h="972353">
                <a:tc>
                  <a:txBody>
                    <a:bodyPr/>
                    <a:lstStyle/>
                    <a:p>
                      <a:r>
                        <a:rPr lang="uk-UA" sz="2000" dirty="0" err="1"/>
                        <a:t>Держ</a:t>
                      </a:r>
                      <a:r>
                        <a:rPr lang="uk-UA" sz="2000" dirty="0"/>
                        <a:t>-управління</a:t>
                      </a:r>
                      <a:endParaRPr lang="ru-RU" sz="2000" dirty="0"/>
                    </a:p>
                  </a:txBody>
                  <a:tcPr/>
                </a:tc>
                <a:tc>
                  <a:txBody>
                    <a:bodyPr/>
                    <a:lstStyle/>
                    <a:p>
                      <a:r>
                        <a:rPr lang="uk-UA" sz="2000" u="none" strike="noStrike" dirty="0" err="1">
                          <a:effectLst/>
                        </a:rPr>
                        <a:t>Т.Безверхнюк</a:t>
                      </a:r>
                      <a:r>
                        <a:rPr lang="uk-UA" sz="2000" u="none" strike="noStrike" dirty="0">
                          <a:effectLst/>
                        </a:rPr>
                        <a:t>, </a:t>
                      </a:r>
                      <a:r>
                        <a:rPr lang="uk-UA" sz="2000" u="none" strike="noStrike" dirty="0" err="1">
                          <a:effectLst/>
                        </a:rPr>
                        <a:t>О.Бориславська,В.Борденюк</a:t>
                      </a:r>
                      <a:r>
                        <a:rPr lang="uk-UA" sz="2000" u="none" strike="noStrike" dirty="0">
                          <a:effectLst/>
                        </a:rPr>
                        <a:t>, </a:t>
                      </a:r>
                      <a:r>
                        <a:rPr lang="uk-UA" sz="2000" b="1" u="none" strike="noStrike" dirty="0" err="1">
                          <a:effectLst/>
                        </a:rPr>
                        <a:t>В.Вакуленко</a:t>
                      </a:r>
                      <a:r>
                        <a:rPr lang="uk-UA" sz="2000" b="1" u="none" strike="noStrike" dirty="0">
                          <a:effectLst/>
                        </a:rPr>
                        <a:t>, </a:t>
                      </a:r>
                      <a:r>
                        <a:rPr lang="uk-UA" sz="2000" u="none" strike="noStrike" dirty="0" err="1">
                          <a:effectLst/>
                        </a:rPr>
                        <a:t>Н.Васильєва</a:t>
                      </a:r>
                      <a:r>
                        <a:rPr lang="uk-UA" sz="2000" u="none" strike="noStrike" dirty="0">
                          <a:effectLst/>
                        </a:rPr>
                        <a:t>, </a:t>
                      </a:r>
                      <a:r>
                        <a:rPr lang="uk-UA" sz="2000" u="none" strike="noStrike" dirty="0" err="1">
                          <a:effectLst/>
                        </a:rPr>
                        <a:t>М.Дацишин</a:t>
                      </a:r>
                      <a:r>
                        <a:rPr lang="uk-UA" sz="2000" u="none" strike="noStrike" dirty="0">
                          <a:effectLst/>
                        </a:rPr>
                        <a:t>, </a:t>
                      </a:r>
                      <a:r>
                        <a:rPr lang="uk-UA" sz="2000" b="1" u="none" strike="noStrike" dirty="0" err="1">
                          <a:effectLst/>
                        </a:rPr>
                        <a:t>В.Керецман</a:t>
                      </a:r>
                      <a:r>
                        <a:rPr lang="uk-UA" sz="2000" b="1" u="none" strike="noStrike" dirty="0">
                          <a:effectLst/>
                        </a:rPr>
                        <a:t>, </a:t>
                      </a:r>
                      <a:r>
                        <a:rPr lang="uk-UA" sz="2000" b="1" u="none" strike="noStrike" dirty="0" err="1">
                          <a:effectLst/>
                        </a:rPr>
                        <a:t>В.Куйбіда</a:t>
                      </a:r>
                      <a:r>
                        <a:rPr lang="uk-UA" sz="2000" b="1" u="none" strike="noStrike" dirty="0">
                          <a:effectLst/>
                        </a:rPr>
                        <a:t>, </a:t>
                      </a:r>
                      <a:r>
                        <a:rPr lang="uk-UA" sz="2000" u="none" strike="noStrike" dirty="0" err="1">
                          <a:effectLst/>
                        </a:rPr>
                        <a:t>П.Надолішній</a:t>
                      </a:r>
                      <a:r>
                        <a:rPr lang="uk-UA" sz="2000" u="none" strike="noStrike" dirty="0">
                          <a:effectLst/>
                        </a:rPr>
                        <a:t>, </a:t>
                      </a:r>
                      <a:r>
                        <a:rPr lang="uk-UA" sz="2000" u="none" strike="noStrike" dirty="0" err="1">
                          <a:effectLst/>
                        </a:rPr>
                        <a:t>Н.Нижник</a:t>
                      </a:r>
                      <a:r>
                        <a:rPr lang="uk-UA" sz="2000" u="none" strike="noStrike" dirty="0">
                          <a:effectLst/>
                        </a:rPr>
                        <a:t>, </a:t>
                      </a:r>
                      <a:r>
                        <a:rPr lang="uk-UA" sz="2000" u="none" strike="noStrike" dirty="0" err="1">
                          <a:effectLst/>
                        </a:rPr>
                        <a:t>В.Олуйко</a:t>
                      </a:r>
                      <a:r>
                        <a:rPr lang="uk-UA" sz="2000" u="none" strike="noStrike" dirty="0">
                          <a:effectLst/>
                        </a:rPr>
                        <a:t>, </a:t>
                      </a:r>
                      <a:r>
                        <a:rPr lang="uk-UA" sz="2000" u="none" strike="noStrike" dirty="0" err="1">
                          <a:effectLst/>
                        </a:rPr>
                        <a:t>М.Пухтинський</a:t>
                      </a:r>
                      <a:r>
                        <a:rPr lang="uk-UA" sz="2000" u="none" strike="noStrike" dirty="0">
                          <a:effectLst/>
                        </a:rPr>
                        <a:t>, </a:t>
                      </a:r>
                      <a:r>
                        <a:rPr lang="uk-UA" sz="2000" u="none" strike="noStrike" dirty="0" err="1">
                          <a:effectLst/>
                        </a:rPr>
                        <a:t>В.Ребкало</a:t>
                      </a:r>
                      <a:r>
                        <a:rPr lang="uk-UA" sz="2000" u="none" strike="noStrike" dirty="0">
                          <a:effectLst/>
                        </a:rPr>
                        <a:t>, </a:t>
                      </a:r>
                      <a:r>
                        <a:rPr lang="uk-UA" sz="2000" u="none" strike="noStrike" dirty="0" err="1">
                          <a:effectLst/>
                        </a:rPr>
                        <a:t>С.Романюк</a:t>
                      </a:r>
                      <a:r>
                        <a:rPr lang="uk-UA" sz="2000" u="none" strike="noStrike" dirty="0">
                          <a:effectLst/>
                        </a:rPr>
                        <a:t>, </a:t>
                      </a:r>
                      <a:r>
                        <a:rPr lang="uk-UA" sz="2000" u="none" strike="noStrike" dirty="0" err="1">
                          <a:effectLst/>
                        </a:rPr>
                        <a:t>С.Серьогіна</a:t>
                      </a:r>
                      <a:r>
                        <a:rPr lang="uk-UA" sz="2000" u="none" strike="noStrike" dirty="0">
                          <a:effectLst/>
                        </a:rPr>
                        <a:t>, </a:t>
                      </a:r>
                      <a:r>
                        <a:rPr lang="uk-UA" sz="2000" u="none" strike="noStrike" dirty="0" err="1">
                          <a:effectLst/>
                        </a:rPr>
                        <a:t>О.Сушинський</a:t>
                      </a:r>
                      <a:r>
                        <a:rPr lang="uk-UA" sz="2000" u="none" strike="noStrike" dirty="0">
                          <a:effectLst/>
                        </a:rPr>
                        <a:t>, </a:t>
                      </a:r>
                      <a:r>
                        <a:rPr lang="uk-UA" sz="2000" b="1" u="none" strike="noStrike" dirty="0" err="1">
                          <a:effectLst/>
                        </a:rPr>
                        <a:t>А.Ткачук</a:t>
                      </a:r>
                      <a:endParaRPr lang="ru-RU" sz="2000" dirty="0"/>
                    </a:p>
                  </a:txBody>
                  <a:tcPr/>
                </a:tc>
                <a:extLst>
                  <a:ext uri="{0D108BD9-81ED-4DB2-BD59-A6C34878D82A}">
                    <a16:rowId xmlns:a16="http://schemas.microsoft.com/office/drawing/2014/main" val="2972699096"/>
                  </a:ext>
                </a:extLst>
              </a:tr>
              <a:tr h="383048">
                <a:tc>
                  <a:txBody>
                    <a:bodyPr/>
                    <a:lstStyle/>
                    <a:p>
                      <a:r>
                        <a:rPr lang="uk-UA" sz="2000" dirty="0"/>
                        <a:t>Економісти</a:t>
                      </a:r>
                      <a:endParaRPr lang="ru-RU" sz="2000" dirty="0"/>
                    </a:p>
                  </a:txBody>
                  <a:tcPr/>
                </a:tc>
                <a:tc>
                  <a:txBody>
                    <a:bodyPr/>
                    <a:lstStyle/>
                    <a:p>
                      <a:r>
                        <a:rPr lang="uk-UA" sz="2000" u="none" strike="noStrike" dirty="0" err="1">
                          <a:effectLst/>
                        </a:rPr>
                        <a:t>З.Варналій</a:t>
                      </a:r>
                      <a:r>
                        <a:rPr lang="uk-UA" sz="2000" u="none" strike="noStrike" dirty="0">
                          <a:effectLst/>
                        </a:rPr>
                        <a:t>, </a:t>
                      </a:r>
                      <a:r>
                        <a:rPr lang="uk-UA" sz="2000" u="none" strike="noStrike" dirty="0" err="1">
                          <a:effectLst/>
                        </a:rPr>
                        <a:t>М.Долішній</a:t>
                      </a:r>
                      <a:r>
                        <a:rPr lang="uk-UA" sz="2000" u="none" strike="noStrike" dirty="0">
                          <a:effectLst/>
                        </a:rPr>
                        <a:t>, </a:t>
                      </a:r>
                      <a:r>
                        <a:rPr lang="uk-UA" sz="2000" u="none" strike="noStrike" dirty="0" err="1">
                          <a:effectLst/>
                        </a:rPr>
                        <a:t>Я.Жаліло</a:t>
                      </a:r>
                      <a:endParaRPr lang="ru-RU" sz="2000" dirty="0"/>
                    </a:p>
                  </a:txBody>
                  <a:tcPr/>
                </a:tc>
                <a:extLst>
                  <a:ext uri="{0D108BD9-81ED-4DB2-BD59-A6C34878D82A}">
                    <a16:rowId xmlns:a16="http://schemas.microsoft.com/office/drawing/2014/main" val="1254428593"/>
                  </a:ext>
                </a:extLst>
              </a:tr>
              <a:tr h="545511">
                <a:tc>
                  <a:txBody>
                    <a:bodyPr/>
                    <a:lstStyle/>
                    <a:p>
                      <a:r>
                        <a:rPr lang="uk-UA" sz="2000" dirty="0"/>
                        <a:t>Урбаністи</a:t>
                      </a:r>
                      <a:endParaRPr lang="ru-RU" sz="2000" dirty="0"/>
                    </a:p>
                  </a:txBody>
                  <a:tcPr/>
                </a:tc>
                <a:tc>
                  <a:txBody>
                    <a:bodyPr/>
                    <a:lstStyle/>
                    <a:p>
                      <a:r>
                        <a:rPr lang="uk-UA" sz="2000" dirty="0" err="1"/>
                        <a:t>М.Дьомін</a:t>
                      </a:r>
                      <a:r>
                        <a:rPr lang="uk-UA" sz="2000" dirty="0"/>
                        <a:t>, </a:t>
                      </a:r>
                      <a:r>
                        <a:rPr lang="uk-UA" sz="2000" dirty="0" err="1"/>
                        <a:t>Є.Клющніченко</a:t>
                      </a:r>
                      <a:r>
                        <a:rPr lang="uk-UA" sz="2000" dirty="0"/>
                        <a:t>, </a:t>
                      </a:r>
                      <a:r>
                        <a:rPr lang="uk-UA" sz="2000" dirty="0" err="1"/>
                        <a:t>М.Габрель</a:t>
                      </a:r>
                      <a:r>
                        <a:rPr lang="uk-UA" sz="2000" dirty="0"/>
                        <a:t> та ін.</a:t>
                      </a:r>
                      <a:endParaRPr lang="ru-RU" sz="2000" dirty="0"/>
                    </a:p>
                  </a:txBody>
                  <a:tcPr/>
                </a:tc>
                <a:extLst>
                  <a:ext uri="{0D108BD9-81ED-4DB2-BD59-A6C34878D82A}">
                    <a16:rowId xmlns:a16="http://schemas.microsoft.com/office/drawing/2014/main" val="3696517534"/>
                  </a:ext>
                </a:extLst>
              </a:tr>
            </a:tbl>
          </a:graphicData>
        </a:graphic>
      </p:graphicFrame>
      <p:sp>
        <p:nvSpPr>
          <p:cNvPr id="5" name="Объект 2">
            <a:extLst>
              <a:ext uri="{FF2B5EF4-FFF2-40B4-BE49-F238E27FC236}">
                <a16:creationId xmlns:a16="http://schemas.microsoft.com/office/drawing/2014/main" id="{0A5F3969-B49E-429C-B554-53D784A2CD81}"/>
              </a:ext>
            </a:extLst>
          </p:cNvPr>
          <p:cNvSpPr txBox="1">
            <a:spLocks/>
          </p:cNvSpPr>
          <p:nvPr/>
        </p:nvSpPr>
        <p:spPr>
          <a:xfrm>
            <a:off x="67377" y="4467838"/>
            <a:ext cx="11981747" cy="2390162"/>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uk-UA" sz="2200" i="1" u="sng" dirty="0"/>
              <a:t>Примітки. </a:t>
            </a:r>
            <a:r>
              <a:rPr lang="uk-UA" sz="2200" i="1" dirty="0"/>
              <a:t>Абревіатура означає, що вчений спеціалізується на певному аспекті регіонального розвитку.</a:t>
            </a:r>
          </a:p>
          <a:p>
            <a:pPr marL="0" indent="0">
              <a:spcBef>
                <a:spcPts val="0"/>
              </a:spcBef>
              <a:buFont typeface="Arial" panose="020B0604020202020204" pitchFamily="34" charset="0"/>
              <a:buNone/>
            </a:pPr>
            <a:r>
              <a:rPr lang="uk-UA" sz="2200" i="1" dirty="0"/>
              <a:t>ВВ – виконавча влада</a:t>
            </a:r>
          </a:p>
          <a:p>
            <a:pPr marL="0" indent="0">
              <a:spcBef>
                <a:spcPts val="0"/>
              </a:spcBef>
              <a:buFont typeface="Arial" panose="020B0604020202020204" pitchFamily="34" charset="0"/>
              <a:buNone/>
            </a:pPr>
            <a:r>
              <a:rPr lang="uk-UA" sz="2200" i="1" dirty="0"/>
              <a:t>АТУ – адміністративно-територіальний устрій</a:t>
            </a:r>
          </a:p>
          <a:p>
            <a:pPr marL="0" indent="0">
              <a:spcBef>
                <a:spcPts val="0"/>
              </a:spcBef>
              <a:buFont typeface="Arial" panose="020B0604020202020204" pitchFamily="34" charset="0"/>
              <a:buNone/>
            </a:pPr>
            <a:r>
              <a:rPr lang="uk-UA" sz="2200" i="1" dirty="0"/>
              <a:t>МС – місцеве самоврядування</a:t>
            </a:r>
          </a:p>
          <a:p>
            <a:pPr marL="0" indent="0">
              <a:spcBef>
                <a:spcPts val="0"/>
              </a:spcBef>
              <a:buFont typeface="Arial" panose="020B0604020202020204" pitchFamily="34" charset="0"/>
              <a:buNone/>
            </a:pPr>
            <a:r>
              <a:rPr lang="uk-UA" sz="2200" i="1" dirty="0"/>
              <a:t>МЦ – муніципальне право</a:t>
            </a:r>
          </a:p>
          <a:p>
            <a:pPr marL="0" indent="0">
              <a:spcBef>
                <a:spcPts val="0"/>
              </a:spcBef>
              <a:buFont typeface="Arial" panose="020B0604020202020204" pitchFamily="34" charset="0"/>
              <a:buNone/>
            </a:pPr>
            <a:r>
              <a:rPr lang="uk-UA" sz="2200" i="1" dirty="0"/>
              <a:t>Парт – діяльність політичних партії на місцевому рівні</a:t>
            </a:r>
          </a:p>
          <a:p>
            <a:pPr marL="0" indent="0">
              <a:spcBef>
                <a:spcPts val="0"/>
              </a:spcBef>
              <a:buFont typeface="Arial" panose="020B0604020202020204" pitchFamily="34" charset="0"/>
              <a:buNone/>
            </a:pPr>
            <a:r>
              <a:rPr lang="uk-UA" sz="2200" i="1" dirty="0" err="1"/>
              <a:t>Виб</a:t>
            </a:r>
            <a:r>
              <a:rPr lang="uk-UA" sz="2200" i="1" dirty="0"/>
              <a:t> – місцеві вибори</a:t>
            </a:r>
          </a:p>
          <a:p>
            <a:pPr marL="0" indent="0">
              <a:spcBef>
                <a:spcPts val="0"/>
              </a:spcBef>
              <a:buFont typeface="Arial" panose="020B0604020202020204" pitchFamily="34" charset="0"/>
              <a:buNone/>
            </a:pPr>
            <a:r>
              <a:rPr lang="uk-UA" sz="2200" i="1" dirty="0"/>
              <a:t>ДЦ – політика децентралізації</a:t>
            </a:r>
          </a:p>
          <a:p>
            <a:pPr marL="0" indent="0">
              <a:spcBef>
                <a:spcPts val="0"/>
              </a:spcBef>
              <a:buFont typeface="Arial" panose="020B0604020202020204" pitchFamily="34" charset="0"/>
              <a:buNone/>
            </a:pPr>
            <a:r>
              <a:rPr lang="uk-UA" sz="2200" i="1" dirty="0" err="1"/>
              <a:t>Фр</a:t>
            </a:r>
            <a:r>
              <a:rPr lang="uk-UA" sz="2200" i="1" dirty="0"/>
              <a:t> – </a:t>
            </a:r>
            <a:r>
              <a:rPr lang="uk-UA" sz="2200" i="1" dirty="0" err="1"/>
              <a:t>фронтири</a:t>
            </a:r>
            <a:endParaRPr lang="uk-UA" sz="2200" i="1" dirty="0"/>
          </a:p>
          <a:p>
            <a:pPr marL="0" indent="0">
              <a:spcBef>
                <a:spcPts val="0"/>
              </a:spcBef>
              <a:buFont typeface="Arial" panose="020B0604020202020204" pitchFamily="34" charset="0"/>
              <a:buNone/>
            </a:pPr>
            <a:r>
              <a:rPr lang="uk-UA" sz="2200" i="1" dirty="0"/>
              <a:t>ЦСЄ – регіональне управління у країнах Центральної та Східної Європи</a:t>
            </a:r>
          </a:p>
        </p:txBody>
      </p:sp>
    </p:spTree>
    <p:extLst>
      <p:ext uri="{BB962C8B-B14F-4D97-AF65-F5344CB8AC3E}">
        <p14:creationId xmlns:p14="http://schemas.microsoft.com/office/powerpoint/2010/main" val="2830408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A0047E-2A3A-421F-99ED-3FF22A42DB76}"/>
              </a:ext>
            </a:extLst>
          </p:cNvPr>
          <p:cNvSpPr>
            <a:spLocks noGrp="1"/>
          </p:cNvSpPr>
          <p:nvPr>
            <p:ph type="title"/>
          </p:nvPr>
        </p:nvSpPr>
        <p:spPr>
          <a:xfrm>
            <a:off x="838200" y="107950"/>
            <a:ext cx="10515600" cy="663575"/>
          </a:xfrm>
        </p:spPr>
        <p:txBody>
          <a:bodyPr>
            <a:normAutofit/>
          </a:bodyPr>
          <a:lstStyle/>
          <a:p>
            <a:pPr algn="ctr"/>
            <a:r>
              <a:rPr lang="uk-UA" sz="2800" b="1" dirty="0">
                <a:latin typeface="+mn-lt"/>
              </a:rPr>
              <a:t>Методи дослідження</a:t>
            </a:r>
            <a:endParaRPr lang="ru-RU" sz="2800" b="1" dirty="0">
              <a:latin typeface="+mn-lt"/>
            </a:endParaRPr>
          </a:p>
        </p:txBody>
      </p:sp>
      <p:sp>
        <p:nvSpPr>
          <p:cNvPr id="3" name="Объект 2">
            <a:extLst>
              <a:ext uri="{FF2B5EF4-FFF2-40B4-BE49-F238E27FC236}">
                <a16:creationId xmlns:a16="http://schemas.microsoft.com/office/drawing/2014/main" id="{7B159442-D8B3-4283-8963-DCA28896963C}"/>
              </a:ext>
            </a:extLst>
          </p:cNvPr>
          <p:cNvSpPr>
            <a:spLocks noGrp="1"/>
          </p:cNvSpPr>
          <p:nvPr>
            <p:ph idx="1"/>
          </p:nvPr>
        </p:nvSpPr>
        <p:spPr>
          <a:xfrm>
            <a:off x="85725" y="771525"/>
            <a:ext cx="11982450" cy="5267326"/>
          </a:xfrm>
        </p:spPr>
        <p:txBody>
          <a:bodyPr>
            <a:normAutofit fontScale="85000" lnSpcReduction="10000"/>
          </a:bodyPr>
          <a:lstStyle/>
          <a:p>
            <a:pPr marL="0" indent="0" algn="ctr">
              <a:buNone/>
            </a:pPr>
            <a:r>
              <a:rPr lang="ru-RU" sz="3100" b="1" dirty="0" err="1"/>
              <a:t>Загальнонаукові</a:t>
            </a:r>
            <a:r>
              <a:rPr lang="ru-RU" sz="3100" dirty="0"/>
              <a:t> </a:t>
            </a:r>
            <a:r>
              <a:rPr lang="ru-RU" sz="3100" dirty="0" err="1"/>
              <a:t>методи</a:t>
            </a:r>
            <a:r>
              <a:rPr lang="ru-RU" sz="3100" dirty="0"/>
              <a:t> :</a:t>
            </a:r>
          </a:p>
          <a:p>
            <a:pPr algn="just">
              <a:spcBef>
                <a:spcPts val="0"/>
              </a:spcBef>
            </a:pPr>
            <a:r>
              <a:rPr lang="ru-RU" sz="2600" b="1" dirty="0" err="1"/>
              <a:t>Аналіз</a:t>
            </a:r>
            <a:r>
              <a:rPr lang="ru-RU" sz="2600" b="1" dirty="0"/>
              <a:t> </a:t>
            </a:r>
            <a:r>
              <a:rPr lang="ru-RU" sz="2600" dirty="0"/>
              <a:t>– метод </a:t>
            </a:r>
            <a:r>
              <a:rPr lang="ru-RU" sz="2600" dirty="0" err="1"/>
              <a:t>наукового</a:t>
            </a:r>
            <a:r>
              <a:rPr lang="ru-RU" sz="2600" dirty="0"/>
              <a:t> </a:t>
            </a:r>
            <a:r>
              <a:rPr lang="ru-RU" sz="2600" dirty="0" err="1"/>
              <a:t>дослідження</a:t>
            </a:r>
            <a:r>
              <a:rPr lang="ru-RU" sz="2600" dirty="0"/>
              <a:t> </a:t>
            </a:r>
            <a:r>
              <a:rPr lang="ru-RU" sz="2600" dirty="0" err="1"/>
              <a:t>явищ</a:t>
            </a:r>
            <a:r>
              <a:rPr lang="ru-RU" sz="2600" dirty="0"/>
              <a:t>, </a:t>
            </a:r>
            <a:r>
              <a:rPr lang="ru-RU" sz="2600" dirty="0" err="1"/>
              <a:t>предметів</a:t>
            </a:r>
            <a:r>
              <a:rPr lang="ru-RU" sz="2600" dirty="0"/>
              <a:t> </a:t>
            </a:r>
            <a:r>
              <a:rPr lang="ru-RU" sz="2600" dirty="0" err="1"/>
              <a:t>тощо</a:t>
            </a:r>
            <a:r>
              <a:rPr lang="ru-RU" sz="2600" dirty="0"/>
              <a:t> шляхом </a:t>
            </a:r>
            <a:r>
              <a:rPr lang="ru-RU" sz="2600" dirty="0" err="1"/>
              <a:t>поділу</a:t>
            </a:r>
            <a:r>
              <a:rPr lang="ru-RU" sz="2600" dirty="0"/>
              <a:t> </a:t>
            </a:r>
            <a:r>
              <a:rPr lang="ru-RU" sz="2600" dirty="0" err="1"/>
              <a:t>їх</a:t>
            </a:r>
            <a:r>
              <a:rPr lang="ru-RU" sz="2600" dirty="0"/>
              <a:t> на </a:t>
            </a:r>
            <a:r>
              <a:rPr lang="ru-RU" sz="2600" dirty="0" err="1"/>
              <a:t>складові</a:t>
            </a:r>
            <a:r>
              <a:rPr lang="ru-RU" sz="2600" dirty="0"/>
              <a:t> з метою </a:t>
            </a:r>
            <a:r>
              <a:rPr lang="ru-RU" sz="2600" dirty="0" err="1"/>
              <a:t>з’ясування</a:t>
            </a:r>
            <a:r>
              <a:rPr lang="ru-RU" sz="2600" dirty="0"/>
              <a:t> </a:t>
            </a:r>
            <a:r>
              <a:rPr lang="ru-RU" sz="2600" dirty="0" err="1"/>
              <a:t>їх</a:t>
            </a:r>
            <a:r>
              <a:rPr lang="ru-RU" sz="2600" dirty="0"/>
              <a:t> </a:t>
            </a:r>
            <a:r>
              <a:rPr lang="ru-RU" sz="2600" dirty="0" err="1"/>
              <a:t>структури</a:t>
            </a:r>
            <a:r>
              <a:rPr lang="ru-RU" sz="2600" dirty="0"/>
              <a:t>, </a:t>
            </a:r>
            <a:r>
              <a:rPr lang="ru-RU" sz="2600" dirty="0" err="1"/>
              <a:t>якостей</a:t>
            </a:r>
            <a:r>
              <a:rPr lang="ru-RU" sz="2600" dirty="0"/>
              <a:t>, </a:t>
            </a:r>
            <a:r>
              <a:rPr lang="ru-RU" sz="2600" dirty="0" err="1"/>
              <a:t>зв’язків</a:t>
            </a:r>
            <a:r>
              <a:rPr lang="ru-RU" sz="2600" dirty="0"/>
              <a:t>. </a:t>
            </a:r>
          </a:p>
          <a:p>
            <a:pPr algn="just">
              <a:spcBef>
                <a:spcPts val="0"/>
              </a:spcBef>
            </a:pPr>
            <a:r>
              <a:rPr lang="ru-RU" sz="2600" b="1" dirty="0"/>
              <a:t>Синтез </a:t>
            </a:r>
            <a:r>
              <a:rPr lang="ru-RU" sz="2600" dirty="0"/>
              <a:t>– метод </a:t>
            </a:r>
            <a:r>
              <a:rPr lang="ru-RU" sz="2600" dirty="0" err="1"/>
              <a:t>наукового</a:t>
            </a:r>
            <a:r>
              <a:rPr lang="ru-RU" sz="2600" dirty="0"/>
              <a:t> </a:t>
            </a:r>
            <a:r>
              <a:rPr lang="ru-RU" sz="2600" dirty="0" err="1"/>
              <a:t>дослідження</a:t>
            </a:r>
            <a:r>
              <a:rPr lang="ru-RU" sz="2600" dirty="0"/>
              <a:t> </a:t>
            </a:r>
            <a:r>
              <a:rPr lang="ru-RU" sz="2600" dirty="0" err="1"/>
              <a:t>явищ</a:t>
            </a:r>
            <a:r>
              <a:rPr lang="ru-RU" sz="2600" dirty="0"/>
              <a:t>, </a:t>
            </a:r>
            <a:r>
              <a:rPr lang="ru-RU" sz="2600" dirty="0" err="1"/>
              <a:t>предметів</a:t>
            </a:r>
            <a:r>
              <a:rPr lang="ru-RU" sz="2600" dirty="0"/>
              <a:t>, </a:t>
            </a:r>
            <a:r>
              <a:rPr lang="ru-RU" sz="2600" dirty="0" err="1"/>
              <a:t>дійсності</a:t>
            </a:r>
            <a:r>
              <a:rPr lang="ru-RU" sz="2600" dirty="0"/>
              <a:t> в </a:t>
            </a:r>
            <a:r>
              <a:rPr lang="ru-RU" sz="2600" dirty="0" err="1"/>
              <a:t>цілісності</a:t>
            </a:r>
            <a:r>
              <a:rPr lang="ru-RU" sz="2600" dirty="0"/>
              <a:t>, </a:t>
            </a:r>
            <a:r>
              <a:rPr lang="ru-RU" sz="2600" dirty="0" err="1"/>
              <a:t>єдності</a:t>
            </a:r>
            <a:r>
              <a:rPr lang="ru-RU" sz="2600" dirty="0"/>
              <a:t> та </a:t>
            </a:r>
            <a:r>
              <a:rPr lang="ru-RU" sz="2600" dirty="0" err="1"/>
              <a:t>взаємозв’язку</a:t>
            </a:r>
            <a:r>
              <a:rPr lang="ru-RU" sz="2600" dirty="0"/>
              <a:t> </a:t>
            </a:r>
            <a:r>
              <a:rPr lang="ru-RU" sz="2600" dirty="0" err="1"/>
              <a:t>їх</a:t>
            </a:r>
            <a:r>
              <a:rPr lang="ru-RU" sz="2600" dirty="0"/>
              <a:t> </a:t>
            </a:r>
            <a:r>
              <a:rPr lang="ru-RU" sz="2600" dirty="0" err="1"/>
              <a:t>частин</a:t>
            </a:r>
            <a:r>
              <a:rPr lang="ru-RU" sz="2600" dirty="0"/>
              <a:t>. </a:t>
            </a:r>
          </a:p>
          <a:p>
            <a:pPr algn="just">
              <a:spcBef>
                <a:spcPts val="0"/>
              </a:spcBef>
            </a:pPr>
            <a:r>
              <a:rPr lang="ru-RU" sz="2600" b="1" dirty="0" err="1"/>
              <a:t>Індукція</a:t>
            </a:r>
            <a:r>
              <a:rPr lang="ru-RU" sz="2600" b="1" dirty="0"/>
              <a:t> </a:t>
            </a:r>
            <a:r>
              <a:rPr lang="ru-RU" sz="2600" dirty="0"/>
              <a:t>– </a:t>
            </a:r>
            <a:r>
              <a:rPr lang="ru-RU" sz="2600" dirty="0" err="1"/>
              <a:t>спосіб</a:t>
            </a:r>
            <a:r>
              <a:rPr lang="ru-RU" sz="2600" dirty="0"/>
              <a:t> </a:t>
            </a:r>
            <a:r>
              <a:rPr lang="ru-RU" sz="2600" dirty="0" err="1"/>
              <a:t>пізнання</a:t>
            </a:r>
            <a:r>
              <a:rPr lang="ru-RU" sz="2600" dirty="0"/>
              <a:t>, </a:t>
            </a:r>
            <a:r>
              <a:rPr lang="ru-RU" sz="2600" dirty="0" err="1"/>
              <a:t>що</a:t>
            </a:r>
            <a:r>
              <a:rPr lang="ru-RU" sz="2600" dirty="0"/>
              <a:t> </a:t>
            </a:r>
            <a:r>
              <a:rPr lang="ru-RU" sz="2600" dirty="0" err="1"/>
              <a:t>ґрунтується</a:t>
            </a:r>
            <a:r>
              <a:rPr lang="ru-RU" sz="2600" dirty="0"/>
              <a:t> на </a:t>
            </a:r>
            <a:r>
              <a:rPr lang="ru-RU" sz="2600" dirty="0" err="1"/>
              <a:t>отриманні</a:t>
            </a:r>
            <a:r>
              <a:rPr lang="ru-RU" sz="2600" dirty="0"/>
              <a:t> </a:t>
            </a:r>
            <a:r>
              <a:rPr lang="ru-RU" sz="2600" dirty="0" err="1"/>
              <a:t>загальних</a:t>
            </a:r>
            <a:r>
              <a:rPr lang="ru-RU" sz="2600" dirty="0"/>
              <a:t> </a:t>
            </a:r>
            <a:r>
              <a:rPr lang="ru-RU" sz="2600" dirty="0" err="1"/>
              <a:t>висновків</a:t>
            </a:r>
            <a:r>
              <a:rPr lang="ru-RU" sz="2600" dirty="0"/>
              <a:t> і </a:t>
            </a:r>
            <a:r>
              <a:rPr lang="ru-RU" sz="2600" dirty="0" err="1"/>
              <a:t>положень</a:t>
            </a:r>
            <a:r>
              <a:rPr lang="ru-RU" sz="2600" dirty="0"/>
              <a:t> на </a:t>
            </a:r>
            <a:r>
              <a:rPr lang="ru-RU" sz="2600" dirty="0" err="1"/>
              <a:t>основі</a:t>
            </a:r>
            <a:r>
              <a:rPr lang="ru-RU" sz="2600" dirty="0"/>
              <a:t> </a:t>
            </a:r>
            <a:r>
              <a:rPr lang="ru-RU" sz="2600" dirty="0" err="1"/>
              <a:t>вивчення</a:t>
            </a:r>
            <a:r>
              <a:rPr lang="ru-RU" sz="2600" dirty="0"/>
              <a:t> </a:t>
            </a:r>
            <a:r>
              <a:rPr lang="ru-RU" sz="2600" dirty="0" err="1"/>
              <a:t>окремих</a:t>
            </a:r>
            <a:r>
              <a:rPr lang="ru-RU" sz="2600" dirty="0"/>
              <a:t> </a:t>
            </a:r>
            <a:r>
              <a:rPr lang="ru-RU" sz="2600" dirty="0" err="1"/>
              <a:t>фактів</a:t>
            </a:r>
            <a:r>
              <a:rPr lang="ru-RU" sz="2600" dirty="0"/>
              <a:t>, </a:t>
            </a:r>
            <a:r>
              <a:rPr lang="ru-RU" sz="2600" dirty="0" err="1"/>
              <a:t>явищ</a:t>
            </a:r>
            <a:r>
              <a:rPr lang="ru-RU" sz="2600" dirty="0"/>
              <a:t> і </a:t>
            </a:r>
            <a:r>
              <a:rPr lang="ru-RU" sz="2600" dirty="0" err="1"/>
              <a:t>процесів</a:t>
            </a:r>
            <a:r>
              <a:rPr lang="ru-RU" sz="2600" dirty="0"/>
              <a:t> </a:t>
            </a:r>
            <a:r>
              <a:rPr lang="ru-RU" sz="2600" dirty="0" err="1"/>
              <a:t>або</a:t>
            </a:r>
            <a:r>
              <a:rPr lang="ru-RU" sz="2600" dirty="0"/>
              <a:t> </a:t>
            </a:r>
            <a:r>
              <a:rPr lang="ru-RU" sz="2600" dirty="0" err="1"/>
              <a:t>більш</a:t>
            </a:r>
            <a:r>
              <a:rPr lang="ru-RU" sz="2600" dirty="0"/>
              <a:t> </a:t>
            </a:r>
            <a:r>
              <a:rPr lang="ru-RU" sz="2600" dirty="0" err="1"/>
              <a:t>загального</a:t>
            </a:r>
            <a:r>
              <a:rPr lang="ru-RU" sz="2600" dirty="0"/>
              <a:t> </a:t>
            </a:r>
            <a:r>
              <a:rPr lang="ru-RU" sz="2600" dirty="0" err="1"/>
              <a:t>знання</a:t>
            </a:r>
            <a:r>
              <a:rPr lang="ru-RU" sz="2600" dirty="0"/>
              <a:t> на </a:t>
            </a:r>
            <a:r>
              <a:rPr lang="ru-RU" sz="2600" dirty="0" err="1"/>
              <a:t>основі</a:t>
            </a:r>
            <a:r>
              <a:rPr lang="ru-RU" sz="2600" dirty="0"/>
              <a:t> </a:t>
            </a:r>
            <a:r>
              <a:rPr lang="ru-RU" sz="2600" dirty="0" err="1"/>
              <a:t>менш</a:t>
            </a:r>
            <a:r>
              <a:rPr lang="ru-RU" sz="2600" dirty="0"/>
              <a:t> </a:t>
            </a:r>
            <a:r>
              <a:rPr lang="ru-RU" sz="2600" dirty="0" err="1"/>
              <a:t>загального</a:t>
            </a:r>
            <a:r>
              <a:rPr lang="ru-RU" sz="2600" dirty="0"/>
              <a:t>. </a:t>
            </a:r>
          </a:p>
          <a:p>
            <a:pPr algn="just">
              <a:spcBef>
                <a:spcPts val="0"/>
              </a:spcBef>
            </a:pPr>
            <a:r>
              <a:rPr lang="ru-RU" sz="2600" b="1" dirty="0" err="1"/>
              <a:t>Дедукція</a:t>
            </a:r>
            <a:r>
              <a:rPr lang="ru-RU" sz="2600" b="1" dirty="0"/>
              <a:t> </a:t>
            </a:r>
            <a:r>
              <a:rPr lang="ru-RU" sz="2600" dirty="0"/>
              <a:t>– метод </a:t>
            </a:r>
            <a:r>
              <a:rPr lang="ru-RU" sz="2600" dirty="0" err="1"/>
              <a:t>пізнання</a:t>
            </a:r>
            <a:r>
              <a:rPr lang="ru-RU" sz="2600" dirty="0"/>
              <a:t>, </a:t>
            </a:r>
            <a:r>
              <a:rPr lang="ru-RU" sz="2600" dirty="0" err="1"/>
              <a:t>що</a:t>
            </a:r>
            <a:r>
              <a:rPr lang="ru-RU" sz="2600" dirty="0"/>
              <a:t> </a:t>
            </a:r>
            <a:r>
              <a:rPr lang="ru-RU" sz="2600" dirty="0" err="1"/>
              <a:t>базується</a:t>
            </a:r>
            <a:r>
              <a:rPr lang="ru-RU" sz="2600" dirty="0"/>
              <a:t> на </a:t>
            </a:r>
            <a:r>
              <a:rPr lang="ru-RU" sz="2600" dirty="0" err="1"/>
              <a:t>отриманні</a:t>
            </a:r>
            <a:r>
              <a:rPr lang="ru-RU" sz="2600" dirty="0"/>
              <a:t> </a:t>
            </a:r>
            <a:r>
              <a:rPr lang="ru-RU" sz="2600" dirty="0" err="1"/>
              <a:t>окремих</a:t>
            </a:r>
            <a:r>
              <a:rPr lang="ru-RU" sz="2600" dirty="0"/>
              <a:t> </a:t>
            </a:r>
            <a:r>
              <a:rPr lang="ru-RU" sz="2600" dirty="0" err="1"/>
              <a:t>конкретних</a:t>
            </a:r>
            <a:r>
              <a:rPr lang="ru-RU" sz="2600" dirty="0"/>
              <a:t> </a:t>
            </a:r>
            <a:r>
              <a:rPr lang="ru-RU" sz="2600" dirty="0" err="1"/>
              <a:t>висновків</a:t>
            </a:r>
            <a:r>
              <a:rPr lang="ru-RU" sz="2600" dirty="0"/>
              <a:t>, </a:t>
            </a:r>
            <a:r>
              <a:rPr lang="ru-RU" sz="2600" dirty="0" err="1"/>
              <a:t>положень</a:t>
            </a:r>
            <a:r>
              <a:rPr lang="ru-RU" sz="2600" dirty="0"/>
              <a:t>, </a:t>
            </a:r>
            <a:r>
              <a:rPr lang="ru-RU" sz="2600" dirty="0" err="1"/>
              <a:t>закономірностей</a:t>
            </a:r>
            <a:r>
              <a:rPr lang="ru-RU" sz="2600" dirty="0"/>
              <a:t> </a:t>
            </a:r>
            <a:r>
              <a:rPr lang="ru-RU" sz="2600" dirty="0" err="1"/>
              <a:t>стосовно</a:t>
            </a:r>
            <a:r>
              <a:rPr lang="ru-RU" sz="2600" dirty="0"/>
              <a:t> </a:t>
            </a:r>
            <a:r>
              <a:rPr lang="ru-RU" sz="2600" dirty="0" err="1"/>
              <a:t>розвитку</a:t>
            </a:r>
            <a:r>
              <a:rPr lang="ru-RU" sz="2600" dirty="0"/>
              <a:t> </a:t>
            </a:r>
            <a:r>
              <a:rPr lang="ru-RU" sz="2600" dirty="0" err="1"/>
              <a:t>цілісної</a:t>
            </a:r>
            <a:r>
              <a:rPr lang="ru-RU" sz="2600" dirty="0"/>
              <a:t> </a:t>
            </a:r>
            <a:r>
              <a:rPr lang="ru-RU" sz="2600" dirty="0" err="1"/>
              <a:t>системи</a:t>
            </a:r>
            <a:r>
              <a:rPr lang="ru-RU" sz="2600" dirty="0"/>
              <a:t>. </a:t>
            </a:r>
          </a:p>
          <a:p>
            <a:pPr algn="just">
              <a:spcBef>
                <a:spcPts val="0"/>
              </a:spcBef>
            </a:pPr>
            <a:r>
              <a:rPr lang="ru-RU" sz="2600" b="1" dirty="0" err="1"/>
              <a:t>Аналогія</a:t>
            </a:r>
            <a:r>
              <a:rPr lang="ru-RU" sz="2600" b="1" dirty="0"/>
              <a:t> </a:t>
            </a:r>
            <a:r>
              <a:rPr lang="ru-RU" sz="2600" dirty="0"/>
              <a:t>– </a:t>
            </a:r>
            <a:r>
              <a:rPr lang="ru-RU" sz="2600" dirty="0" err="1"/>
              <a:t>вивчення</a:t>
            </a:r>
            <a:r>
              <a:rPr lang="ru-RU" sz="2600" dirty="0"/>
              <a:t> одних </a:t>
            </a:r>
            <a:r>
              <a:rPr lang="ru-RU" sz="2600" dirty="0" err="1"/>
              <a:t>предметів</a:t>
            </a:r>
            <a:r>
              <a:rPr lang="ru-RU" sz="2600" dirty="0"/>
              <a:t> і </a:t>
            </a:r>
            <a:r>
              <a:rPr lang="ru-RU" sz="2600" dirty="0" err="1"/>
              <a:t>явищ</a:t>
            </a:r>
            <a:r>
              <a:rPr lang="ru-RU" sz="2600" dirty="0"/>
              <a:t> </a:t>
            </a:r>
            <a:r>
              <a:rPr lang="ru-RU" sz="2600" dirty="0" err="1"/>
              <a:t>ґрунтується</a:t>
            </a:r>
            <a:r>
              <a:rPr lang="ru-RU" sz="2600" dirty="0"/>
              <a:t> на </a:t>
            </a:r>
            <a:r>
              <a:rPr lang="ru-RU" sz="2600" dirty="0" err="1"/>
              <a:t>їх</a:t>
            </a:r>
            <a:r>
              <a:rPr lang="ru-RU" sz="2600" dirty="0"/>
              <a:t> </a:t>
            </a:r>
            <a:r>
              <a:rPr lang="ru-RU" sz="2600" dirty="0" err="1"/>
              <a:t>схожості</a:t>
            </a:r>
            <a:r>
              <a:rPr lang="ru-RU" sz="2600" dirty="0"/>
              <a:t> з </a:t>
            </a:r>
            <a:r>
              <a:rPr lang="ru-RU" sz="2600" dirty="0" err="1"/>
              <a:t>іншими</a:t>
            </a:r>
            <a:r>
              <a:rPr lang="ru-RU" sz="2600" dirty="0"/>
              <a:t>. </a:t>
            </a:r>
          </a:p>
          <a:p>
            <a:pPr algn="just">
              <a:spcBef>
                <a:spcPts val="0"/>
              </a:spcBef>
            </a:pPr>
            <a:r>
              <a:rPr lang="ru-RU" sz="2600" b="1" dirty="0" err="1"/>
              <a:t>Моделювання</a:t>
            </a:r>
            <a:r>
              <a:rPr lang="ru-RU" sz="2600" b="1" dirty="0"/>
              <a:t> </a:t>
            </a:r>
            <a:r>
              <a:rPr lang="ru-RU" sz="2600" dirty="0"/>
              <a:t>– </a:t>
            </a:r>
            <a:r>
              <a:rPr lang="ru-RU" sz="2600" dirty="0" err="1"/>
              <a:t>використання</a:t>
            </a:r>
            <a:r>
              <a:rPr lang="ru-RU" sz="2600" dirty="0"/>
              <a:t> </a:t>
            </a:r>
            <a:r>
              <a:rPr lang="ru-RU" sz="2600" dirty="0" err="1"/>
              <a:t>моделі</a:t>
            </a:r>
            <a:r>
              <a:rPr lang="ru-RU" sz="2600" dirty="0"/>
              <a:t> як </a:t>
            </a:r>
            <a:r>
              <a:rPr lang="ru-RU" sz="2600" dirty="0" err="1"/>
              <a:t>засобу</a:t>
            </a:r>
            <a:r>
              <a:rPr lang="ru-RU" sz="2600" dirty="0"/>
              <a:t> </a:t>
            </a:r>
            <a:r>
              <a:rPr lang="ru-RU" sz="2600" dirty="0" err="1"/>
              <a:t>дослідження</a:t>
            </a:r>
            <a:r>
              <a:rPr lang="ru-RU" sz="2600" dirty="0"/>
              <a:t> </a:t>
            </a:r>
            <a:r>
              <a:rPr lang="ru-RU" sz="2600" dirty="0" err="1"/>
              <a:t>явищ</a:t>
            </a:r>
            <a:r>
              <a:rPr lang="ru-RU" sz="2600" dirty="0"/>
              <a:t> і </a:t>
            </a:r>
            <a:r>
              <a:rPr lang="ru-RU" sz="2600" dirty="0" err="1"/>
              <a:t>процесів</a:t>
            </a:r>
            <a:r>
              <a:rPr lang="ru-RU" sz="2600" dirty="0"/>
              <a:t>. </a:t>
            </a:r>
            <a:r>
              <a:rPr lang="ru-RU" sz="2600" dirty="0" err="1"/>
              <a:t>Під</a:t>
            </a:r>
            <a:r>
              <a:rPr lang="ru-RU" sz="2600" dirty="0"/>
              <a:t> моделями </a:t>
            </a:r>
            <a:r>
              <a:rPr lang="ru-RU" sz="2600" dirty="0" err="1"/>
              <a:t>розуміють</a:t>
            </a:r>
            <a:r>
              <a:rPr lang="ru-RU" sz="2600" dirty="0"/>
              <a:t> </a:t>
            </a:r>
            <a:r>
              <a:rPr lang="ru-RU" sz="2600" dirty="0" err="1"/>
              <a:t>системи</a:t>
            </a:r>
            <a:r>
              <a:rPr lang="ru-RU" sz="2600" dirty="0"/>
              <a:t>, </a:t>
            </a:r>
            <a:r>
              <a:rPr lang="ru-RU" sz="2600" dirty="0" err="1"/>
              <a:t>що</a:t>
            </a:r>
            <a:r>
              <a:rPr lang="ru-RU" sz="2600" dirty="0"/>
              <a:t> </a:t>
            </a:r>
            <a:r>
              <a:rPr lang="ru-RU" sz="2600" dirty="0" err="1"/>
              <a:t>замінюють</a:t>
            </a:r>
            <a:r>
              <a:rPr lang="ru-RU" sz="2600" dirty="0"/>
              <a:t> </a:t>
            </a:r>
            <a:r>
              <a:rPr lang="ru-RU" sz="2600" dirty="0" err="1"/>
              <a:t>об’єкт</a:t>
            </a:r>
            <a:r>
              <a:rPr lang="ru-RU" sz="2600" dirty="0"/>
              <a:t> </a:t>
            </a:r>
            <a:r>
              <a:rPr lang="ru-RU" sz="2600" dirty="0" err="1"/>
              <a:t>пізнання</a:t>
            </a:r>
            <a:r>
              <a:rPr lang="ru-RU" sz="2600" dirty="0"/>
              <a:t> і є </a:t>
            </a:r>
            <a:r>
              <a:rPr lang="ru-RU" sz="2600" dirty="0" err="1"/>
              <a:t>джерелом</a:t>
            </a:r>
            <a:r>
              <a:rPr lang="ru-RU" sz="2600" dirty="0"/>
              <a:t> </a:t>
            </a:r>
            <a:r>
              <a:rPr lang="ru-RU" sz="2600" dirty="0" err="1"/>
              <a:t>інформації</a:t>
            </a:r>
            <a:r>
              <a:rPr lang="ru-RU" sz="2600" dirty="0"/>
              <a:t> про </a:t>
            </a:r>
            <a:r>
              <a:rPr lang="ru-RU" sz="2600" dirty="0" err="1"/>
              <a:t>нього</a:t>
            </a:r>
            <a:r>
              <a:rPr lang="ru-RU" sz="2600" dirty="0"/>
              <a:t>. </a:t>
            </a:r>
          </a:p>
          <a:p>
            <a:pPr algn="just">
              <a:spcBef>
                <a:spcPts val="0"/>
              </a:spcBef>
            </a:pPr>
            <a:r>
              <a:rPr lang="ru-RU" sz="2600" b="1" dirty="0" err="1"/>
              <a:t>Абстрагування</a:t>
            </a:r>
            <a:r>
              <a:rPr lang="ru-RU" sz="2600" b="1" dirty="0"/>
              <a:t> </a:t>
            </a:r>
            <a:r>
              <a:rPr lang="ru-RU" sz="2600" dirty="0"/>
              <a:t>– метод, </a:t>
            </a:r>
            <a:r>
              <a:rPr lang="ru-RU" sz="2600" dirty="0" err="1"/>
              <a:t>що</a:t>
            </a:r>
            <a:r>
              <a:rPr lang="ru-RU" sz="2600" dirty="0"/>
              <a:t> </a:t>
            </a:r>
            <a:r>
              <a:rPr lang="ru-RU" sz="2600" dirty="0" err="1"/>
              <a:t>дає</a:t>
            </a:r>
            <a:r>
              <a:rPr lang="ru-RU" sz="2600" dirty="0"/>
              <a:t> </a:t>
            </a:r>
            <a:r>
              <a:rPr lang="ru-RU" sz="2600" dirty="0" err="1"/>
              <a:t>змогу</a:t>
            </a:r>
            <a:r>
              <a:rPr lang="ru-RU" sz="2600" dirty="0"/>
              <a:t> </a:t>
            </a:r>
            <a:r>
              <a:rPr lang="ru-RU" sz="2600" dirty="0" err="1"/>
              <a:t>переходити</a:t>
            </a:r>
            <a:r>
              <a:rPr lang="ru-RU" sz="2600" dirty="0"/>
              <a:t> </a:t>
            </a:r>
            <a:r>
              <a:rPr lang="ru-RU" sz="2600" dirty="0" err="1"/>
              <a:t>від</a:t>
            </a:r>
            <a:r>
              <a:rPr lang="ru-RU" sz="2600" dirty="0"/>
              <a:t> </a:t>
            </a:r>
            <a:r>
              <a:rPr lang="ru-RU" sz="2600" dirty="0" err="1"/>
              <a:t>конкретних</a:t>
            </a:r>
            <a:r>
              <a:rPr lang="ru-RU" sz="2600" dirty="0"/>
              <a:t> </a:t>
            </a:r>
            <a:r>
              <a:rPr lang="ru-RU" sz="2600" dirty="0" err="1"/>
              <a:t>предметів</a:t>
            </a:r>
            <a:r>
              <a:rPr lang="ru-RU" sz="2600" dirty="0"/>
              <a:t> до </a:t>
            </a:r>
            <a:r>
              <a:rPr lang="ru-RU" sz="2600" dirty="0" err="1"/>
              <a:t>загальних</a:t>
            </a:r>
            <a:r>
              <a:rPr lang="ru-RU" sz="2600" dirty="0"/>
              <a:t> понять та </a:t>
            </a:r>
            <a:r>
              <a:rPr lang="ru-RU" sz="2600" dirty="0" err="1"/>
              <a:t>законів</a:t>
            </a:r>
            <a:r>
              <a:rPr lang="ru-RU" sz="2600" dirty="0"/>
              <a:t> </a:t>
            </a:r>
            <a:r>
              <a:rPr lang="ru-RU" sz="2600" dirty="0" err="1"/>
              <a:t>розвитку</a:t>
            </a:r>
            <a:r>
              <a:rPr lang="ru-RU" sz="2600" dirty="0"/>
              <a:t> і </a:t>
            </a:r>
            <a:r>
              <a:rPr lang="ru-RU" sz="2600" dirty="0" err="1"/>
              <a:t>застосовується</a:t>
            </a:r>
            <a:r>
              <a:rPr lang="ru-RU" sz="2600" dirty="0"/>
              <a:t> в </a:t>
            </a:r>
            <a:r>
              <a:rPr lang="ru-RU" sz="2600" dirty="0" err="1"/>
              <a:t>процесі</a:t>
            </a:r>
            <a:r>
              <a:rPr lang="ru-RU" sz="2600" dirty="0"/>
              <a:t> перспективного </a:t>
            </a:r>
            <a:r>
              <a:rPr lang="ru-RU" sz="2600" dirty="0" err="1"/>
              <a:t>планування</a:t>
            </a:r>
            <a:r>
              <a:rPr lang="ru-RU" sz="2600" dirty="0"/>
              <a:t>. Метод мав </a:t>
            </a:r>
            <a:r>
              <a:rPr lang="ru-RU" sz="2600" dirty="0" err="1"/>
              <a:t>важливе</a:t>
            </a:r>
            <a:r>
              <a:rPr lang="ru-RU" sz="2600" dirty="0"/>
              <a:t> </a:t>
            </a:r>
            <a:r>
              <a:rPr lang="ru-RU" sz="2600" dirty="0" err="1"/>
              <a:t>значення</a:t>
            </a:r>
            <a:r>
              <a:rPr lang="ru-RU" sz="2600" dirty="0"/>
              <a:t> в </a:t>
            </a:r>
            <a:r>
              <a:rPr lang="ru-RU" sz="2600" dirty="0" err="1"/>
              <a:t>дослідженні</a:t>
            </a:r>
            <a:r>
              <a:rPr lang="ru-RU" sz="2600" dirty="0"/>
              <a:t> </a:t>
            </a:r>
            <a:r>
              <a:rPr lang="ru-RU" sz="2600" dirty="0" err="1"/>
              <a:t>основних</a:t>
            </a:r>
            <a:r>
              <a:rPr lang="ru-RU" sz="2600" dirty="0"/>
              <a:t> </a:t>
            </a:r>
            <a:r>
              <a:rPr lang="ru-RU" sz="2600" dirty="0" err="1"/>
              <a:t>напрямів</a:t>
            </a:r>
            <a:r>
              <a:rPr lang="ru-RU" sz="2600" dirty="0"/>
              <a:t> </a:t>
            </a:r>
            <a:r>
              <a:rPr lang="ru-RU" sz="2600" dirty="0" err="1"/>
              <a:t>державної</a:t>
            </a:r>
            <a:r>
              <a:rPr lang="ru-RU" sz="2600" dirty="0"/>
              <a:t> </a:t>
            </a:r>
            <a:r>
              <a:rPr lang="ru-RU" sz="2600" dirty="0" err="1"/>
              <a:t>регіональної</a:t>
            </a:r>
            <a:r>
              <a:rPr lang="ru-RU" sz="2600" dirty="0"/>
              <a:t> </a:t>
            </a:r>
            <a:r>
              <a:rPr lang="ru-RU" sz="2600" dirty="0" err="1"/>
              <a:t>політики</a:t>
            </a:r>
            <a:r>
              <a:rPr lang="ru-RU" sz="2600" dirty="0"/>
              <a:t>, </a:t>
            </a:r>
            <a:r>
              <a:rPr lang="ru-RU" sz="2600" dirty="0" err="1"/>
              <a:t>зокрема</a:t>
            </a:r>
            <a:r>
              <a:rPr lang="ru-RU" sz="2600" dirty="0"/>
              <a:t> </a:t>
            </a:r>
            <a:r>
              <a:rPr lang="ru-RU" sz="2600" dirty="0" err="1"/>
              <a:t>щодо</a:t>
            </a:r>
            <a:r>
              <a:rPr lang="ru-RU" sz="2600" dirty="0"/>
              <a:t> </a:t>
            </a:r>
            <a:r>
              <a:rPr lang="ru-RU" sz="2600" dirty="0" err="1"/>
              <a:t>стратегічного</a:t>
            </a:r>
            <a:r>
              <a:rPr lang="ru-RU" sz="2600" dirty="0"/>
              <a:t> </a:t>
            </a:r>
            <a:r>
              <a:rPr lang="ru-RU" sz="2600" dirty="0" err="1"/>
              <a:t>планування</a:t>
            </a:r>
            <a:r>
              <a:rPr lang="ru-RU" sz="2600" dirty="0"/>
              <a:t> </a:t>
            </a:r>
            <a:r>
              <a:rPr lang="ru-RU" sz="2600" dirty="0" err="1"/>
              <a:t>розвитку</a:t>
            </a:r>
            <a:r>
              <a:rPr lang="ru-RU" sz="2600" dirty="0"/>
              <a:t>, </a:t>
            </a:r>
            <a:r>
              <a:rPr lang="ru-RU" sz="2600" dirty="0" err="1"/>
              <a:t>планування</a:t>
            </a:r>
            <a:r>
              <a:rPr lang="ru-RU" sz="2600" dirty="0"/>
              <a:t> та </a:t>
            </a:r>
            <a:r>
              <a:rPr lang="ru-RU" sz="2600" dirty="0" err="1"/>
              <a:t>забудови</a:t>
            </a:r>
            <a:r>
              <a:rPr lang="ru-RU" sz="2600" dirty="0"/>
              <a:t> </a:t>
            </a:r>
            <a:r>
              <a:rPr lang="ru-RU" sz="2600" dirty="0" err="1"/>
              <a:t>населеного</a:t>
            </a:r>
            <a:r>
              <a:rPr lang="ru-RU" sz="2600" dirty="0"/>
              <a:t> пункту. </a:t>
            </a:r>
          </a:p>
          <a:p>
            <a:pPr algn="just">
              <a:spcBef>
                <a:spcPts val="0"/>
              </a:spcBef>
            </a:pPr>
            <a:r>
              <a:rPr lang="ru-RU" sz="2600" b="1" dirty="0" err="1"/>
              <a:t>Конкретизація</a:t>
            </a:r>
            <a:r>
              <a:rPr lang="ru-RU" sz="2600" b="1" dirty="0"/>
              <a:t> </a:t>
            </a:r>
            <a:r>
              <a:rPr lang="ru-RU" sz="2600" dirty="0"/>
              <a:t>– метод, за </a:t>
            </a:r>
            <a:r>
              <a:rPr lang="ru-RU" sz="2600" dirty="0" err="1"/>
              <a:t>допомогою</a:t>
            </a:r>
            <a:r>
              <a:rPr lang="ru-RU" sz="2600" dirty="0"/>
              <a:t> </a:t>
            </a:r>
            <a:r>
              <a:rPr lang="ru-RU" sz="2600" dirty="0" err="1"/>
              <a:t>якого</a:t>
            </a:r>
            <a:r>
              <a:rPr lang="ru-RU" sz="2600" dirty="0"/>
              <a:t> </a:t>
            </a:r>
            <a:r>
              <a:rPr lang="ru-RU" sz="2600" dirty="0" err="1"/>
              <a:t>досліджується</a:t>
            </a:r>
            <a:r>
              <a:rPr lang="ru-RU" sz="2600" dirty="0"/>
              <a:t> стан </a:t>
            </a:r>
            <a:r>
              <a:rPr lang="ru-RU" sz="2600" dirty="0" err="1"/>
              <a:t>предметів</a:t>
            </a:r>
            <a:r>
              <a:rPr lang="ru-RU" sz="2600" dirty="0"/>
              <a:t> у </a:t>
            </a:r>
            <a:r>
              <a:rPr lang="ru-RU" sz="2600" dirty="0" err="1"/>
              <a:t>зв’язку</a:t>
            </a:r>
            <a:r>
              <a:rPr lang="ru-RU" sz="2600" dirty="0"/>
              <a:t> з </a:t>
            </a:r>
            <a:r>
              <a:rPr lang="ru-RU" sz="2600" dirty="0" err="1"/>
              <a:t>певними</a:t>
            </a:r>
            <a:r>
              <a:rPr lang="ru-RU" sz="2600" dirty="0"/>
              <a:t> </a:t>
            </a:r>
            <a:r>
              <a:rPr lang="ru-RU" sz="2600" dirty="0" err="1"/>
              <a:t>умовами</a:t>
            </a:r>
            <a:r>
              <a:rPr lang="ru-RU" sz="2600" dirty="0"/>
              <a:t> </a:t>
            </a:r>
            <a:r>
              <a:rPr lang="ru-RU" sz="2600" dirty="0" err="1"/>
              <a:t>їх</a:t>
            </a:r>
            <a:r>
              <a:rPr lang="ru-RU" sz="2600" dirty="0"/>
              <a:t> </a:t>
            </a:r>
            <a:r>
              <a:rPr lang="ru-RU" sz="2600" dirty="0" err="1"/>
              <a:t>існування</a:t>
            </a:r>
            <a:r>
              <a:rPr lang="ru-RU" sz="2600" dirty="0"/>
              <a:t> та </a:t>
            </a:r>
            <a:r>
              <a:rPr lang="ru-RU" sz="2600" dirty="0" err="1"/>
              <a:t>історичного</a:t>
            </a:r>
            <a:r>
              <a:rPr lang="ru-RU" sz="2600" dirty="0"/>
              <a:t> </a:t>
            </a:r>
            <a:r>
              <a:rPr lang="ru-RU" sz="2600" dirty="0" err="1"/>
              <a:t>розвитку</a:t>
            </a:r>
            <a:r>
              <a:rPr lang="ru-RU" sz="2600" dirty="0"/>
              <a:t>. </a:t>
            </a:r>
          </a:p>
        </p:txBody>
      </p:sp>
    </p:spTree>
    <p:extLst>
      <p:ext uri="{BB962C8B-B14F-4D97-AF65-F5344CB8AC3E}">
        <p14:creationId xmlns:p14="http://schemas.microsoft.com/office/powerpoint/2010/main" val="1737910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D19A9C2-5CC0-4642-88C4-C0F51C55CB25}"/>
              </a:ext>
            </a:extLst>
          </p:cNvPr>
          <p:cNvSpPr>
            <a:spLocks noGrp="1"/>
          </p:cNvSpPr>
          <p:nvPr>
            <p:ph idx="1"/>
          </p:nvPr>
        </p:nvSpPr>
        <p:spPr>
          <a:xfrm>
            <a:off x="-1" y="104774"/>
            <a:ext cx="12277725" cy="6572251"/>
          </a:xfrm>
        </p:spPr>
        <p:txBody>
          <a:bodyPr>
            <a:normAutofit fontScale="32500" lnSpcReduction="20000"/>
          </a:bodyPr>
          <a:lstStyle/>
          <a:p>
            <a:pPr algn="just">
              <a:spcBef>
                <a:spcPts val="0"/>
              </a:spcBef>
            </a:pPr>
            <a:r>
              <a:rPr lang="ru-RU" sz="6800" b="1" dirty="0" err="1"/>
              <a:t>Системний</a:t>
            </a:r>
            <a:r>
              <a:rPr lang="ru-RU" sz="6800" b="1" dirty="0"/>
              <a:t> </a:t>
            </a:r>
            <a:r>
              <a:rPr lang="ru-RU" sz="6800" b="1" dirty="0" err="1"/>
              <a:t>аналіз</a:t>
            </a:r>
            <a:r>
              <a:rPr lang="ru-RU" sz="6800" b="1" dirty="0"/>
              <a:t> </a:t>
            </a:r>
            <a:r>
              <a:rPr lang="ru-RU" sz="6800" dirty="0"/>
              <a:t>– метод, </a:t>
            </a:r>
            <a:r>
              <a:rPr lang="ru-RU" sz="6800" dirty="0" err="1"/>
              <a:t>що</a:t>
            </a:r>
            <a:r>
              <a:rPr lang="ru-RU" sz="6800" dirty="0"/>
              <a:t> </a:t>
            </a:r>
            <a:r>
              <a:rPr lang="ru-RU" sz="6800" dirty="0" err="1"/>
              <a:t>передбачає</a:t>
            </a:r>
            <a:r>
              <a:rPr lang="ru-RU" sz="6800" dirty="0"/>
              <a:t> </a:t>
            </a:r>
            <a:r>
              <a:rPr lang="ru-RU" sz="6800" dirty="0" err="1"/>
              <a:t>оцінку</a:t>
            </a:r>
            <a:r>
              <a:rPr lang="ru-RU" sz="6800" dirty="0"/>
              <a:t> </a:t>
            </a:r>
            <a:r>
              <a:rPr lang="ru-RU" sz="6800" dirty="0" err="1"/>
              <a:t>об’єкта</a:t>
            </a:r>
            <a:r>
              <a:rPr lang="ru-RU" sz="6800" dirty="0"/>
              <a:t> як </a:t>
            </a:r>
            <a:r>
              <a:rPr lang="ru-RU" sz="6800" dirty="0" err="1"/>
              <a:t>системи</a:t>
            </a:r>
            <a:r>
              <a:rPr lang="ru-RU" sz="6800" dirty="0"/>
              <a:t> з </a:t>
            </a:r>
            <a:r>
              <a:rPr lang="ru-RU" sz="6800" dirty="0" err="1"/>
              <a:t>усіма</a:t>
            </a:r>
            <a:r>
              <a:rPr lang="ru-RU" sz="6800" dirty="0"/>
              <a:t> </a:t>
            </a:r>
            <a:r>
              <a:rPr lang="ru-RU" sz="6800" dirty="0" err="1"/>
              <a:t>чинниками</a:t>
            </a:r>
            <a:r>
              <a:rPr lang="ru-RU" sz="6800" dirty="0"/>
              <a:t>, </a:t>
            </a:r>
            <a:r>
              <a:rPr lang="ru-RU" sz="6800" dirty="0" err="1"/>
              <a:t>що</a:t>
            </a:r>
            <a:r>
              <a:rPr lang="ru-RU" sz="6800" dirty="0"/>
              <a:t> </a:t>
            </a:r>
            <a:r>
              <a:rPr lang="ru-RU" sz="6800" dirty="0" err="1"/>
              <a:t>впливають</a:t>
            </a:r>
            <a:r>
              <a:rPr lang="ru-RU" sz="6800" dirty="0"/>
              <a:t> на </a:t>
            </a:r>
            <a:r>
              <a:rPr lang="ru-RU" sz="6800" dirty="0" err="1"/>
              <a:t>його</a:t>
            </a:r>
            <a:r>
              <a:rPr lang="ru-RU" sz="6800" dirty="0"/>
              <a:t> </a:t>
            </a:r>
            <a:r>
              <a:rPr lang="ru-RU" sz="6800" dirty="0" err="1"/>
              <a:t>функціонування</a:t>
            </a:r>
            <a:r>
              <a:rPr lang="ru-RU" sz="6800" dirty="0"/>
              <a:t>. </a:t>
            </a:r>
          </a:p>
          <a:p>
            <a:pPr algn="just">
              <a:spcBef>
                <a:spcPts val="0"/>
              </a:spcBef>
            </a:pPr>
            <a:r>
              <a:rPr lang="ru-RU" sz="6800" b="1" dirty="0" err="1"/>
              <a:t>Формалізація</a:t>
            </a:r>
            <a:r>
              <a:rPr lang="ru-RU" sz="6800" b="1" dirty="0"/>
              <a:t> </a:t>
            </a:r>
            <a:r>
              <a:rPr lang="ru-RU" sz="6800" dirty="0"/>
              <a:t>– метод </a:t>
            </a:r>
            <a:r>
              <a:rPr lang="ru-RU" sz="6800" dirty="0" err="1"/>
              <a:t>дослідження</a:t>
            </a:r>
            <a:r>
              <a:rPr lang="ru-RU" sz="6800" dirty="0"/>
              <a:t> </a:t>
            </a:r>
            <a:r>
              <a:rPr lang="ru-RU" sz="6800" dirty="0" err="1"/>
              <a:t>об’єктів</a:t>
            </a:r>
            <a:r>
              <a:rPr lang="ru-RU" sz="6800" dirty="0"/>
              <a:t> шляхом </a:t>
            </a:r>
            <a:r>
              <a:rPr lang="ru-RU" sz="6800" dirty="0" err="1"/>
              <a:t>представлення</a:t>
            </a:r>
            <a:r>
              <a:rPr lang="ru-RU" sz="6800" dirty="0"/>
              <a:t> </a:t>
            </a:r>
            <a:r>
              <a:rPr lang="ru-RU" sz="6800" dirty="0" err="1"/>
              <a:t>їх</a:t>
            </a:r>
            <a:r>
              <a:rPr lang="ru-RU" sz="6800" dirty="0"/>
              <a:t> </a:t>
            </a:r>
            <a:r>
              <a:rPr lang="ru-RU" sz="6800" dirty="0" err="1"/>
              <a:t>елементів</a:t>
            </a:r>
            <a:r>
              <a:rPr lang="ru-RU" sz="6800" dirty="0"/>
              <a:t> у </a:t>
            </a:r>
            <a:r>
              <a:rPr lang="ru-RU" sz="6800" dirty="0" err="1"/>
              <a:t>вигляді</a:t>
            </a:r>
            <a:r>
              <a:rPr lang="ru-RU" sz="6800" dirty="0"/>
              <a:t> </a:t>
            </a:r>
            <a:r>
              <a:rPr lang="ru-RU" sz="6800" dirty="0" err="1"/>
              <a:t>спеціальної</a:t>
            </a:r>
            <a:r>
              <a:rPr lang="ru-RU" sz="6800" dirty="0"/>
              <a:t> </a:t>
            </a:r>
            <a:r>
              <a:rPr lang="ru-RU" sz="6800" dirty="0" err="1"/>
              <a:t>символіки</a:t>
            </a:r>
            <a:r>
              <a:rPr lang="ru-RU" sz="6800" dirty="0"/>
              <a:t>, </a:t>
            </a:r>
            <a:r>
              <a:rPr lang="ru-RU" sz="6800" dirty="0" err="1"/>
              <a:t>формули</a:t>
            </a:r>
            <a:r>
              <a:rPr lang="ru-RU" sz="6800" dirty="0"/>
              <a:t>. </a:t>
            </a:r>
          </a:p>
          <a:p>
            <a:pPr algn="just">
              <a:spcBef>
                <a:spcPts val="0"/>
              </a:spcBef>
            </a:pPr>
            <a:r>
              <a:rPr lang="ru-RU" sz="6800" b="1" dirty="0" err="1"/>
              <a:t>Гіпотетичний</a:t>
            </a:r>
            <a:r>
              <a:rPr lang="ru-RU" sz="6800" b="1" dirty="0"/>
              <a:t> </a:t>
            </a:r>
            <a:r>
              <a:rPr lang="ru-RU" sz="6800" dirty="0"/>
              <a:t>– метод, </a:t>
            </a:r>
            <a:r>
              <a:rPr lang="ru-RU" sz="6800" dirty="0" err="1"/>
              <a:t>що</a:t>
            </a:r>
            <a:r>
              <a:rPr lang="ru-RU" sz="6800" dirty="0"/>
              <a:t> </a:t>
            </a:r>
            <a:r>
              <a:rPr lang="ru-RU" sz="6800" dirty="0" err="1"/>
              <a:t>застосовується</a:t>
            </a:r>
            <a:r>
              <a:rPr lang="ru-RU" sz="6800" dirty="0"/>
              <a:t> при </a:t>
            </a:r>
            <a:r>
              <a:rPr lang="ru-RU" sz="6800" dirty="0" err="1"/>
              <a:t>вивченні</a:t>
            </a:r>
            <a:r>
              <a:rPr lang="ru-RU" sz="6800" dirty="0"/>
              <a:t> </a:t>
            </a:r>
            <a:r>
              <a:rPr lang="ru-RU" sz="6800" dirty="0" err="1"/>
              <a:t>нових</a:t>
            </a:r>
            <a:r>
              <a:rPr lang="ru-RU" sz="6800" dirty="0"/>
              <a:t> </a:t>
            </a:r>
            <a:r>
              <a:rPr lang="ru-RU" sz="6800" dirty="0" err="1"/>
              <a:t>явищ</a:t>
            </a:r>
            <a:r>
              <a:rPr lang="ru-RU" sz="6800" dirty="0"/>
              <a:t>, </a:t>
            </a:r>
            <a:r>
              <a:rPr lang="ru-RU" sz="6800" dirty="0" err="1"/>
              <a:t>які</a:t>
            </a:r>
            <a:r>
              <a:rPr lang="ru-RU" sz="6800" dirty="0"/>
              <a:t> не </a:t>
            </a:r>
            <a:r>
              <a:rPr lang="ru-RU" sz="6800" dirty="0" err="1"/>
              <a:t>мають</a:t>
            </a:r>
            <a:r>
              <a:rPr lang="ru-RU" sz="6800" dirty="0"/>
              <a:t> </a:t>
            </a:r>
            <a:r>
              <a:rPr lang="ru-RU" sz="6800" dirty="0" err="1"/>
              <a:t>аналогів</a:t>
            </a:r>
            <a:r>
              <a:rPr lang="ru-RU" sz="6800" dirty="0"/>
              <a:t>, </a:t>
            </a:r>
            <a:r>
              <a:rPr lang="ru-RU" sz="6800" dirty="0" err="1"/>
              <a:t>ґрунтується</a:t>
            </a:r>
            <a:r>
              <a:rPr lang="ru-RU" sz="6800" dirty="0"/>
              <a:t> на </a:t>
            </a:r>
            <a:r>
              <a:rPr lang="ru-RU" sz="6800" dirty="0" err="1"/>
              <a:t>науковому</a:t>
            </a:r>
            <a:r>
              <a:rPr lang="ru-RU" sz="6800" dirty="0"/>
              <a:t> </a:t>
            </a:r>
            <a:r>
              <a:rPr lang="ru-RU" sz="6800" dirty="0" err="1"/>
              <a:t>передбаченні</a:t>
            </a:r>
            <a:r>
              <a:rPr lang="ru-RU" sz="6800" dirty="0"/>
              <a:t> і </a:t>
            </a:r>
            <a:r>
              <a:rPr lang="ru-RU" sz="6800" dirty="0" err="1"/>
              <a:t>потребує</a:t>
            </a:r>
            <a:r>
              <a:rPr lang="ru-RU" sz="6800" dirty="0"/>
              <a:t> </a:t>
            </a:r>
            <a:r>
              <a:rPr lang="ru-RU" sz="6800" dirty="0" err="1"/>
              <a:t>перевірки</a:t>
            </a:r>
            <a:r>
              <a:rPr lang="ru-RU" sz="6800" dirty="0"/>
              <a:t> на </a:t>
            </a:r>
            <a:r>
              <a:rPr lang="ru-RU" sz="6800" dirty="0" err="1"/>
              <a:t>практиці</a:t>
            </a:r>
            <a:r>
              <a:rPr lang="ru-RU" sz="6800" dirty="0"/>
              <a:t> та теоретичного </a:t>
            </a:r>
            <a:r>
              <a:rPr lang="ru-RU" sz="6800" dirty="0" err="1"/>
              <a:t>обґрунтування</a:t>
            </a:r>
            <a:r>
              <a:rPr lang="ru-RU" sz="6800" dirty="0"/>
              <a:t> для </a:t>
            </a:r>
            <a:r>
              <a:rPr lang="ru-RU" sz="6800" dirty="0" err="1"/>
              <a:t>формування</a:t>
            </a:r>
            <a:r>
              <a:rPr lang="ru-RU" sz="6800" dirty="0"/>
              <a:t> </a:t>
            </a:r>
            <a:r>
              <a:rPr lang="ru-RU" sz="6800" dirty="0" err="1"/>
              <a:t>наукової</a:t>
            </a:r>
            <a:r>
              <a:rPr lang="ru-RU" sz="6800" dirty="0"/>
              <a:t> </a:t>
            </a:r>
            <a:r>
              <a:rPr lang="ru-RU" sz="6800" dirty="0" err="1"/>
              <a:t>теорії</a:t>
            </a:r>
            <a:r>
              <a:rPr lang="ru-RU" sz="6800" dirty="0"/>
              <a:t>. </a:t>
            </a:r>
          </a:p>
          <a:p>
            <a:pPr algn="just">
              <a:spcBef>
                <a:spcPts val="0"/>
              </a:spcBef>
            </a:pPr>
            <a:r>
              <a:rPr lang="ru-RU" sz="6800" b="1" dirty="0" err="1"/>
              <a:t>Аксіоматичний</a:t>
            </a:r>
            <a:r>
              <a:rPr lang="ru-RU" sz="6800" b="1" dirty="0"/>
              <a:t> </a:t>
            </a:r>
            <a:r>
              <a:rPr lang="ru-RU" sz="6800" dirty="0"/>
              <a:t>– метод </a:t>
            </a:r>
            <a:r>
              <a:rPr lang="ru-RU" sz="6800" dirty="0" err="1"/>
              <a:t>побудови</a:t>
            </a:r>
            <a:r>
              <a:rPr lang="ru-RU" sz="6800" dirty="0"/>
              <a:t> </a:t>
            </a:r>
            <a:r>
              <a:rPr lang="ru-RU" sz="6800" dirty="0" err="1"/>
              <a:t>наукової</a:t>
            </a:r>
            <a:r>
              <a:rPr lang="ru-RU" sz="6800" dirty="0"/>
              <a:t> </a:t>
            </a:r>
            <a:r>
              <a:rPr lang="ru-RU" sz="6800" dirty="0" err="1"/>
              <a:t>теорії</a:t>
            </a:r>
            <a:r>
              <a:rPr lang="ru-RU" sz="6800" dirty="0"/>
              <a:t>, за </a:t>
            </a:r>
            <a:r>
              <a:rPr lang="ru-RU" sz="6800" dirty="0" err="1"/>
              <a:t>якого</a:t>
            </a:r>
            <a:r>
              <a:rPr lang="ru-RU" sz="6800" dirty="0"/>
              <a:t> </a:t>
            </a:r>
            <a:r>
              <a:rPr lang="ru-RU" sz="6800" dirty="0" err="1"/>
              <a:t>деякі</a:t>
            </a:r>
            <a:r>
              <a:rPr lang="ru-RU" sz="6800" dirty="0"/>
              <a:t> </a:t>
            </a:r>
            <a:r>
              <a:rPr lang="ru-RU" sz="6800" dirty="0" err="1"/>
              <a:t>твердження</a:t>
            </a:r>
            <a:r>
              <a:rPr lang="ru-RU" sz="6800" dirty="0"/>
              <a:t> </a:t>
            </a:r>
            <a:r>
              <a:rPr lang="ru-RU" sz="6800" dirty="0" err="1"/>
              <a:t>приймаються</a:t>
            </a:r>
            <a:r>
              <a:rPr lang="ru-RU" sz="6800" dirty="0"/>
              <a:t> без </a:t>
            </a:r>
            <a:r>
              <a:rPr lang="ru-RU" sz="6800" dirty="0" err="1"/>
              <a:t>доведень</a:t>
            </a:r>
            <a:r>
              <a:rPr lang="ru-RU" sz="6800" dirty="0"/>
              <a:t>, а </a:t>
            </a:r>
            <a:r>
              <a:rPr lang="ru-RU" sz="6800" dirty="0" err="1"/>
              <a:t>всі</a:t>
            </a:r>
            <a:r>
              <a:rPr lang="ru-RU" sz="6800" dirty="0"/>
              <a:t> </a:t>
            </a:r>
            <a:r>
              <a:rPr lang="ru-RU" sz="6800" dirty="0" err="1"/>
              <a:t>інші</a:t>
            </a:r>
            <a:r>
              <a:rPr lang="ru-RU" sz="6800" dirty="0"/>
              <a:t> </a:t>
            </a:r>
            <a:r>
              <a:rPr lang="ru-RU" sz="6800" dirty="0" err="1"/>
              <a:t>знання</a:t>
            </a:r>
            <a:r>
              <a:rPr lang="ru-RU" sz="6800" dirty="0"/>
              <a:t> </a:t>
            </a:r>
            <a:r>
              <a:rPr lang="ru-RU" sz="6800" dirty="0" err="1"/>
              <a:t>виводяться</a:t>
            </a:r>
            <a:r>
              <a:rPr lang="ru-RU" sz="6800" dirty="0"/>
              <a:t> з них за </a:t>
            </a:r>
            <a:r>
              <a:rPr lang="ru-RU" sz="6800" dirty="0" err="1"/>
              <a:t>певними</a:t>
            </a:r>
            <a:r>
              <a:rPr lang="ru-RU" sz="6800" dirty="0"/>
              <a:t> </a:t>
            </a:r>
            <a:r>
              <a:rPr lang="ru-RU" sz="6800" dirty="0" err="1"/>
              <a:t>логічними</a:t>
            </a:r>
            <a:r>
              <a:rPr lang="ru-RU" sz="6800" dirty="0"/>
              <a:t> правилами. </a:t>
            </a:r>
            <a:r>
              <a:rPr lang="ru-RU" sz="6800" dirty="0" err="1"/>
              <a:t>Дослідження</a:t>
            </a:r>
            <a:r>
              <a:rPr lang="ru-RU" sz="6800" dirty="0"/>
              <a:t> </a:t>
            </a:r>
            <a:r>
              <a:rPr lang="ru-RU" sz="6800" dirty="0" err="1"/>
              <a:t>системи</a:t>
            </a:r>
            <a:r>
              <a:rPr lang="ru-RU" sz="6800" dirty="0"/>
              <a:t> МС </a:t>
            </a:r>
            <a:r>
              <a:rPr lang="ru-RU" sz="6800" dirty="0" err="1"/>
              <a:t>побудовано</a:t>
            </a:r>
            <a:r>
              <a:rPr lang="ru-RU" sz="6800" dirty="0"/>
              <a:t> на </a:t>
            </a:r>
            <a:r>
              <a:rPr lang="ru-RU" sz="6800" dirty="0" err="1"/>
              <a:t>аксіоматичних</a:t>
            </a:r>
            <a:r>
              <a:rPr lang="ru-RU" sz="6800" dirty="0"/>
              <a:t> </a:t>
            </a:r>
            <a:r>
              <a:rPr lang="ru-RU" sz="6800" dirty="0" err="1"/>
              <a:t>твердженнях</a:t>
            </a:r>
            <a:r>
              <a:rPr lang="ru-RU" sz="6800" dirty="0"/>
              <a:t> </a:t>
            </a:r>
            <a:r>
              <a:rPr lang="ru-RU" sz="6800" dirty="0" err="1"/>
              <a:t>теорій</a:t>
            </a:r>
            <a:r>
              <a:rPr lang="ru-RU" sz="6800" dirty="0"/>
              <a:t> </a:t>
            </a:r>
            <a:r>
              <a:rPr lang="ru-RU" sz="6800" dirty="0" err="1"/>
              <a:t>держуправління</a:t>
            </a:r>
            <a:r>
              <a:rPr lang="ru-RU" sz="6800" dirty="0"/>
              <a:t>, </a:t>
            </a:r>
            <a:r>
              <a:rPr lang="ru-RU" sz="6800" dirty="0" err="1"/>
              <a:t>держави</a:t>
            </a:r>
            <a:r>
              <a:rPr lang="ru-RU" sz="6800" dirty="0"/>
              <a:t> і права, </a:t>
            </a:r>
            <a:r>
              <a:rPr lang="ru-RU" sz="6800" dirty="0" err="1"/>
              <a:t>економічних</a:t>
            </a:r>
            <a:r>
              <a:rPr lang="ru-RU" sz="6800" dirty="0"/>
              <a:t> </a:t>
            </a:r>
            <a:r>
              <a:rPr lang="ru-RU" sz="6800" dirty="0" err="1"/>
              <a:t>концепцій</a:t>
            </a:r>
            <a:r>
              <a:rPr lang="ru-RU" sz="6800" dirty="0"/>
              <a:t>, </a:t>
            </a:r>
            <a:r>
              <a:rPr lang="ru-RU" sz="6800" dirty="0" err="1"/>
              <a:t>положеннях</a:t>
            </a:r>
            <a:r>
              <a:rPr lang="ru-RU" sz="6800" dirty="0"/>
              <a:t> </a:t>
            </a:r>
            <a:r>
              <a:rPr lang="ru-RU" sz="6800" dirty="0" err="1"/>
              <a:t>конституційного</a:t>
            </a:r>
            <a:r>
              <a:rPr lang="ru-RU" sz="6800" dirty="0"/>
              <a:t>, </a:t>
            </a:r>
            <a:r>
              <a:rPr lang="ru-RU" sz="6800" dirty="0" err="1"/>
              <a:t>адміністративного</a:t>
            </a:r>
            <a:r>
              <a:rPr lang="ru-RU" sz="6800" dirty="0"/>
              <a:t> та </a:t>
            </a:r>
            <a:r>
              <a:rPr lang="ru-RU" sz="6800" dirty="0" err="1"/>
              <a:t>цивільного</a:t>
            </a:r>
            <a:r>
              <a:rPr lang="ru-RU" sz="6800" dirty="0"/>
              <a:t> права.</a:t>
            </a:r>
          </a:p>
          <a:p>
            <a:pPr algn="just">
              <a:spcBef>
                <a:spcPts val="0"/>
              </a:spcBef>
            </a:pPr>
            <a:r>
              <a:rPr lang="ru-RU" sz="6800" b="1" dirty="0" err="1"/>
              <a:t>Історичний</a:t>
            </a:r>
            <a:r>
              <a:rPr lang="ru-RU" sz="6800" b="1" dirty="0"/>
              <a:t> </a:t>
            </a:r>
            <a:r>
              <a:rPr lang="ru-RU" sz="6800" dirty="0"/>
              <a:t>– метод, </a:t>
            </a:r>
            <a:r>
              <a:rPr lang="ru-RU" sz="6800" dirty="0" err="1"/>
              <a:t>який</a:t>
            </a:r>
            <a:r>
              <a:rPr lang="ru-RU" sz="6800" dirty="0"/>
              <a:t> </a:t>
            </a:r>
            <a:r>
              <a:rPr lang="ru-RU" sz="6800" dirty="0" err="1"/>
              <a:t>дає</a:t>
            </a:r>
            <a:r>
              <a:rPr lang="ru-RU" sz="6800" dirty="0"/>
              <a:t> </a:t>
            </a:r>
            <a:r>
              <a:rPr lang="ru-RU" sz="6800" dirty="0" err="1"/>
              <a:t>змогу</a:t>
            </a:r>
            <a:r>
              <a:rPr lang="ru-RU" sz="6800" dirty="0"/>
              <a:t> </a:t>
            </a:r>
            <a:r>
              <a:rPr lang="ru-RU" sz="6800" dirty="0" err="1"/>
              <a:t>дослідити</a:t>
            </a:r>
            <a:r>
              <a:rPr lang="ru-RU" sz="6800" dirty="0"/>
              <a:t> </a:t>
            </a:r>
            <a:r>
              <a:rPr lang="ru-RU" sz="6800" dirty="0" err="1"/>
              <a:t>виникнення</a:t>
            </a:r>
            <a:r>
              <a:rPr lang="ru-RU" sz="6800" dirty="0"/>
              <a:t>, </a:t>
            </a:r>
            <a:r>
              <a:rPr lang="ru-RU" sz="6800" dirty="0" err="1"/>
              <a:t>формування</a:t>
            </a:r>
            <a:r>
              <a:rPr lang="ru-RU" sz="6800" dirty="0"/>
              <a:t> та </a:t>
            </a:r>
            <a:r>
              <a:rPr lang="ru-RU" sz="6800" dirty="0" err="1"/>
              <a:t>розвиток</a:t>
            </a:r>
            <a:r>
              <a:rPr lang="ru-RU" sz="6800" dirty="0"/>
              <a:t> </a:t>
            </a:r>
            <a:r>
              <a:rPr lang="ru-RU" sz="6800" dirty="0" err="1"/>
              <a:t>процесів</a:t>
            </a:r>
            <a:r>
              <a:rPr lang="ru-RU" sz="6800" dirty="0"/>
              <a:t> і </a:t>
            </a:r>
            <a:r>
              <a:rPr lang="ru-RU" sz="6800" dirty="0" err="1"/>
              <a:t>подій</a:t>
            </a:r>
            <a:r>
              <a:rPr lang="ru-RU" sz="6800" dirty="0"/>
              <a:t> у </a:t>
            </a:r>
            <a:r>
              <a:rPr lang="ru-RU" sz="6800" dirty="0" err="1"/>
              <a:t>хронологічній</a:t>
            </a:r>
            <a:r>
              <a:rPr lang="ru-RU" sz="6800" dirty="0"/>
              <a:t> </a:t>
            </a:r>
            <a:r>
              <a:rPr lang="ru-RU" sz="6800" dirty="0" err="1"/>
              <a:t>послідовності</a:t>
            </a:r>
            <a:r>
              <a:rPr lang="ru-RU" sz="6800" dirty="0"/>
              <a:t> з метою </a:t>
            </a:r>
            <a:r>
              <a:rPr lang="ru-RU" sz="6800" dirty="0" err="1"/>
              <a:t>виявлення</a:t>
            </a:r>
            <a:r>
              <a:rPr lang="ru-RU" sz="6800" dirty="0"/>
              <a:t> </a:t>
            </a:r>
            <a:r>
              <a:rPr lang="ru-RU" sz="6800" dirty="0" err="1"/>
              <a:t>внутрішніх</a:t>
            </a:r>
            <a:r>
              <a:rPr lang="ru-RU" sz="6800" dirty="0"/>
              <a:t> та </a:t>
            </a:r>
            <a:r>
              <a:rPr lang="ru-RU" sz="6800" dirty="0" err="1"/>
              <a:t>зовнішніх</a:t>
            </a:r>
            <a:r>
              <a:rPr lang="ru-RU" sz="6800" dirty="0"/>
              <a:t> </a:t>
            </a:r>
            <a:r>
              <a:rPr lang="ru-RU" sz="6800" dirty="0" err="1"/>
              <a:t>зв’язків</a:t>
            </a:r>
            <a:r>
              <a:rPr lang="ru-RU" sz="6800" dirty="0"/>
              <a:t>, </a:t>
            </a:r>
            <a:r>
              <a:rPr lang="ru-RU" sz="6800" dirty="0" err="1"/>
              <a:t>закономірностей</a:t>
            </a:r>
            <a:r>
              <a:rPr lang="ru-RU" sz="6800" dirty="0"/>
              <a:t> і </a:t>
            </a:r>
            <a:r>
              <a:rPr lang="ru-RU" sz="6800" dirty="0" err="1"/>
              <a:t>суперечностей</a:t>
            </a:r>
            <a:r>
              <a:rPr lang="ru-RU" sz="6800" dirty="0"/>
              <a:t>. </a:t>
            </a:r>
          </a:p>
          <a:p>
            <a:pPr algn="just">
              <a:spcBef>
                <a:spcPts val="0"/>
              </a:spcBef>
            </a:pPr>
            <a:r>
              <a:rPr lang="ru-RU" sz="6800" b="1" dirty="0" err="1"/>
              <a:t>Порівняльний</a:t>
            </a:r>
            <a:endParaRPr lang="ru-RU" sz="6800" b="1" dirty="0"/>
          </a:p>
          <a:p>
            <a:pPr algn="just">
              <a:spcBef>
                <a:spcPts val="0"/>
              </a:spcBef>
            </a:pPr>
            <a:r>
              <a:rPr lang="ru-RU" sz="6800" b="1" dirty="0" err="1"/>
              <a:t>Монографічний</a:t>
            </a:r>
            <a:r>
              <a:rPr lang="ru-RU" sz="6800" b="1" dirty="0"/>
              <a:t> </a:t>
            </a:r>
            <a:r>
              <a:rPr lang="ru-RU" sz="6800" dirty="0"/>
              <a:t>– метод </a:t>
            </a:r>
            <a:r>
              <a:rPr lang="ru-RU" sz="6800" dirty="0" err="1"/>
              <a:t>вивчення</a:t>
            </a:r>
            <a:r>
              <a:rPr lang="ru-RU" sz="6800" dirty="0"/>
              <a:t> </a:t>
            </a:r>
            <a:r>
              <a:rPr lang="ru-RU" sz="6800" dirty="0" err="1"/>
              <a:t>окремих</a:t>
            </a:r>
            <a:r>
              <a:rPr lang="ru-RU" sz="6800" dirty="0"/>
              <a:t> </a:t>
            </a:r>
            <a:r>
              <a:rPr lang="ru-RU" sz="6800" dirty="0" err="1"/>
              <a:t>об’єктів</a:t>
            </a:r>
            <a:r>
              <a:rPr lang="ru-RU" sz="6800" dirty="0"/>
              <a:t>, </a:t>
            </a:r>
            <a:r>
              <a:rPr lang="ru-RU" sz="6800" dirty="0" err="1"/>
              <a:t>які</a:t>
            </a:r>
            <a:r>
              <a:rPr lang="ru-RU" sz="6800" dirty="0"/>
              <a:t> є </a:t>
            </a:r>
            <a:r>
              <a:rPr lang="ru-RU" sz="6800" dirty="0" err="1"/>
              <a:t>типовими</a:t>
            </a:r>
            <a:r>
              <a:rPr lang="ru-RU" sz="6800" dirty="0"/>
              <a:t> для </a:t>
            </a:r>
            <a:r>
              <a:rPr lang="ru-RU" sz="6800" dirty="0" err="1"/>
              <a:t>загальної</a:t>
            </a:r>
            <a:r>
              <a:rPr lang="ru-RU" sz="6800" dirty="0"/>
              <a:t> </a:t>
            </a:r>
            <a:r>
              <a:rPr lang="ru-RU" sz="6800" dirty="0" err="1"/>
              <a:t>сукупності</a:t>
            </a:r>
            <a:r>
              <a:rPr lang="ru-RU" sz="6800" dirty="0"/>
              <a:t> і </a:t>
            </a:r>
            <a:r>
              <a:rPr lang="ru-RU" sz="6800" dirty="0" err="1"/>
              <a:t>представляють</a:t>
            </a:r>
            <a:r>
              <a:rPr lang="ru-RU" sz="6800" dirty="0"/>
              <a:t> </a:t>
            </a:r>
            <a:r>
              <a:rPr lang="ru-RU" sz="6800" dirty="0" err="1"/>
              <a:t>передовий</a:t>
            </a:r>
            <a:r>
              <a:rPr lang="ru-RU" sz="6800" dirty="0"/>
              <a:t> </a:t>
            </a:r>
            <a:r>
              <a:rPr lang="ru-RU" sz="6800" dirty="0" err="1"/>
              <a:t>досвід</a:t>
            </a:r>
            <a:r>
              <a:rPr lang="ru-RU" sz="6800" dirty="0"/>
              <a:t>. </a:t>
            </a:r>
          </a:p>
          <a:p>
            <a:pPr algn="just">
              <a:spcBef>
                <a:spcPts val="0"/>
              </a:spcBef>
            </a:pPr>
            <a:r>
              <a:rPr lang="ru-RU" sz="6800" b="1" dirty="0" err="1"/>
              <a:t>Спостереження</a:t>
            </a:r>
            <a:r>
              <a:rPr lang="ru-RU" sz="6800" b="1" dirty="0"/>
              <a:t> </a:t>
            </a:r>
            <a:r>
              <a:rPr lang="ru-RU" sz="6800" dirty="0"/>
              <a:t>– метод, </a:t>
            </a:r>
            <a:r>
              <a:rPr lang="ru-RU" sz="6800" dirty="0" err="1"/>
              <a:t>що</a:t>
            </a:r>
            <a:r>
              <a:rPr lang="ru-RU" sz="6800" dirty="0"/>
              <a:t> </a:t>
            </a:r>
            <a:r>
              <a:rPr lang="ru-RU" sz="6800" dirty="0" err="1"/>
              <a:t>передбачає</a:t>
            </a:r>
            <a:r>
              <a:rPr lang="ru-RU" sz="6800" dirty="0"/>
              <a:t> </a:t>
            </a:r>
            <a:r>
              <a:rPr lang="ru-RU" sz="6800" dirty="0" err="1"/>
              <a:t>систематичне</a:t>
            </a:r>
            <a:r>
              <a:rPr lang="ru-RU" sz="6800" dirty="0"/>
              <a:t>, </a:t>
            </a:r>
            <a:r>
              <a:rPr lang="ru-RU" sz="6800" dirty="0" err="1"/>
              <a:t>цілеспрямоване</a:t>
            </a:r>
            <a:r>
              <a:rPr lang="ru-RU" sz="6800" dirty="0"/>
              <a:t> </a:t>
            </a:r>
            <a:r>
              <a:rPr lang="ru-RU" sz="6800" dirty="0" err="1"/>
              <a:t>вивчення</a:t>
            </a:r>
            <a:r>
              <a:rPr lang="ru-RU" sz="6800" dirty="0"/>
              <a:t> </a:t>
            </a:r>
            <a:r>
              <a:rPr lang="ru-RU" sz="6800" dirty="0" err="1"/>
              <a:t>об’єкта</a:t>
            </a:r>
            <a:r>
              <a:rPr lang="ru-RU" sz="6800" dirty="0"/>
              <a:t>, </a:t>
            </a:r>
            <a:r>
              <a:rPr lang="ru-RU" sz="6800" dirty="0" err="1"/>
              <a:t>який</a:t>
            </a:r>
            <a:r>
              <a:rPr lang="ru-RU" sz="6800" dirty="0"/>
              <a:t> </a:t>
            </a:r>
            <a:r>
              <a:rPr lang="ru-RU" sz="6800" dirty="0" err="1"/>
              <a:t>має</a:t>
            </a:r>
            <a:r>
              <a:rPr lang="ru-RU" sz="6800" dirty="0"/>
              <a:t> </a:t>
            </a:r>
            <a:r>
              <a:rPr lang="ru-RU" sz="6800" dirty="0" err="1"/>
              <a:t>відповідати</a:t>
            </a:r>
            <a:r>
              <a:rPr lang="ru-RU" sz="6800" dirty="0"/>
              <a:t> таким </a:t>
            </a:r>
            <a:r>
              <a:rPr lang="ru-RU" sz="6800" dirty="0" err="1"/>
              <a:t>вимогам</a:t>
            </a:r>
            <a:r>
              <a:rPr lang="ru-RU" sz="6800" dirty="0"/>
              <a:t>, як </a:t>
            </a:r>
            <a:r>
              <a:rPr lang="ru-RU" sz="6800" dirty="0" err="1"/>
              <a:t>передбачуваність</a:t>
            </a:r>
            <a:r>
              <a:rPr lang="ru-RU" sz="6800" dirty="0"/>
              <a:t>, </a:t>
            </a:r>
            <a:r>
              <a:rPr lang="ru-RU" sz="6800" dirty="0" err="1"/>
              <a:t>планомірність</a:t>
            </a:r>
            <a:r>
              <a:rPr lang="ru-RU" sz="6800" dirty="0"/>
              <a:t>, </a:t>
            </a:r>
            <a:r>
              <a:rPr lang="ru-RU" sz="6800" dirty="0" err="1"/>
              <a:t>цілеспрямованість</a:t>
            </a:r>
            <a:r>
              <a:rPr lang="ru-RU" sz="6800" dirty="0"/>
              <a:t>, </a:t>
            </a:r>
            <a:r>
              <a:rPr lang="ru-RU" sz="6800" dirty="0" err="1"/>
              <a:t>активність</a:t>
            </a:r>
            <a:r>
              <a:rPr lang="ru-RU" sz="6800" dirty="0"/>
              <a:t>, </a:t>
            </a:r>
            <a:r>
              <a:rPr lang="ru-RU" sz="6800" dirty="0" err="1"/>
              <a:t>систематичність</a:t>
            </a:r>
            <a:r>
              <a:rPr lang="ru-RU" sz="6800" dirty="0"/>
              <a:t>. </a:t>
            </a:r>
          </a:p>
          <a:p>
            <a:pPr algn="just">
              <a:spcBef>
                <a:spcPts val="0"/>
              </a:spcBef>
            </a:pPr>
            <a:r>
              <a:rPr lang="ru-RU" sz="6800" b="1" dirty="0" err="1"/>
              <a:t>Експеримент</a:t>
            </a:r>
            <a:r>
              <a:rPr lang="ru-RU" sz="6800" b="1" dirty="0"/>
              <a:t> </a:t>
            </a:r>
            <a:r>
              <a:rPr lang="ru-RU" sz="6800" dirty="0"/>
              <a:t>– метод, за </a:t>
            </a:r>
            <a:r>
              <a:rPr lang="ru-RU" sz="6800" dirty="0" err="1"/>
              <a:t>допомогою</a:t>
            </a:r>
            <a:r>
              <a:rPr lang="ru-RU" sz="6800" dirty="0"/>
              <a:t> </a:t>
            </a:r>
            <a:r>
              <a:rPr lang="ru-RU" sz="6800" dirty="0" err="1"/>
              <a:t>якого</a:t>
            </a:r>
            <a:r>
              <a:rPr lang="ru-RU" sz="6800" dirty="0"/>
              <a:t> </a:t>
            </a:r>
            <a:r>
              <a:rPr lang="ru-RU" sz="6800" dirty="0" err="1"/>
              <a:t>науково</a:t>
            </a:r>
            <a:r>
              <a:rPr lang="ru-RU" sz="6800" dirty="0"/>
              <a:t> представлений </a:t>
            </a:r>
            <a:r>
              <a:rPr lang="ru-RU" sz="6800" dirty="0" err="1"/>
              <a:t>досвід</a:t>
            </a:r>
            <a:r>
              <a:rPr lang="ru-RU" sz="6800" dirty="0"/>
              <a:t> </a:t>
            </a:r>
            <a:r>
              <a:rPr lang="ru-RU" sz="6800" dirty="0" err="1"/>
              <a:t>відповідно</a:t>
            </a:r>
            <a:r>
              <a:rPr lang="ru-RU" sz="6800" dirty="0"/>
              <a:t> до мети </a:t>
            </a:r>
            <a:r>
              <a:rPr lang="ru-RU" sz="6800" dirty="0" err="1"/>
              <a:t>дослідження</a:t>
            </a:r>
            <a:r>
              <a:rPr lang="ru-RU" sz="6800" dirty="0"/>
              <a:t> для </a:t>
            </a:r>
            <a:r>
              <a:rPr lang="ru-RU" sz="6800" dirty="0" err="1"/>
              <a:t>перевірки</a:t>
            </a:r>
            <a:r>
              <a:rPr lang="ru-RU" sz="6800" dirty="0"/>
              <a:t> </a:t>
            </a:r>
            <a:r>
              <a:rPr lang="ru-RU" sz="6800" dirty="0" err="1"/>
              <a:t>теоретичних</a:t>
            </a:r>
            <a:r>
              <a:rPr lang="ru-RU" sz="6800" dirty="0"/>
              <a:t> </a:t>
            </a:r>
            <a:r>
              <a:rPr lang="ru-RU" sz="6800" dirty="0" err="1"/>
              <a:t>результатів</a:t>
            </a:r>
            <a:r>
              <a:rPr lang="ru-RU" sz="6800" dirty="0"/>
              <a:t>. </a:t>
            </a:r>
          </a:p>
          <a:p>
            <a:pPr algn="just">
              <a:spcBef>
                <a:spcPts val="0"/>
              </a:spcBef>
            </a:pPr>
            <a:r>
              <a:rPr lang="ru-RU" sz="6800" b="1" dirty="0" err="1"/>
              <a:t>Балансові</a:t>
            </a:r>
            <a:r>
              <a:rPr lang="ru-RU" sz="6800" b="1" dirty="0"/>
              <a:t> </a:t>
            </a:r>
            <a:r>
              <a:rPr lang="ru-RU" sz="6800" dirty="0"/>
              <a:t>– </a:t>
            </a:r>
            <a:r>
              <a:rPr lang="ru-RU" sz="6800" dirty="0" err="1"/>
              <a:t>методи</a:t>
            </a:r>
            <a:r>
              <a:rPr lang="ru-RU" sz="6800" dirty="0"/>
              <a:t>, </a:t>
            </a:r>
            <a:r>
              <a:rPr lang="ru-RU" sz="6800" dirty="0" err="1"/>
              <a:t>що</a:t>
            </a:r>
            <a:r>
              <a:rPr lang="ru-RU" sz="6800" dirty="0"/>
              <a:t> </a:t>
            </a:r>
            <a:r>
              <a:rPr lang="ru-RU" sz="6800" dirty="0" err="1"/>
              <a:t>забезпечують</a:t>
            </a:r>
            <a:r>
              <a:rPr lang="ru-RU" sz="6800" dirty="0"/>
              <a:t> </a:t>
            </a:r>
            <a:r>
              <a:rPr lang="ru-RU" sz="6800" dirty="0" err="1"/>
              <a:t>пропорційність</a:t>
            </a:r>
            <a:r>
              <a:rPr lang="ru-RU" sz="6800" dirty="0"/>
              <a:t> </a:t>
            </a:r>
            <a:r>
              <a:rPr lang="ru-RU" sz="6800" dirty="0" err="1"/>
              <a:t>між</a:t>
            </a:r>
            <a:r>
              <a:rPr lang="ru-RU" sz="6800" dirty="0"/>
              <a:t> </a:t>
            </a:r>
            <a:r>
              <a:rPr lang="ru-RU" sz="6800" dirty="0" err="1"/>
              <a:t>різними</a:t>
            </a:r>
            <a:r>
              <a:rPr lang="ru-RU" sz="6800" dirty="0"/>
              <a:t> </a:t>
            </a:r>
            <a:r>
              <a:rPr lang="ru-RU" sz="6800" dirty="0" err="1"/>
              <a:t>явищами</a:t>
            </a:r>
            <a:r>
              <a:rPr lang="ru-RU" sz="6800" dirty="0"/>
              <a:t> і </a:t>
            </a:r>
            <a:r>
              <a:rPr lang="ru-RU" sz="6800" dirty="0" err="1"/>
              <a:t>процесами</a:t>
            </a:r>
            <a:r>
              <a:rPr lang="ru-RU" sz="6800" dirty="0"/>
              <a:t>, </a:t>
            </a:r>
            <a:r>
              <a:rPr lang="ru-RU" sz="6800" dirty="0" err="1"/>
              <a:t>виявляють</a:t>
            </a:r>
            <a:r>
              <a:rPr lang="ru-RU" sz="6800" dirty="0"/>
              <a:t> </a:t>
            </a:r>
            <a:r>
              <a:rPr lang="ru-RU" sz="6800" dirty="0" err="1"/>
              <a:t>наявні</a:t>
            </a:r>
            <a:r>
              <a:rPr lang="ru-RU" sz="6800" dirty="0"/>
              <a:t> </a:t>
            </a:r>
            <a:r>
              <a:rPr lang="ru-RU" sz="6800" dirty="0" err="1"/>
              <a:t>взаємозв’язки</a:t>
            </a:r>
            <a:r>
              <a:rPr lang="ru-RU" sz="6800" dirty="0"/>
              <a:t>. </a:t>
            </a:r>
          </a:p>
          <a:p>
            <a:pPr algn="just">
              <a:spcBef>
                <a:spcPts val="0"/>
              </a:spcBef>
            </a:pPr>
            <a:r>
              <a:rPr lang="ru-RU" sz="6800" b="1" dirty="0" err="1"/>
              <a:t>Соціологічні</a:t>
            </a:r>
            <a:r>
              <a:rPr lang="ru-RU" sz="6800" b="1" dirty="0"/>
              <a:t> </a:t>
            </a:r>
            <a:r>
              <a:rPr lang="ru-RU" sz="6800" dirty="0"/>
              <a:t>– </a:t>
            </a:r>
            <a:r>
              <a:rPr lang="ru-RU" sz="6800" dirty="0" err="1"/>
              <a:t>методи</a:t>
            </a:r>
            <a:r>
              <a:rPr lang="ru-RU" sz="6800" dirty="0"/>
              <a:t>, </a:t>
            </a:r>
            <a:r>
              <a:rPr lang="ru-RU" sz="6800" dirty="0" err="1"/>
              <a:t>які</a:t>
            </a:r>
            <a:r>
              <a:rPr lang="ru-RU" sz="6800" dirty="0"/>
              <a:t> </a:t>
            </a:r>
            <a:r>
              <a:rPr lang="ru-RU" sz="6800" dirty="0" err="1"/>
              <a:t>охоплюють</a:t>
            </a:r>
            <a:r>
              <a:rPr lang="ru-RU" sz="6800" dirty="0"/>
              <a:t> </a:t>
            </a:r>
            <a:r>
              <a:rPr lang="ru-RU" sz="6800" dirty="0" err="1"/>
              <a:t>анкетування</a:t>
            </a:r>
            <a:r>
              <a:rPr lang="ru-RU" sz="6800" dirty="0"/>
              <a:t>, </a:t>
            </a:r>
            <a:r>
              <a:rPr lang="ru-RU" sz="6800" dirty="0" err="1"/>
              <a:t>інтерв’ювання</a:t>
            </a:r>
            <a:r>
              <a:rPr lang="ru-RU" sz="6800" dirty="0"/>
              <a:t>, </a:t>
            </a:r>
            <a:r>
              <a:rPr lang="ru-RU" sz="6800" dirty="0" err="1"/>
              <a:t>соціометричне</a:t>
            </a:r>
            <a:r>
              <a:rPr lang="ru-RU" sz="6800" dirty="0"/>
              <a:t> </a:t>
            </a:r>
            <a:r>
              <a:rPr lang="ru-RU" sz="6800" dirty="0" err="1"/>
              <a:t>опитування</a:t>
            </a:r>
            <a:r>
              <a:rPr lang="ru-RU" sz="6800" dirty="0"/>
              <a:t>, </a:t>
            </a:r>
            <a:r>
              <a:rPr lang="ru-RU" sz="6800" dirty="0" err="1"/>
              <a:t>соціологічний</a:t>
            </a:r>
            <a:r>
              <a:rPr lang="ru-RU" sz="6800" dirty="0"/>
              <a:t> </a:t>
            </a:r>
            <a:r>
              <a:rPr lang="ru-RU" sz="6800" dirty="0" err="1"/>
              <a:t>експеримент</a:t>
            </a:r>
            <a:r>
              <a:rPr lang="ru-RU" sz="6800" dirty="0"/>
              <a:t>. </a:t>
            </a:r>
          </a:p>
          <a:p>
            <a:endParaRPr lang="ru-RU" dirty="0"/>
          </a:p>
        </p:txBody>
      </p:sp>
    </p:spTree>
    <p:extLst>
      <p:ext uri="{BB962C8B-B14F-4D97-AF65-F5344CB8AC3E}">
        <p14:creationId xmlns:p14="http://schemas.microsoft.com/office/powerpoint/2010/main" val="814699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022984-51FB-440E-A547-3DD13E88C1B6}"/>
              </a:ext>
            </a:extLst>
          </p:cNvPr>
          <p:cNvSpPr>
            <a:spLocks noGrp="1"/>
          </p:cNvSpPr>
          <p:nvPr>
            <p:ph idx="1"/>
          </p:nvPr>
        </p:nvSpPr>
        <p:spPr>
          <a:xfrm>
            <a:off x="219075" y="142875"/>
            <a:ext cx="11877675" cy="6591300"/>
          </a:xfrm>
        </p:spPr>
        <p:txBody>
          <a:bodyPr>
            <a:normAutofit/>
          </a:bodyPr>
          <a:lstStyle/>
          <a:p>
            <a:pPr marL="0" indent="0" algn="ctr">
              <a:buNone/>
            </a:pPr>
            <a:r>
              <a:rPr lang="ru-RU" b="1" dirty="0" err="1"/>
              <a:t>Економічні</a:t>
            </a:r>
            <a:r>
              <a:rPr lang="ru-RU" b="1" dirty="0"/>
              <a:t> </a:t>
            </a:r>
            <a:r>
              <a:rPr lang="ru-RU" dirty="0" err="1"/>
              <a:t>методи</a:t>
            </a:r>
            <a:r>
              <a:rPr lang="ru-RU" dirty="0"/>
              <a:t> </a:t>
            </a:r>
            <a:r>
              <a:rPr lang="ru-RU" dirty="0" err="1"/>
              <a:t>дослідження</a:t>
            </a:r>
            <a:r>
              <a:rPr lang="ru-RU" dirty="0"/>
              <a:t>: </a:t>
            </a:r>
          </a:p>
          <a:p>
            <a:r>
              <a:rPr lang="ru-RU" sz="2200" dirty="0" err="1"/>
              <a:t>статистичні</a:t>
            </a:r>
            <a:r>
              <a:rPr lang="ru-RU" sz="2200" dirty="0"/>
              <a:t> (</a:t>
            </a:r>
            <a:r>
              <a:rPr lang="ru-RU" sz="2200" dirty="0" err="1"/>
              <a:t>індексний</a:t>
            </a:r>
            <a:r>
              <a:rPr lang="ru-RU" sz="2200" dirty="0"/>
              <a:t>, </a:t>
            </a:r>
            <a:r>
              <a:rPr lang="ru-RU" sz="2200" dirty="0" err="1"/>
              <a:t>кореляційний</a:t>
            </a:r>
            <a:r>
              <a:rPr lang="ru-RU" sz="2200" dirty="0"/>
              <a:t>, </a:t>
            </a:r>
            <a:r>
              <a:rPr lang="ru-RU" sz="2200" dirty="0" err="1"/>
              <a:t>регресійний</a:t>
            </a:r>
            <a:r>
              <a:rPr lang="ru-RU" sz="2200" dirty="0"/>
              <a:t>, метод </a:t>
            </a:r>
            <a:r>
              <a:rPr lang="ru-RU" sz="2200" dirty="0" err="1"/>
              <a:t>ланцюгових</a:t>
            </a:r>
            <a:r>
              <a:rPr lang="ru-RU" sz="2200" dirty="0"/>
              <a:t> </a:t>
            </a:r>
            <a:r>
              <a:rPr lang="ru-RU" sz="2200" dirty="0" err="1"/>
              <a:t>підстановок</a:t>
            </a:r>
            <a:r>
              <a:rPr lang="ru-RU" sz="2200" dirty="0"/>
              <a:t> і </a:t>
            </a:r>
            <a:r>
              <a:rPr lang="ru-RU" sz="2200" dirty="0" err="1"/>
              <a:t>різниць</a:t>
            </a:r>
            <a:r>
              <a:rPr lang="ru-RU" sz="2200" dirty="0"/>
              <a:t>, метод </a:t>
            </a:r>
            <a:r>
              <a:rPr lang="ru-RU" sz="2200" dirty="0" err="1"/>
              <a:t>групувань</a:t>
            </a:r>
            <a:r>
              <a:rPr lang="ru-RU" sz="2200" dirty="0"/>
              <a:t>, </a:t>
            </a:r>
            <a:r>
              <a:rPr lang="ru-RU" sz="2200" dirty="0" err="1"/>
              <a:t>порівнянь</a:t>
            </a:r>
            <a:r>
              <a:rPr lang="ru-RU" sz="2200" dirty="0"/>
              <a:t>, </a:t>
            </a:r>
            <a:r>
              <a:rPr lang="ru-RU" sz="2200" dirty="0" err="1"/>
              <a:t>середніх</a:t>
            </a:r>
            <a:r>
              <a:rPr lang="ru-RU" sz="2200" dirty="0"/>
              <a:t> </a:t>
            </a:r>
            <a:r>
              <a:rPr lang="ru-RU" sz="2200" dirty="0" err="1"/>
              <a:t>абсолютних</a:t>
            </a:r>
            <a:r>
              <a:rPr lang="ru-RU" sz="2200" dirty="0"/>
              <a:t> і </a:t>
            </a:r>
            <a:r>
              <a:rPr lang="ru-RU" sz="2200" dirty="0" err="1"/>
              <a:t>відносних</a:t>
            </a:r>
            <a:r>
              <a:rPr lang="ru-RU" sz="2200" dirty="0"/>
              <a:t> величин, метод </a:t>
            </a:r>
            <a:r>
              <a:rPr lang="ru-RU" sz="2200" dirty="0" err="1"/>
              <a:t>підрахунку</a:t>
            </a:r>
            <a:r>
              <a:rPr lang="ru-RU" sz="2200" dirty="0"/>
              <a:t> </a:t>
            </a:r>
            <a:r>
              <a:rPr lang="ru-RU" sz="2200" dirty="0" err="1"/>
              <a:t>резервів</a:t>
            </a:r>
            <a:r>
              <a:rPr lang="ru-RU" sz="2200" dirty="0"/>
              <a:t> за </a:t>
            </a:r>
            <a:r>
              <a:rPr lang="ru-RU" sz="2200" dirty="0" err="1"/>
              <a:t>факторними</a:t>
            </a:r>
            <a:r>
              <a:rPr lang="ru-RU" sz="2200" dirty="0"/>
              <a:t> </a:t>
            </a:r>
            <a:r>
              <a:rPr lang="ru-RU" sz="2200" dirty="0" err="1"/>
              <a:t>відхиленнями</a:t>
            </a:r>
            <a:r>
              <a:rPr lang="ru-RU" sz="2200" dirty="0"/>
              <a:t>, метод </a:t>
            </a:r>
            <a:r>
              <a:rPr lang="ru-RU" sz="2200" dirty="0" err="1"/>
              <a:t>відхилень</a:t>
            </a:r>
            <a:r>
              <a:rPr lang="ru-RU" sz="2200" dirty="0"/>
              <a:t>, метод </a:t>
            </a:r>
            <a:r>
              <a:rPr lang="ru-RU" sz="2200" dirty="0" err="1"/>
              <a:t>матриць</a:t>
            </a:r>
            <a:r>
              <a:rPr lang="ru-RU" sz="2200" dirty="0"/>
              <a:t> координат, </a:t>
            </a:r>
            <a:r>
              <a:rPr lang="ru-RU" sz="2200" dirty="0" err="1"/>
              <a:t>графічний</a:t>
            </a:r>
            <a:r>
              <a:rPr lang="ru-RU" sz="2200" dirty="0"/>
              <a:t> метод). За </a:t>
            </a:r>
            <a:r>
              <a:rPr lang="ru-RU" sz="2200" dirty="0" err="1"/>
              <a:t>допомогою</a:t>
            </a:r>
            <a:r>
              <a:rPr lang="ru-RU" sz="2200" dirty="0"/>
              <a:t> </a:t>
            </a:r>
            <a:r>
              <a:rPr lang="ru-RU" sz="2200" dirty="0" err="1"/>
              <a:t>цих</a:t>
            </a:r>
            <a:r>
              <a:rPr lang="ru-RU" sz="2200" dirty="0"/>
              <a:t> </a:t>
            </a:r>
            <a:r>
              <a:rPr lang="ru-RU" sz="2200" dirty="0" err="1"/>
              <a:t>методів</a:t>
            </a:r>
            <a:r>
              <a:rPr lang="ru-RU" sz="2200" dirty="0"/>
              <a:t> </a:t>
            </a:r>
            <a:r>
              <a:rPr lang="ru-RU" sz="2200" dirty="0" err="1"/>
              <a:t>формується</a:t>
            </a:r>
            <a:r>
              <a:rPr lang="ru-RU" sz="2200" dirty="0"/>
              <a:t> </a:t>
            </a:r>
            <a:r>
              <a:rPr lang="ru-RU" sz="2200" dirty="0" err="1"/>
              <a:t>місцевий</a:t>
            </a:r>
            <a:r>
              <a:rPr lang="ru-RU" sz="2200" dirty="0"/>
              <a:t> бюджет, </a:t>
            </a:r>
            <a:r>
              <a:rPr lang="ru-RU" sz="2200" dirty="0" err="1"/>
              <a:t>визначається</a:t>
            </a:r>
            <a:r>
              <a:rPr lang="ru-RU" sz="2200" dirty="0"/>
              <a:t> </a:t>
            </a:r>
            <a:r>
              <a:rPr lang="ru-RU" sz="2200" dirty="0" err="1"/>
              <a:t>оптимальний</a:t>
            </a:r>
            <a:r>
              <a:rPr lang="ru-RU" sz="2200" dirty="0"/>
              <a:t> </a:t>
            </a:r>
            <a:r>
              <a:rPr lang="ru-RU" sz="2200" dirty="0" err="1"/>
              <a:t>варіант</a:t>
            </a:r>
            <a:r>
              <a:rPr lang="ru-RU" sz="2200" dirty="0"/>
              <a:t> </a:t>
            </a:r>
            <a:r>
              <a:rPr lang="ru-RU" sz="2200" dirty="0" err="1"/>
              <a:t>системи</a:t>
            </a:r>
            <a:r>
              <a:rPr lang="ru-RU" sz="2200" dirty="0"/>
              <a:t> </a:t>
            </a:r>
            <a:r>
              <a:rPr lang="ru-RU" sz="2200" dirty="0" err="1"/>
              <a:t>місцевих</a:t>
            </a:r>
            <a:r>
              <a:rPr lang="ru-RU" sz="2200" dirty="0"/>
              <a:t> </a:t>
            </a:r>
            <a:r>
              <a:rPr lang="ru-RU" sz="2200" dirty="0" err="1"/>
              <a:t>фінансів</a:t>
            </a:r>
            <a:r>
              <a:rPr lang="ru-RU" sz="2200" dirty="0"/>
              <a:t>, </a:t>
            </a:r>
            <a:r>
              <a:rPr lang="ru-RU" sz="2200" dirty="0" err="1"/>
              <a:t>оцінюються</a:t>
            </a:r>
            <a:r>
              <a:rPr lang="ru-RU" sz="2200" dirty="0"/>
              <a:t> </a:t>
            </a:r>
            <a:r>
              <a:rPr lang="ru-RU" sz="2200" dirty="0" err="1"/>
              <a:t>стратегічні</a:t>
            </a:r>
            <a:r>
              <a:rPr lang="ru-RU" sz="2200" dirty="0"/>
              <a:t> </a:t>
            </a:r>
            <a:r>
              <a:rPr lang="ru-RU" sz="2200" dirty="0" err="1"/>
              <a:t>рішення</a:t>
            </a:r>
            <a:r>
              <a:rPr lang="ru-RU" sz="2200" dirty="0"/>
              <a:t> </a:t>
            </a:r>
            <a:r>
              <a:rPr lang="ru-RU" sz="2200" dirty="0" err="1"/>
              <a:t>щодо</a:t>
            </a:r>
            <a:r>
              <a:rPr lang="ru-RU" sz="2200" dirty="0"/>
              <a:t> </a:t>
            </a:r>
            <a:r>
              <a:rPr lang="ru-RU" sz="2200" dirty="0" err="1"/>
              <a:t>розвитку</a:t>
            </a:r>
            <a:r>
              <a:rPr lang="ru-RU" sz="2200" dirty="0"/>
              <a:t> </a:t>
            </a:r>
            <a:r>
              <a:rPr lang="ru-RU" sz="2200" dirty="0" err="1"/>
              <a:t>галузей</a:t>
            </a:r>
            <a:r>
              <a:rPr lang="ru-RU" sz="2200" dirty="0"/>
              <a:t> </a:t>
            </a:r>
            <a:r>
              <a:rPr lang="ru-RU" sz="2200" dirty="0" err="1"/>
              <a:t>соціально</a:t>
            </a:r>
            <a:r>
              <a:rPr lang="ru-RU" sz="2200" dirty="0"/>
              <a:t>-культурного та </a:t>
            </a:r>
            <a:r>
              <a:rPr lang="ru-RU" sz="2200" dirty="0" err="1"/>
              <a:t>соціально-побутового</a:t>
            </a:r>
            <a:r>
              <a:rPr lang="ru-RU" sz="2200" dirty="0"/>
              <a:t> </a:t>
            </a:r>
            <a:r>
              <a:rPr lang="ru-RU" sz="2200" dirty="0" err="1"/>
              <a:t>призначення</a:t>
            </a:r>
            <a:r>
              <a:rPr lang="ru-RU" sz="2200" dirty="0"/>
              <a:t>, </a:t>
            </a:r>
            <a:r>
              <a:rPr lang="ru-RU" sz="2200" dirty="0" err="1"/>
              <a:t>транспортної</a:t>
            </a:r>
            <a:r>
              <a:rPr lang="ru-RU" sz="2200" dirty="0"/>
              <a:t> </a:t>
            </a:r>
            <a:r>
              <a:rPr lang="ru-RU" sz="2200" dirty="0" err="1"/>
              <a:t>системи</a:t>
            </a:r>
            <a:r>
              <a:rPr lang="ru-RU" sz="2200" dirty="0"/>
              <a:t> </a:t>
            </a:r>
            <a:r>
              <a:rPr lang="ru-RU" sz="2200" dirty="0" err="1"/>
              <a:t>тощо</a:t>
            </a:r>
            <a:r>
              <a:rPr lang="ru-RU" sz="2200" dirty="0"/>
              <a:t>; </a:t>
            </a:r>
          </a:p>
          <a:p>
            <a:r>
              <a:rPr lang="ru-RU" sz="2200" dirty="0" err="1"/>
              <a:t>економіко-математичні</a:t>
            </a:r>
            <a:r>
              <a:rPr lang="ru-RU" sz="2200" dirty="0"/>
              <a:t> (</a:t>
            </a:r>
            <a:r>
              <a:rPr lang="ru-RU" sz="2200" dirty="0" err="1"/>
              <a:t>методи</a:t>
            </a:r>
            <a:r>
              <a:rPr lang="ru-RU" sz="2200" dirty="0"/>
              <a:t> </a:t>
            </a:r>
            <a:r>
              <a:rPr lang="ru-RU" sz="2200" dirty="0" err="1"/>
              <a:t>формулювання</a:t>
            </a:r>
            <a:r>
              <a:rPr lang="ru-RU" sz="2200" dirty="0"/>
              <a:t> </a:t>
            </a:r>
            <a:r>
              <a:rPr lang="ru-RU" sz="2200" dirty="0" err="1"/>
              <a:t>економічних</a:t>
            </a:r>
            <a:r>
              <a:rPr lang="ru-RU" sz="2200" dirty="0"/>
              <a:t> умов, </a:t>
            </a:r>
            <a:r>
              <a:rPr lang="ru-RU" sz="2200" dirty="0" err="1"/>
              <a:t>методи</a:t>
            </a:r>
            <a:r>
              <a:rPr lang="ru-RU" sz="2200" dirty="0"/>
              <a:t> </a:t>
            </a:r>
            <a:r>
              <a:rPr lang="ru-RU" sz="2200" dirty="0" err="1"/>
              <a:t>економічного</a:t>
            </a:r>
            <a:r>
              <a:rPr lang="ru-RU" sz="2200" dirty="0"/>
              <a:t> </a:t>
            </a:r>
            <a:r>
              <a:rPr lang="ru-RU" sz="2200" dirty="0" err="1"/>
              <a:t>моделювання</a:t>
            </a:r>
            <a:r>
              <a:rPr lang="ru-RU" sz="2200" dirty="0"/>
              <a:t>, </a:t>
            </a:r>
            <a:r>
              <a:rPr lang="ru-RU" sz="2200" dirty="0" err="1"/>
              <a:t>методи</a:t>
            </a:r>
            <a:r>
              <a:rPr lang="ru-RU" sz="2200" dirty="0"/>
              <a:t> </a:t>
            </a:r>
            <a:r>
              <a:rPr lang="ru-RU" sz="2200" dirty="0" err="1"/>
              <a:t>кількісної</a:t>
            </a:r>
            <a:r>
              <a:rPr lang="ru-RU" sz="2200" dirty="0"/>
              <a:t> </a:t>
            </a:r>
            <a:r>
              <a:rPr lang="ru-RU" sz="2200" dirty="0" err="1"/>
              <a:t>оцінки</a:t>
            </a:r>
            <a:r>
              <a:rPr lang="ru-RU" sz="2200" dirty="0"/>
              <a:t> </a:t>
            </a:r>
            <a:r>
              <a:rPr lang="ru-RU" sz="2200" dirty="0" err="1"/>
              <a:t>економічних</a:t>
            </a:r>
            <a:r>
              <a:rPr lang="ru-RU" sz="2200" dirty="0"/>
              <a:t> </a:t>
            </a:r>
            <a:r>
              <a:rPr lang="ru-RU" sz="2200" dirty="0" err="1"/>
              <a:t>ризиків</a:t>
            </a:r>
            <a:r>
              <a:rPr lang="ru-RU" sz="2200" dirty="0"/>
              <a:t>, </a:t>
            </a:r>
            <a:r>
              <a:rPr lang="ru-RU" sz="2200" dirty="0" err="1"/>
              <a:t>функціонально-вартісний</a:t>
            </a:r>
            <a:r>
              <a:rPr lang="ru-RU" sz="2200" dirty="0"/>
              <a:t> </a:t>
            </a:r>
            <a:r>
              <a:rPr lang="ru-RU" sz="2200" dirty="0" err="1"/>
              <a:t>аналіз</a:t>
            </a:r>
            <a:r>
              <a:rPr lang="ru-RU" sz="2200" dirty="0"/>
              <a:t>). </a:t>
            </a:r>
            <a:r>
              <a:rPr lang="ru-RU" sz="2200" dirty="0" err="1"/>
              <a:t>Застосовано</a:t>
            </a:r>
            <a:r>
              <a:rPr lang="ru-RU" sz="2200" dirty="0"/>
              <a:t>, </a:t>
            </a:r>
            <a:r>
              <a:rPr lang="ru-RU" sz="2200" dirty="0" err="1"/>
              <a:t>зокрема</a:t>
            </a:r>
            <a:r>
              <a:rPr lang="ru-RU" sz="2200" dirty="0"/>
              <a:t>, при </a:t>
            </a:r>
            <a:r>
              <a:rPr lang="ru-RU" sz="2200" dirty="0" err="1"/>
              <a:t>оцінці</a:t>
            </a:r>
            <a:r>
              <a:rPr lang="ru-RU" sz="2200" dirty="0"/>
              <a:t> </a:t>
            </a:r>
            <a:r>
              <a:rPr lang="ru-RU" sz="2200" dirty="0" err="1"/>
              <a:t>переваг</a:t>
            </a:r>
            <a:r>
              <a:rPr lang="ru-RU" sz="2200" dirty="0"/>
              <a:t> </a:t>
            </a:r>
            <a:r>
              <a:rPr lang="ru-RU" sz="2200" dirty="0" err="1"/>
              <a:t>програмно-цільового</a:t>
            </a:r>
            <a:r>
              <a:rPr lang="ru-RU" sz="2200" dirty="0"/>
              <a:t> </a:t>
            </a:r>
            <a:r>
              <a:rPr lang="ru-RU" sz="2200" dirty="0" err="1"/>
              <a:t>управління</a:t>
            </a:r>
            <a:r>
              <a:rPr lang="ru-RU" sz="2200" dirty="0"/>
              <a:t> </a:t>
            </a:r>
            <a:r>
              <a:rPr lang="ru-RU" sz="2200" dirty="0" err="1"/>
              <a:t>соціальною</a:t>
            </a:r>
            <a:r>
              <a:rPr lang="ru-RU" sz="2200" dirty="0"/>
              <a:t> структурою та </a:t>
            </a:r>
            <a:r>
              <a:rPr lang="ru-RU" sz="2200" dirty="0" err="1"/>
              <a:t>оптимізації</a:t>
            </a:r>
            <a:r>
              <a:rPr lang="ru-RU" sz="2200" dirty="0"/>
              <a:t> </a:t>
            </a:r>
            <a:r>
              <a:rPr lang="ru-RU" sz="2200" dirty="0" err="1"/>
              <a:t>управління</a:t>
            </a:r>
            <a:r>
              <a:rPr lang="ru-RU" sz="2200" dirty="0"/>
              <a:t> нею в </a:t>
            </a:r>
            <a:r>
              <a:rPr lang="ru-RU" sz="2200" dirty="0" err="1"/>
              <a:t>умовах</a:t>
            </a:r>
            <a:r>
              <a:rPr lang="ru-RU" sz="2200" dirty="0"/>
              <a:t> </a:t>
            </a:r>
            <a:r>
              <a:rPr lang="ru-RU" sz="2200" dirty="0" err="1"/>
              <a:t>адміністративної</a:t>
            </a:r>
            <a:r>
              <a:rPr lang="ru-RU" sz="2200" dirty="0"/>
              <a:t> </a:t>
            </a:r>
            <a:r>
              <a:rPr lang="ru-RU" sz="2200" dirty="0" err="1"/>
              <a:t>реформи</a:t>
            </a:r>
            <a:r>
              <a:rPr lang="ru-RU" sz="2200" dirty="0"/>
              <a:t> в </a:t>
            </a:r>
            <a:r>
              <a:rPr lang="ru-RU" sz="2200" dirty="0" err="1"/>
              <a:t>Україні</a:t>
            </a:r>
            <a:r>
              <a:rPr lang="ru-RU" sz="2200" dirty="0"/>
              <a:t>; </a:t>
            </a:r>
          </a:p>
          <a:p>
            <a:r>
              <a:rPr lang="ru-RU" sz="2200" dirty="0" err="1"/>
              <a:t>абдуктивний</a:t>
            </a:r>
            <a:r>
              <a:rPr lang="ru-RU" sz="2200" dirty="0"/>
              <a:t> метод </a:t>
            </a:r>
            <a:r>
              <a:rPr lang="ru-RU" sz="2200" dirty="0" err="1"/>
              <a:t>збирання</a:t>
            </a:r>
            <a:r>
              <a:rPr lang="ru-RU" sz="2200" dirty="0"/>
              <a:t> </a:t>
            </a:r>
            <a:r>
              <a:rPr lang="ru-RU" sz="2200" dirty="0" err="1"/>
              <a:t>політичної</a:t>
            </a:r>
            <a:r>
              <a:rPr lang="ru-RU" sz="2200" dirty="0"/>
              <a:t> </a:t>
            </a:r>
            <a:r>
              <a:rPr lang="ru-RU" sz="2200" dirty="0" err="1"/>
              <a:t>інформації</a:t>
            </a:r>
            <a:r>
              <a:rPr lang="ru-RU" sz="2200" dirty="0"/>
              <a:t>, за </a:t>
            </a:r>
            <a:r>
              <a:rPr lang="ru-RU" sz="2200" dirty="0" err="1"/>
              <a:t>допомогою</a:t>
            </a:r>
            <a:r>
              <a:rPr lang="ru-RU" sz="2200" dirty="0"/>
              <a:t> </a:t>
            </a:r>
            <a:r>
              <a:rPr lang="ru-RU" sz="2200" dirty="0" err="1"/>
              <a:t>якого</a:t>
            </a:r>
            <a:r>
              <a:rPr lang="ru-RU" sz="2200" dirty="0"/>
              <a:t> </a:t>
            </a:r>
            <a:r>
              <a:rPr lang="ru-RU" sz="2200" dirty="0" err="1"/>
              <a:t>досліджуються</a:t>
            </a:r>
            <a:r>
              <a:rPr lang="ru-RU" sz="2200" dirty="0"/>
              <a:t> </a:t>
            </a:r>
            <a:r>
              <a:rPr lang="ru-RU" sz="2200" dirty="0" err="1"/>
              <a:t>процеси</a:t>
            </a:r>
            <a:r>
              <a:rPr lang="ru-RU" sz="2200" dirty="0"/>
              <a:t> та </a:t>
            </a:r>
            <a:r>
              <a:rPr lang="ru-RU" sz="2200" dirty="0" err="1"/>
              <a:t>явища</a:t>
            </a:r>
            <a:r>
              <a:rPr lang="ru-RU" sz="2200" dirty="0"/>
              <a:t> </a:t>
            </a:r>
            <a:r>
              <a:rPr lang="ru-RU" sz="2200" dirty="0" err="1"/>
              <a:t>суспільного</a:t>
            </a:r>
            <a:r>
              <a:rPr lang="ru-RU" sz="2200" dirty="0"/>
              <a:t> </a:t>
            </a:r>
            <a:r>
              <a:rPr lang="ru-RU" sz="2200" dirty="0" err="1"/>
              <a:t>життя</a:t>
            </a:r>
            <a:r>
              <a:rPr lang="ru-RU" sz="2200" dirty="0"/>
              <a:t>. Суть методу </a:t>
            </a:r>
            <a:r>
              <a:rPr lang="ru-RU" sz="2200" dirty="0" err="1"/>
              <a:t>полягає</a:t>
            </a:r>
            <a:r>
              <a:rPr lang="ru-RU" sz="2200" dirty="0"/>
              <a:t> в тому, </a:t>
            </a:r>
            <a:r>
              <a:rPr lang="ru-RU" sz="2200" dirty="0" err="1"/>
              <a:t>що</a:t>
            </a:r>
            <a:r>
              <a:rPr lang="ru-RU" sz="2200" dirty="0"/>
              <a:t> </a:t>
            </a:r>
            <a:r>
              <a:rPr lang="ru-RU" sz="2200" dirty="0" err="1"/>
              <a:t>дослідник</a:t>
            </a:r>
            <a:r>
              <a:rPr lang="ru-RU" sz="2200" dirty="0"/>
              <a:t> сам активно </a:t>
            </a:r>
            <a:r>
              <a:rPr lang="ru-RU" sz="2200" dirty="0" err="1"/>
              <a:t>включається</a:t>
            </a:r>
            <a:r>
              <a:rPr lang="ru-RU" sz="2200" dirty="0"/>
              <a:t> в </a:t>
            </a:r>
            <a:r>
              <a:rPr lang="ru-RU" sz="2200" dirty="0" err="1"/>
              <a:t>досліджуваний</a:t>
            </a:r>
            <a:r>
              <a:rPr lang="ru-RU" sz="2200" dirty="0"/>
              <a:t> </a:t>
            </a:r>
            <a:r>
              <a:rPr lang="ru-RU" sz="2200" dirty="0" err="1"/>
              <a:t>процес</a:t>
            </a:r>
            <a:r>
              <a:rPr lang="ru-RU" sz="2200" dirty="0"/>
              <a:t>. </a:t>
            </a:r>
            <a:r>
              <a:rPr lang="ru-RU" sz="2200" dirty="0" err="1"/>
              <a:t>Застосовуючи</a:t>
            </a:r>
            <a:r>
              <a:rPr lang="ru-RU" sz="2200" dirty="0"/>
              <a:t> </a:t>
            </a:r>
            <a:r>
              <a:rPr lang="ru-RU" sz="2200" dirty="0" err="1"/>
              <a:t>абдуктивний</a:t>
            </a:r>
            <a:r>
              <a:rPr lang="ru-RU" sz="2200" dirty="0"/>
              <a:t> метод, </a:t>
            </a:r>
            <a:r>
              <a:rPr lang="ru-RU" sz="2200" dirty="0" err="1"/>
              <a:t>керівник</a:t>
            </a:r>
            <a:r>
              <a:rPr lang="ru-RU" sz="2200" dirty="0"/>
              <a:t> органу МС </a:t>
            </a:r>
            <a:r>
              <a:rPr lang="ru-RU" sz="2200" dirty="0" err="1"/>
              <a:t>насамперед</a:t>
            </a:r>
            <a:r>
              <a:rPr lang="ru-RU" sz="2200" dirty="0"/>
              <a:t> у </a:t>
            </a:r>
            <a:r>
              <a:rPr lang="ru-RU" sz="2200" dirty="0" err="1"/>
              <a:t>неформальній</a:t>
            </a:r>
            <a:r>
              <a:rPr lang="ru-RU" sz="2200" dirty="0"/>
              <a:t> </a:t>
            </a:r>
            <a:r>
              <a:rPr lang="ru-RU" sz="2200" dirty="0" err="1"/>
              <a:t>обстановці</a:t>
            </a:r>
            <a:r>
              <a:rPr lang="ru-RU" sz="2200" dirty="0"/>
              <a:t> </a:t>
            </a:r>
            <a:r>
              <a:rPr lang="ru-RU" sz="2200" dirty="0" err="1"/>
              <a:t>спілкується</a:t>
            </a:r>
            <a:r>
              <a:rPr lang="ru-RU" sz="2200" dirty="0"/>
              <a:t> </a:t>
            </a:r>
            <a:r>
              <a:rPr lang="ru-RU" sz="2200" dirty="0" err="1"/>
              <a:t>зі</a:t>
            </a:r>
            <a:r>
              <a:rPr lang="ru-RU" sz="2200" dirty="0"/>
              <a:t> </a:t>
            </a:r>
            <a:r>
              <a:rPr lang="ru-RU" sz="2200" dirty="0" err="1"/>
              <a:t>своїми</a:t>
            </a:r>
            <a:r>
              <a:rPr lang="ru-RU" sz="2200" dirty="0"/>
              <a:t> </a:t>
            </a:r>
            <a:r>
              <a:rPr lang="ru-RU" sz="2200" dirty="0" err="1"/>
              <a:t>односельцями</a:t>
            </a:r>
            <a:r>
              <a:rPr lang="ru-RU" sz="2200" dirty="0"/>
              <a:t>. Мета </a:t>
            </a:r>
            <a:r>
              <a:rPr lang="ru-RU" sz="2200" dirty="0" err="1"/>
              <a:t>спілкування</a:t>
            </a:r>
            <a:r>
              <a:rPr lang="ru-RU" sz="2200" dirty="0"/>
              <a:t> – не </a:t>
            </a:r>
            <a:r>
              <a:rPr lang="ru-RU" sz="2200" dirty="0" err="1"/>
              <a:t>стільки</a:t>
            </a:r>
            <a:r>
              <a:rPr lang="ru-RU" sz="2200" dirty="0"/>
              <a:t> </a:t>
            </a:r>
            <a:r>
              <a:rPr lang="ru-RU" sz="2200" dirty="0" err="1"/>
              <a:t>підвищення</a:t>
            </a:r>
            <a:r>
              <a:rPr lang="ru-RU" sz="2200" dirty="0"/>
              <a:t> авторитету, </a:t>
            </a:r>
            <a:r>
              <a:rPr lang="ru-RU" sz="2200" dirty="0" err="1"/>
              <a:t>створення</a:t>
            </a:r>
            <a:r>
              <a:rPr lang="ru-RU" sz="2200" dirty="0"/>
              <a:t> </a:t>
            </a:r>
            <a:r>
              <a:rPr lang="ru-RU" sz="2200" dirty="0" err="1"/>
              <a:t>іміджу</a:t>
            </a:r>
            <a:r>
              <a:rPr lang="ru-RU" sz="2200" dirty="0"/>
              <a:t> “простого і доступного” </a:t>
            </a:r>
            <a:r>
              <a:rPr lang="ru-RU" sz="2200" dirty="0" err="1"/>
              <a:t>керівника</a:t>
            </a:r>
            <a:r>
              <a:rPr lang="ru-RU" sz="2200" dirty="0"/>
              <a:t>, </a:t>
            </a:r>
            <a:r>
              <a:rPr lang="ru-RU" sz="2200" dirty="0" err="1"/>
              <a:t>скільки</a:t>
            </a:r>
            <a:r>
              <a:rPr lang="ru-RU" sz="2200" dirty="0"/>
              <a:t> </a:t>
            </a:r>
            <a:r>
              <a:rPr lang="ru-RU" sz="2200" dirty="0" err="1"/>
              <a:t>отримання</a:t>
            </a:r>
            <a:r>
              <a:rPr lang="ru-RU" sz="2200" dirty="0"/>
              <a:t> </a:t>
            </a:r>
            <a:r>
              <a:rPr lang="ru-RU" sz="2200" dirty="0" err="1"/>
              <a:t>інформації</a:t>
            </a:r>
            <a:r>
              <a:rPr lang="ru-RU" sz="2200" dirty="0"/>
              <a:t> про </a:t>
            </a:r>
            <a:r>
              <a:rPr lang="ru-RU" sz="2200" dirty="0" err="1"/>
              <a:t>актуальні</a:t>
            </a:r>
            <a:r>
              <a:rPr lang="ru-RU" sz="2200" dirty="0"/>
              <a:t> </a:t>
            </a:r>
            <a:r>
              <a:rPr lang="ru-RU" sz="2200" dirty="0" err="1"/>
              <a:t>проблеми</a:t>
            </a:r>
            <a:r>
              <a:rPr lang="ru-RU" sz="2200" dirty="0"/>
              <a:t>, </a:t>
            </a:r>
            <a:r>
              <a:rPr lang="ru-RU" sz="2200" dirty="0" err="1"/>
              <a:t>пов’язані</a:t>
            </a:r>
            <a:r>
              <a:rPr lang="ru-RU" sz="2200" dirty="0"/>
              <a:t> з </a:t>
            </a:r>
            <a:r>
              <a:rPr lang="ru-RU" sz="2200" dirty="0" err="1"/>
              <a:t>життям</a:t>
            </a:r>
            <a:r>
              <a:rPr lang="ru-RU" sz="2200" dirty="0"/>
              <a:t> </a:t>
            </a:r>
            <a:r>
              <a:rPr lang="ru-RU" sz="2200" dirty="0" err="1"/>
              <a:t>територіальної</a:t>
            </a:r>
            <a:r>
              <a:rPr lang="ru-RU" sz="2200" dirty="0"/>
              <a:t> </a:t>
            </a:r>
            <a:r>
              <a:rPr lang="ru-RU" sz="2200" dirty="0" err="1"/>
              <a:t>громади</a:t>
            </a:r>
            <a:r>
              <a:rPr lang="ru-RU" sz="2200" dirty="0"/>
              <a:t>. </a:t>
            </a:r>
          </a:p>
          <a:p>
            <a:endParaRPr lang="ru-RU" dirty="0"/>
          </a:p>
        </p:txBody>
      </p:sp>
    </p:spTree>
    <p:extLst>
      <p:ext uri="{BB962C8B-B14F-4D97-AF65-F5344CB8AC3E}">
        <p14:creationId xmlns:p14="http://schemas.microsoft.com/office/powerpoint/2010/main" val="1853177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67AF675-3D8A-46DA-A63E-5F249CAEF0A9}"/>
              </a:ext>
            </a:extLst>
          </p:cNvPr>
          <p:cNvSpPr>
            <a:spLocks noGrp="1"/>
          </p:cNvSpPr>
          <p:nvPr>
            <p:ph idx="1"/>
          </p:nvPr>
        </p:nvSpPr>
        <p:spPr>
          <a:xfrm>
            <a:off x="762000" y="482600"/>
            <a:ext cx="10515600" cy="3898900"/>
          </a:xfrm>
        </p:spPr>
        <p:txBody>
          <a:bodyPr>
            <a:normAutofit/>
          </a:bodyPr>
          <a:lstStyle/>
          <a:p>
            <a:pPr marL="0" indent="0">
              <a:buNone/>
            </a:pPr>
            <a:r>
              <a:rPr lang="ru-RU" sz="2400" dirty="0" err="1"/>
              <a:t>Важливим</a:t>
            </a:r>
            <a:r>
              <a:rPr lang="ru-RU" sz="2400" dirty="0"/>
              <a:t> </a:t>
            </a:r>
            <a:r>
              <a:rPr lang="ru-RU" sz="2400" dirty="0" err="1"/>
              <a:t>методологічним</a:t>
            </a:r>
            <a:r>
              <a:rPr lang="ru-RU" sz="2400" dirty="0"/>
              <a:t> постулатом </a:t>
            </a:r>
            <a:r>
              <a:rPr lang="ru-RU" sz="2400" dirty="0" err="1"/>
              <a:t>аналізу</a:t>
            </a:r>
            <a:r>
              <a:rPr lang="ru-RU" sz="2400" dirty="0"/>
              <a:t> </a:t>
            </a:r>
            <a:r>
              <a:rPr lang="ru-RU" sz="2400" dirty="0" err="1"/>
              <a:t>регіонального</a:t>
            </a:r>
            <a:r>
              <a:rPr lang="ru-RU" sz="2400" dirty="0"/>
              <a:t> </a:t>
            </a:r>
            <a:r>
              <a:rPr lang="ru-RU" sz="2400" dirty="0" err="1"/>
              <a:t>розвитку</a:t>
            </a:r>
            <a:r>
              <a:rPr lang="ru-RU" sz="2400" dirty="0"/>
              <a:t>, </a:t>
            </a:r>
            <a:r>
              <a:rPr lang="ru-RU" sz="2400" dirty="0" err="1"/>
              <a:t>розробки</a:t>
            </a:r>
            <a:r>
              <a:rPr lang="ru-RU" sz="2400" dirty="0"/>
              <a:t> і </a:t>
            </a:r>
            <a:r>
              <a:rPr lang="ru-RU" sz="2400" dirty="0" err="1"/>
              <a:t>реалізації</a:t>
            </a:r>
            <a:r>
              <a:rPr lang="ru-RU" sz="2400" dirty="0"/>
              <a:t> </a:t>
            </a:r>
            <a:r>
              <a:rPr lang="ru-RU" sz="2400" dirty="0" err="1"/>
              <a:t>відповідних</a:t>
            </a:r>
            <a:r>
              <a:rPr lang="ru-RU" sz="2400" dirty="0"/>
              <a:t> </a:t>
            </a:r>
            <a:r>
              <a:rPr lang="ru-RU" sz="2400" dirty="0" err="1"/>
              <a:t>політик</a:t>
            </a:r>
            <a:r>
              <a:rPr lang="ru-RU" sz="2400" dirty="0"/>
              <a:t> є </a:t>
            </a:r>
            <a:r>
              <a:rPr lang="ru-RU" sz="2400" dirty="0" err="1"/>
              <a:t>адміністративно-територіальний</a:t>
            </a:r>
            <a:r>
              <a:rPr lang="ru-RU" sz="2400" dirty="0"/>
              <a:t> </a:t>
            </a:r>
            <a:r>
              <a:rPr lang="ru-RU" sz="2400" dirty="0" err="1"/>
              <a:t>устрій</a:t>
            </a:r>
            <a:r>
              <a:rPr lang="ru-RU" sz="2400" dirty="0"/>
              <a:t>, </a:t>
            </a:r>
            <a:r>
              <a:rPr lang="ru-RU" sz="2400" dirty="0" err="1"/>
              <a:t>що</a:t>
            </a:r>
            <a:r>
              <a:rPr lang="ru-RU" sz="2400" dirty="0"/>
              <a:t> </a:t>
            </a:r>
            <a:r>
              <a:rPr lang="ru-RU" sz="2400" dirty="0" err="1"/>
              <a:t>забезпечує</a:t>
            </a:r>
            <a:r>
              <a:rPr lang="ru-RU" sz="2400" dirty="0"/>
              <a:t> </a:t>
            </a:r>
            <a:r>
              <a:rPr lang="ru-RU" sz="2400" dirty="0" err="1"/>
              <a:t>ієрархію</a:t>
            </a:r>
            <a:r>
              <a:rPr lang="ru-RU" sz="2400" dirty="0"/>
              <a:t> </a:t>
            </a:r>
            <a:r>
              <a:rPr lang="ru-RU" sz="2400" dirty="0" err="1"/>
              <a:t>управління</a:t>
            </a:r>
            <a:r>
              <a:rPr lang="ru-RU" sz="2400" dirty="0"/>
              <a:t> </a:t>
            </a:r>
            <a:r>
              <a:rPr lang="ru-RU" sz="2400" dirty="0" err="1"/>
              <a:t>регіонами</a:t>
            </a:r>
            <a:r>
              <a:rPr lang="ru-RU" sz="2400" dirty="0"/>
              <a:t> та </a:t>
            </a:r>
            <a:r>
              <a:rPr lang="ru-RU" sz="2400" dirty="0" err="1"/>
              <a:t>реалізацію</a:t>
            </a:r>
            <a:r>
              <a:rPr lang="ru-RU" sz="2400" dirty="0"/>
              <a:t> </a:t>
            </a:r>
            <a:r>
              <a:rPr lang="ru-RU" sz="2400" dirty="0" err="1"/>
              <a:t>державних</a:t>
            </a:r>
            <a:r>
              <a:rPr lang="ru-RU" sz="2400" dirty="0"/>
              <a:t> </a:t>
            </a:r>
            <a:r>
              <a:rPr lang="ru-RU" sz="2400" dirty="0" err="1"/>
              <a:t>політик</a:t>
            </a:r>
            <a:r>
              <a:rPr lang="ru-RU" sz="2400" dirty="0"/>
              <a:t>. Тому в </a:t>
            </a:r>
            <a:r>
              <a:rPr lang="ru-RU" sz="2400" dirty="0" err="1"/>
              <a:t>регіоналістиці</a:t>
            </a:r>
            <a:r>
              <a:rPr lang="ru-RU" sz="2400" dirty="0"/>
              <a:t> широко </a:t>
            </a:r>
            <a:r>
              <a:rPr lang="ru-RU" sz="2400" dirty="0" err="1"/>
              <a:t>використовується</a:t>
            </a:r>
            <a:r>
              <a:rPr lang="ru-RU" sz="2400" dirty="0"/>
              <a:t> </a:t>
            </a:r>
            <a:r>
              <a:rPr lang="ru-RU" sz="2400" b="1" dirty="0"/>
              <a:t>метод </a:t>
            </a:r>
            <a:r>
              <a:rPr lang="ru-RU" sz="2400" b="1" dirty="0" err="1"/>
              <a:t>таксонування</a:t>
            </a:r>
            <a:r>
              <a:rPr lang="ru-RU" sz="2400" b="1" dirty="0"/>
              <a:t> (</a:t>
            </a:r>
            <a:r>
              <a:rPr lang="ru-RU" sz="2400" b="1" dirty="0" err="1"/>
              <a:t>або</a:t>
            </a:r>
            <a:r>
              <a:rPr lang="ru-RU" sz="2400" b="1" dirty="0"/>
              <a:t> </a:t>
            </a:r>
            <a:r>
              <a:rPr lang="ru-RU" sz="2400" b="1" dirty="0" err="1"/>
              <a:t>районування</a:t>
            </a:r>
            <a:r>
              <a:rPr lang="ru-RU" sz="2400" b="1" dirty="0"/>
              <a:t>)</a:t>
            </a:r>
            <a:r>
              <a:rPr lang="ru-RU" sz="2400" dirty="0"/>
              <a:t>, </a:t>
            </a:r>
            <a:r>
              <a:rPr lang="ru-RU" sz="2400" dirty="0" err="1"/>
              <a:t>який</a:t>
            </a:r>
            <a:r>
              <a:rPr lang="ru-RU" sz="2400" dirty="0"/>
              <a:t> </a:t>
            </a:r>
            <a:r>
              <a:rPr lang="ru-RU" sz="2400" dirty="0" err="1"/>
              <a:t>передбачає</a:t>
            </a:r>
            <a:r>
              <a:rPr lang="ru-RU" sz="2400" dirty="0"/>
              <a:t> </a:t>
            </a:r>
            <a:r>
              <a:rPr lang="ru-RU" sz="2400" dirty="0" err="1"/>
              <a:t>поділ</a:t>
            </a:r>
            <a:r>
              <a:rPr lang="ru-RU" sz="2400" dirty="0"/>
              <a:t> </a:t>
            </a:r>
            <a:r>
              <a:rPr lang="ru-RU" sz="2400" dirty="0" err="1"/>
              <a:t>територій</a:t>
            </a:r>
            <a:r>
              <a:rPr lang="ru-RU" sz="2400" dirty="0"/>
              <a:t> на </a:t>
            </a:r>
            <a:r>
              <a:rPr lang="ru-RU" sz="2400" dirty="0" err="1"/>
              <a:t>зіставні</a:t>
            </a:r>
            <a:r>
              <a:rPr lang="ru-RU" sz="2400" dirty="0"/>
              <a:t> </a:t>
            </a:r>
            <a:r>
              <a:rPr lang="ru-RU" sz="2400" dirty="0" err="1"/>
              <a:t>території</a:t>
            </a:r>
            <a:r>
              <a:rPr lang="ru-RU" sz="2400" dirty="0"/>
              <a:t> </a:t>
            </a:r>
            <a:r>
              <a:rPr lang="ru-RU" sz="2400" dirty="0" err="1"/>
              <a:t>чи</a:t>
            </a:r>
            <a:r>
              <a:rPr lang="ru-RU" sz="2400" dirty="0"/>
              <a:t> </a:t>
            </a:r>
            <a:r>
              <a:rPr lang="ru-RU" sz="2400" dirty="0" err="1"/>
              <a:t>ієрархічно</a:t>
            </a:r>
            <a:r>
              <a:rPr lang="ru-RU" sz="2400" dirty="0"/>
              <a:t> </a:t>
            </a:r>
            <a:r>
              <a:rPr lang="ru-RU" sz="2400" dirty="0" err="1"/>
              <a:t>підпорядковані</a:t>
            </a:r>
            <a:r>
              <a:rPr lang="ru-RU" sz="2400" dirty="0"/>
              <a:t> </a:t>
            </a:r>
            <a:r>
              <a:rPr lang="ru-RU" sz="2400" dirty="0" err="1"/>
              <a:t>таксони</a:t>
            </a:r>
            <a:r>
              <a:rPr lang="ru-RU" sz="2400" dirty="0"/>
              <a:t>. У </a:t>
            </a:r>
            <a:r>
              <a:rPr lang="ru-RU" sz="2400" dirty="0" err="1"/>
              <a:t>регіоналістиці</a:t>
            </a:r>
            <a:r>
              <a:rPr lang="ru-RU" sz="2400" dirty="0"/>
              <a:t> </a:t>
            </a:r>
            <a:r>
              <a:rPr lang="ru-RU" sz="2400" dirty="0" err="1"/>
              <a:t>найчастіше</a:t>
            </a:r>
            <a:r>
              <a:rPr lang="ru-RU" sz="2400" dirty="0"/>
              <a:t> </a:t>
            </a:r>
            <a:r>
              <a:rPr lang="ru-RU" sz="2400" dirty="0" err="1"/>
              <a:t>використовують</a:t>
            </a:r>
            <a:r>
              <a:rPr lang="ru-RU" sz="2400" dirty="0"/>
              <a:t> </a:t>
            </a:r>
            <a:r>
              <a:rPr lang="ru-RU" sz="2400" dirty="0" err="1"/>
              <a:t>математичні</a:t>
            </a:r>
            <a:r>
              <a:rPr lang="ru-RU" sz="2400" dirty="0"/>
              <a:t> </a:t>
            </a:r>
            <a:r>
              <a:rPr lang="ru-RU" sz="2400" dirty="0" err="1"/>
              <a:t>моделі</a:t>
            </a:r>
            <a:r>
              <a:rPr lang="ru-RU" sz="2400" dirty="0"/>
              <a:t> (</a:t>
            </a:r>
            <a:r>
              <a:rPr lang="ru-RU" sz="2400" dirty="0" err="1"/>
              <a:t>моделі</a:t>
            </a:r>
            <a:r>
              <a:rPr lang="ru-RU" sz="2400" dirty="0"/>
              <a:t> </a:t>
            </a:r>
            <a:r>
              <a:rPr lang="ru-RU" sz="2400" dirty="0" err="1"/>
              <a:t>регіонального</a:t>
            </a:r>
            <a:r>
              <a:rPr lang="ru-RU" sz="2400" dirty="0"/>
              <a:t> </a:t>
            </a:r>
            <a:r>
              <a:rPr lang="ru-RU" sz="2400" dirty="0" err="1"/>
              <a:t>аналізу</a:t>
            </a:r>
            <a:r>
              <a:rPr lang="ru-RU" sz="2400" dirty="0"/>
              <a:t>), </a:t>
            </a:r>
            <a:r>
              <a:rPr lang="ru-RU" sz="2400" dirty="0" err="1"/>
              <a:t>які</a:t>
            </a:r>
            <a:r>
              <a:rPr lang="ru-RU" sz="2400" dirty="0"/>
              <a:t> </a:t>
            </a:r>
            <a:r>
              <a:rPr lang="ru-RU" sz="2400" dirty="0" err="1"/>
              <a:t>поділяють</a:t>
            </a:r>
            <a:r>
              <a:rPr lang="ru-RU" sz="2400" dirty="0"/>
              <a:t> на </a:t>
            </a:r>
            <a:r>
              <a:rPr lang="ru-RU" sz="2400" dirty="0" err="1"/>
              <a:t>такі</a:t>
            </a:r>
            <a:r>
              <a:rPr lang="ru-RU" sz="2400" dirty="0"/>
              <a:t> </a:t>
            </a:r>
            <a:r>
              <a:rPr lang="ru-RU" sz="2400" dirty="0" err="1"/>
              <a:t>групи</a:t>
            </a:r>
            <a:r>
              <a:rPr lang="ru-RU" sz="2400" dirty="0"/>
              <a:t> як </a:t>
            </a:r>
            <a:r>
              <a:rPr lang="ru-RU" sz="2400" dirty="0" err="1"/>
              <a:t>моделі</a:t>
            </a:r>
            <a:r>
              <a:rPr lang="ru-RU" sz="2400" dirty="0"/>
              <a:t> </a:t>
            </a:r>
            <a:r>
              <a:rPr lang="ru-RU" sz="2400" dirty="0" err="1"/>
              <a:t>економічної</a:t>
            </a:r>
            <a:r>
              <a:rPr lang="ru-RU" sz="2400" dirty="0"/>
              <a:t> </a:t>
            </a:r>
            <a:r>
              <a:rPr lang="ru-RU" sz="2400" dirty="0" err="1"/>
              <a:t>бази</a:t>
            </a:r>
            <a:r>
              <a:rPr lang="ru-RU" sz="2400" dirty="0"/>
              <a:t>, </a:t>
            </a:r>
            <a:r>
              <a:rPr lang="ru-RU" sz="2400" dirty="0" err="1"/>
              <a:t>моделі</a:t>
            </a:r>
            <a:r>
              <a:rPr lang="ru-RU" sz="2400" dirty="0"/>
              <a:t> «</a:t>
            </a:r>
            <a:r>
              <a:rPr lang="ru-RU" sz="2400" dirty="0" err="1"/>
              <a:t>витрати</a:t>
            </a:r>
            <a:r>
              <a:rPr lang="ru-RU" sz="2400" dirty="0"/>
              <a:t> — </a:t>
            </a:r>
            <a:r>
              <a:rPr lang="ru-RU" sz="2400" dirty="0" err="1"/>
              <a:t>випуск</a:t>
            </a:r>
            <a:r>
              <a:rPr lang="ru-RU" sz="2400" dirty="0"/>
              <a:t>», </a:t>
            </a:r>
            <a:r>
              <a:rPr lang="ru-RU" sz="2400" dirty="0" err="1"/>
              <a:t>економічні</a:t>
            </a:r>
            <a:r>
              <a:rPr lang="ru-RU" sz="2400" dirty="0"/>
              <a:t> </a:t>
            </a:r>
            <a:r>
              <a:rPr lang="ru-RU" sz="2400" dirty="0" err="1"/>
              <a:t>моделі</a:t>
            </a:r>
            <a:r>
              <a:rPr lang="ru-RU" sz="2400" dirty="0"/>
              <a:t>. З </a:t>
            </a:r>
            <a:r>
              <a:rPr lang="ru-RU" sz="2400" dirty="0" err="1"/>
              <a:t>усього</a:t>
            </a:r>
            <a:r>
              <a:rPr lang="ru-RU" sz="2400" dirty="0"/>
              <a:t> </a:t>
            </a:r>
            <a:r>
              <a:rPr lang="ru-RU" sz="2400" dirty="0" err="1"/>
              <a:t>різноманіття</a:t>
            </a:r>
            <a:r>
              <a:rPr lang="ru-RU" sz="2400" dirty="0"/>
              <a:t> методик і моделей на </a:t>
            </a:r>
            <a:r>
              <a:rPr lang="ru-RU" sz="2400" dirty="0" err="1"/>
              <a:t>національному</a:t>
            </a:r>
            <a:r>
              <a:rPr lang="ru-RU" sz="2400" dirty="0"/>
              <a:t> </a:t>
            </a:r>
            <a:r>
              <a:rPr lang="ru-RU" sz="2400" dirty="0" err="1"/>
              <a:t>рівні</a:t>
            </a:r>
            <a:r>
              <a:rPr lang="ru-RU" sz="2400" dirty="0"/>
              <a:t> </a:t>
            </a:r>
            <a:r>
              <a:rPr lang="ru-RU" sz="2400" dirty="0" err="1"/>
              <a:t>застосування</a:t>
            </a:r>
            <a:r>
              <a:rPr lang="ru-RU" sz="2400" dirty="0"/>
              <a:t> </a:t>
            </a:r>
            <a:r>
              <a:rPr lang="ru-RU" sz="2400" dirty="0" err="1"/>
              <a:t>знаходять</a:t>
            </a:r>
            <a:r>
              <a:rPr lang="ru-RU" sz="2400" dirty="0"/>
              <a:t> </a:t>
            </a:r>
            <a:r>
              <a:rPr lang="ru-RU" sz="2400" dirty="0" err="1"/>
              <a:t>ті</a:t>
            </a:r>
            <a:r>
              <a:rPr lang="ru-RU" sz="2400" dirty="0"/>
              <a:t>, </a:t>
            </a:r>
            <a:r>
              <a:rPr lang="ru-RU" sz="2400" dirty="0" err="1"/>
              <a:t>які</a:t>
            </a:r>
            <a:r>
              <a:rPr lang="ru-RU" sz="2400" dirty="0"/>
              <a:t> </a:t>
            </a:r>
            <a:r>
              <a:rPr lang="ru-RU" sz="2400" dirty="0" err="1"/>
              <a:t>країни</a:t>
            </a:r>
            <a:r>
              <a:rPr lang="ru-RU" sz="2400" dirty="0"/>
              <a:t> </a:t>
            </a:r>
            <a:r>
              <a:rPr lang="ru-RU" sz="2400" dirty="0" err="1"/>
              <a:t>вважають</a:t>
            </a:r>
            <a:r>
              <a:rPr lang="ru-RU" sz="2400" dirty="0"/>
              <a:t> за </a:t>
            </a:r>
            <a:r>
              <a:rPr lang="ru-RU" sz="2400" dirty="0" err="1"/>
              <a:t>доцільне</a:t>
            </a:r>
            <a:r>
              <a:rPr lang="ru-RU" sz="2400" dirty="0"/>
              <a:t> </a:t>
            </a:r>
            <a:r>
              <a:rPr lang="ru-RU" sz="2400" dirty="0" err="1"/>
              <a:t>використовувати</a:t>
            </a:r>
            <a:r>
              <a:rPr lang="ru-RU" sz="2400" dirty="0"/>
              <a:t>.</a:t>
            </a:r>
          </a:p>
          <a:p>
            <a:endParaRPr lang="ru-RU" dirty="0"/>
          </a:p>
        </p:txBody>
      </p:sp>
    </p:spTree>
    <p:extLst>
      <p:ext uri="{BB962C8B-B14F-4D97-AF65-F5344CB8AC3E}">
        <p14:creationId xmlns:p14="http://schemas.microsoft.com/office/powerpoint/2010/main" val="101850718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2382</TotalTime>
  <Words>3963</Words>
  <Application>Microsoft Office PowerPoint</Application>
  <PresentationFormat>Широкоэкранный</PresentationFormat>
  <Paragraphs>221</Paragraphs>
  <Slides>27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Calibri</vt:lpstr>
      <vt:lpstr>Calibri Light</vt:lpstr>
      <vt:lpstr>Roboto</vt:lpstr>
      <vt:lpstr>Тема Office</vt:lpstr>
      <vt:lpstr>МІСЬКЕ ТА РЕГІОНАЛЬНЕ УПРАВЛІННЯ</vt:lpstr>
      <vt:lpstr>Презентация PowerPoint</vt:lpstr>
      <vt:lpstr>Теорії просторового розвитку суспільства</vt:lpstr>
      <vt:lpstr>Соціальний конструктивізм П. Бурдйо</vt:lpstr>
      <vt:lpstr>Презентация PowerPoint</vt:lpstr>
      <vt:lpstr>Методи дослідження</vt:lpstr>
      <vt:lpstr>Презентация PowerPoint</vt:lpstr>
      <vt:lpstr>Презентация PowerPoint</vt:lpstr>
      <vt:lpstr>Презентация PowerPoint</vt:lpstr>
      <vt:lpstr>3. Понятійний апарат регіонального управління</vt:lpstr>
      <vt:lpstr>Презентация PowerPoint</vt:lpstr>
      <vt:lpstr>Поняття регіону</vt:lpstr>
      <vt:lpstr>Презентация PowerPoint</vt:lpstr>
      <vt:lpstr>Типологія регіонів</vt:lpstr>
      <vt:lpstr>Основні критерії депресивних територій  (Закон «Про стимулювання розвитку регіонів»)</vt:lpstr>
      <vt:lpstr>Регіоналізація</vt:lpstr>
      <vt:lpstr>Типологія регіоналізації</vt:lpstr>
      <vt:lpstr>Моделі формальної регіоналізації (Вакуленко, Орлатий)</vt:lpstr>
      <vt:lpstr>Презентация PowerPoint</vt:lpstr>
      <vt:lpstr>Ризики регіоналізації:</vt:lpstr>
      <vt:lpstr>Регіоналізм</vt:lpstr>
      <vt:lpstr>Управління як суспільне явище</vt:lpstr>
      <vt:lpstr>Презентация PowerPoint</vt:lpstr>
      <vt:lpstr>Становлення концепцій державного управління</vt:lpstr>
      <vt:lpstr>Методи управління</vt:lpstr>
      <vt:lpstr>Функції управління регіональним розвитком</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PEREHUDA Yevhen</dc:creator>
  <cp:lastModifiedBy>Перегуда Євген Вікторович</cp:lastModifiedBy>
  <cp:revision>69</cp:revision>
  <dcterms:created xsi:type="dcterms:W3CDTF">2021-09-10T06:59:35Z</dcterms:created>
  <dcterms:modified xsi:type="dcterms:W3CDTF">2025-09-19T15:46:02Z</dcterms:modified>
</cp:coreProperties>
</file>