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982E7-BEE1-4C4D-B4AA-9E53AB1F60D3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E6889-23EE-46AA-B8AE-5B604DD8EE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00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E6889-23EE-46AA-B8AE-5B604DD8EE6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70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7663" y="253799"/>
            <a:ext cx="3409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Етнічна ідентичність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2463" y="894492"/>
            <a:ext cx="8424936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Термін «ідентичність» походить від лат.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Identifico –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ототожнюю.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2463" y="1484784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У науковий обіг термін «ідентичність» запровадив Е.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Еріксон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визначаючи її як «почуття особистої тотожності та історичної безперервності особистості».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42379" y="2293377"/>
            <a:ext cx="3086465" cy="57606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Ідентичність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8342" y="3428643"/>
            <a:ext cx="3734537" cy="13681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itchFamily="18" charset="0"/>
                <a:cs typeface="Times New Roman" pitchFamily="18" charset="0"/>
              </a:rPr>
              <a:t>Індивідуальний.</a:t>
            </a:r>
          </a:p>
          <a:p>
            <a:pPr algn="ctr"/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Передбачає сприйняття себе, як тотожного і усвідомлення безперервності свого існування у просторі та часі.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8342" y="5229200"/>
            <a:ext cx="3734537" cy="115212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itchFamily="18" charset="0"/>
                <a:cs typeface="Times New Roman" pitchFamily="18" charset="0"/>
              </a:rPr>
              <a:t>Соціальний. </a:t>
            </a:r>
          </a:p>
          <a:p>
            <a:pPr algn="ctr"/>
            <a:r>
              <a:rPr lang="uk-UA" dirty="0">
                <a:latin typeface="Times New Roman" pitchFamily="18" charset="0"/>
                <a:cs typeface="Times New Roman" pitchFamily="18" charset="0"/>
              </a:rPr>
              <a:t>Індивід усвідомлює визнання іншими своєї тотожності і безперервності</a:t>
            </a:r>
            <a:r>
              <a:rPr lang="ru-RU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584" y="4005064"/>
            <a:ext cx="12071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Рівень 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5589240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Рівень ІІ</a:t>
            </a:r>
            <a:endParaRPr lang="ru-RU" sz="2400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4211960" y="2869441"/>
            <a:ext cx="130657" cy="559202"/>
          </a:xfrm>
          <a:prstGeom prst="down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4211960" y="4796795"/>
            <a:ext cx="173650" cy="432405"/>
          </a:xfrm>
          <a:prstGeom prst="downArrow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67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620688"/>
            <a:ext cx="6534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М. Шульга визначає ідентичність, як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«нерозривний зв'язок особи зі спільністю, ототожнення людини з певною суспільною групою, вкорінену в духовному світі особи систему цінностей, ідеалів, норм відповідної спільності, що виявляється як стійке ядро»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8848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135" y="47667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Національна ідентичність визначається двома характеристиками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7900" y="1490007"/>
            <a:ext cx="83125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 Спільність – ступень однорідності нації, яка досягається міфами та уявленнями про свою історію, територію, інститути, мову та релігію (внутрішній вимір ідентичності)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645024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 Відмінність – демонструє, наскільки схожа або відмінна нація від інших націй – членів міжнародного співтовариства (зовнішній вимір ідентичності)</a:t>
            </a:r>
          </a:p>
        </p:txBody>
      </p:sp>
    </p:spTree>
    <p:extLst>
      <p:ext uri="{BB962C8B-B14F-4D97-AF65-F5344CB8AC3E}">
        <p14:creationId xmlns:p14="http://schemas.microsoft.com/office/powerpoint/2010/main" val="1142428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17847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Структура національної ідентичності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35796" y="996493"/>
            <a:ext cx="3600400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Національна ідентичність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6562" y="2492896"/>
            <a:ext cx="3816424" cy="151216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u="sng" dirty="0">
                <a:latin typeface="Times New Roman" pitchFamily="18" charset="0"/>
                <a:cs typeface="Times New Roman" pitchFamily="18" charset="0"/>
              </a:rPr>
              <a:t>Компонент І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Когнітивний – знання про особливості власної нації та усвідомлення себе її членом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2492896"/>
            <a:ext cx="3096344" cy="151216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u="sng" dirty="0">
                <a:latin typeface="Times New Roman" pitchFamily="18" charset="0"/>
                <a:cs typeface="Times New Roman" pitchFamily="18" charset="0"/>
              </a:rPr>
              <a:t>Компонент ІІ</a:t>
            </a:r>
          </a:p>
          <a:p>
            <a:pPr algn="ctr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афективний – емоційне ставлення до своєї та до інших націй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4941168"/>
            <a:ext cx="3600400" cy="129614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Компонент ІІІ</a:t>
            </a:r>
          </a:p>
          <a:p>
            <a:pPr algn="ctr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Поведінковий – відповідність нормам поведінки своєї нації</a:t>
            </a:r>
            <a:r>
              <a:rPr lang="ru-RU" dirty="0"/>
              <a:t>.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3131840" y="1788581"/>
            <a:ext cx="288032" cy="704315"/>
          </a:xfrm>
          <a:prstGeom prst="downArrow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5796136" y="1788581"/>
            <a:ext cx="288032" cy="704315"/>
          </a:xfrm>
          <a:prstGeom prst="downArrow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4427984" y="1788581"/>
            <a:ext cx="288032" cy="3152587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25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916" y="1412776"/>
            <a:ext cx="82809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Глобалізація ідентичності призводить лише до формування ідентичності споживача, яка відмітає усі соціокультурні, історичні та етнічні змісти ідентичності, заміняючи їх єдиним змістом – споживанням товарів</a:t>
            </a:r>
          </a:p>
        </p:txBody>
      </p:sp>
    </p:spTree>
    <p:extLst>
      <p:ext uri="{BB962C8B-B14F-4D97-AF65-F5344CB8AC3E}">
        <p14:creationId xmlns:p14="http://schemas.microsoft.com/office/powerpoint/2010/main" val="367299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42493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Традиційна українська етнокультурна ідентичність.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Міститься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історичному образі українця сформованого протяго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XIX – XX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століть у межах романтично-народовського дискурсу і певною мірою оновленому консервативно-революційною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ідеологією націоналізму середини ХХ століття. Символічні атрибути цього напряму — пантеон національних героїв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(Т. Шевченко, І. Франко, М. Грушевський, та ін.), оформлений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фольклорно-ритуальний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антураж побуту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колективних маніфестацій, козацький ідеал особистої самореалізації, національно-культурні й пол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тичн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ритуали, 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звичайно, українська мова, як найголовніший інструмент утвердження даного типу ідентичності. </a:t>
            </a:r>
          </a:p>
        </p:txBody>
      </p:sp>
    </p:spTree>
    <p:extLst>
      <p:ext uri="{BB962C8B-B14F-4D97-AF65-F5344CB8AC3E}">
        <p14:creationId xmlns:p14="http://schemas.microsoft.com/office/powerpoint/2010/main" val="1867169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13690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/>
                <a:ea typeface="Times New Roman"/>
              </a:rPr>
              <a:t>Імперська російська культурна традиція (ідентичність)</a:t>
            </a:r>
            <a:r>
              <a:rPr lang="uk-UA" sz="2400" dirty="0">
                <a:latin typeface="Times New Roman"/>
                <a:ea typeface="Times New Roman"/>
              </a:rPr>
              <a:t> </a:t>
            </a:r>
          </a:p>
          <a:p>
            <a:pPr algn="just"/>
            <a:r>
              <a:rPr lang="uk-UA" dirty="0">
                <a:latin typeface="Times New Roman"/>
                <a:ea typeface="Times New Roman"/>
              </a:rPr>
              <a:t>Бере початок у дореволюцiйнiй дiйсностi i спирається на авторитет російської культури ХIХ - ХХ століть, що значною мірою визначала формування культурних вподобань i світоглядних настановлень бiльшостi громадян України. Сьогодні ця традиція справляє переважно прихований iнерцiйний вплив, який від того не стає менш значущим. Зокрема, він лежить в основі переконання значної кiлькостi громадян України різного етнічного походження в тому, що російська мова більше надається для «високого» стилю спілкування як на побутовому рiвнi, так i в сфері культури, науки, i загалом володіння нею с ознакою вищого культурного розвитку, освiченостi, певного соціального статусу iндивiда. Водночас, iдеологiчнi репрезентанти цієї течії — полiтичнi органiзацii «Русский блок», «Русское собрание», адепти «білогвардійської» субкультури, шанувальники iдеологiчно заангажованих творів на кшталт «Білої гвардії» М. Булгакова в сучасних умовах не знаходять значного суспільного відгуку i підтримки.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2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id="{C682B9D5-DAE0-40AC-B7E3-89988F68D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503237"/>
          </a:xfrm>
        </p:spPr>
        <p:txBody>
          <a:bodyPr/>
          <a:lstStyle/>
          <a:p>
            <a:r>
              <a:rPr lang="uk-UA" altLang="ru-RU" sz="3600" b="1"/>
              <a:t>Етнічна та національна свідомість</a:t>
            </a:r>
            <a:endParaRPr lang="ru-RU" altLang="ru-RU" sz="3600" b="1"/>
          </a:p>
        </p:txBody>
      </p:sp>
      <p:sp>
        <p:nvSpPr>
          <p:cNvPr id="18435" name="Содержимое 2">
            <a:extLst>
              <a:ext uri="{FF2B5EF4-FFF2-40B4-BE49-F238E27FC236}">
                <a16:creationId xmlns:a16="http://schemas.microsoft.com/office/drawing/2014/main" id="{E2FFCE0E-7EAA-4FB2-BEBE-2B83DA27E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765175"/>
            <a:ext cx="8229600" cy="5976938"/>
          </a:xfrm>
        </p:spPr>
        <p:txBody>
          <a:bodyPr>
            <a:normAutofit/>
          </a:bodyPr>
          <a:lstStyle/>
          <a:p>
            <a:r>
              <a:rPr lang="uk-UA" altLang="ru-RU" sz="2000" i="1">
                <a:latin typeface="Arial" panose="020B0604020202020204" pitchFamily="34" charset="0"/>
                <a:cs typeface="Arial" panose="020B0604020202020204" pitchFamily="34" charset="0"/>
              </a:rPr>
              <a:t>Етнічна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(національна) </a:t>
            </a:r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самоідентифікація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– це віднесення індивідом або групою себе до певного етносу (нації). </a:t>
            </a:r>
            <a:r>
              <a:rPr lang="uk-UA" alt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Може не співпадати з ідентифікацією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Д.Донцов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В.Липинський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С.Нігоян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Етнічна (національна) </a:t>
            </a:r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свідомість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– уявлення етносу (нації) про себе та інші народи та соціальні явища.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Етнічна (національна) </a:t>
            </a:r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самосвідомість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– суб’єктивний вимір свідомості.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Національний характер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комплекс фізичних і психічних ознак, що об’єднують членів нації і відрізняють її від інших націй (О. Бауер). </a:t>
            </a:r>
            <a:endParaRPr lang="ru-RU" alt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Національний менталітет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– синтез психологічних та світоглядних виявів етнічної самобутності.</a:t>
            </a:r>
            <a:endParaRPr lang="ru-RU" alt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Подвійна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(множинна) </a:t>
            </a:r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етнонаціональна свідомість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одночасна самоідентифікація індивіда з двома (чи більше) етнонаціональними спільнотами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uk-UA" alt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Білінгвізм </a:t>
            </a:r>
            <a:r>
              <a:rPr lang="uk-UA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– соціалізація з використанням двох мов. </a:t>
            </a:r>
            <a:endParaRPr lang="uk-UA" alt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128</TotalTime>
  <Words>621</Words>
  <Application>Microsoft Office PowerPoint</Application>
  <PresentationFormat>Экран (4:3)</PresentationFormat>
  <Paragraphs>36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Palatino Linotype</vt:lpstr>
      <vt:lpstr>Times New Roman</vt:lpstr>
      <vt:lpstr>Wingdings</vt:lpstr>
      <vt:lpstr>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Етнічна та національна свідомість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Перегуда Євген Вікторович</cp:lastModifiedBy>
  <cp:revision>18</cp:revision>
  <dcterms:modified xsi:type="dcterms:W3CDTF">2025-01-11T21:03:23Z</dcterms:modified>
</cp:coreProperties>
</file>