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371536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122077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811483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231481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2277444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2937234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1059169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401568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3396703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203858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F69273C-C3DB-4E8E-9984-EA22F4DB1A81}" type="datetimeFigureOut">
              <a:rPr lang="ru-RU" smtClean="0"/>
              <a:pPr/>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DBB8-F04C-4B07-977A-70A4813FAC62}" type="slidenum">
              <a:rPr lang="ru-RU" smtClean="0"/>
              <a:pPr/>
              <a:t>‹№›</a:t>
            </a:fld>
            <a:endParaRPr lang="ru-RU"/>
          </a:p>
        </p:txBody>
      </p:sp>
    </p:spTree>
    <p:extLst>
      <p:ext uri="{BB962C8B-B14F-4D97-AF65-F5344CB8AC3E}">
        <p14:creationId xmlns:p14="http://schemas.microsoft.com/office/powerpoint/2010/main" val="373974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9273C-C3DB-4E8E-9984-EA22F4DB1A81}" type="datetimeFigureOut">
              <a:rPr lang="ru-RU" smtClean="0"/>
              <a:pPr/>
              <a:t>31.01.2019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9DBB8-F04C-4B07-977A-70A4813FAC62}" type="slidenum">
              <a:rPr lang="ru-RU" smtClean="0"/>
              <a:pPr/>
              <a:t>‹№›</a:t>
            </a:fld>
            <a:endParaRPr lang="ru-RU"/>
          </a:p>
        </p:txBody>
      </p:sp>
    </p:spTree>
    <p:extLst>
      <p:ext uri="{BB962C8B-B14F-4D97-AF65-F5344CB8AC3E}">
        <p14:creationId xmlns:p14="http://schemas.microsoft.com/office/powerpoint/2010/main" val="2975918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t>Застосування методів матеріального балансу для моделювання</a:t>
            </a:r>
            <a:r>
              <a:rPr lang="ru-RU" dirty="0"/>
              <a:t/>
            </a:r>
            <a:br>
              <a:rPr lang="ru-RU" dirty="0"/>
            </a:br>
            <a:r>
              <a:rPr lang="uk-UA" b="1" dirty="0"/>
              <a:t>та прогнозування безпеки об’єктів та територій</a:t>
            </a:r>
            <a:r>
              <a:rPr lang="ru-RU" dirty="0"/>
              <a:t/>
            </a:r>
            <a:br>
              <a:rPr lang="ru-RU" dirty="0"/>
            </a:b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734097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uk-UA" dirty="0"/>
              <a:t>Баланси використовують при визначенні розмірів апаратури, її потужності та ряду інших технічних показників виробництва.</a:t>
            </a:r>
            <a:endParaRPr lang="ru-RU" dirty="0"/>
          </a:p>
          <a:p>
            <a:r>
              <a:rPr lang="uk-UA" dirty="0"/>
              <a:t>Спочатку складають матеріальний баланс, а потім – на його основі – енергетичний. Іноді показники цих балансів подаються в грошових еквівалентах і на їх основі з додаванням ряду інших показників можуть бути складені економічні баланси виробництва. </a:t>
            </a:r>
            <a:endParaRPr lang="ru-RU" dirty="0"/>
          </a:p>
          <a:p>
            <a:endParaRPr lang="ru-RU" dirty="0"/>
          </a:p>
        </p:txBody>
      </p:sp>
    </p:spTree>
    <p:extLst>
      <p:ext uri="{BB962C8B-B14F-4D97-AF65-F5344CB8AC3E}">
        <p14:creationId xmlns:p14="http://schemas.microsoft.com/office/powerpoint/2010/main" val="2535673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uk-UA" dirty="0"/>
              <a:t>Для практичної обробки даних при складанні рівнянь матеріального балансу системи необхідно попередньо обробити дані.</a:t>
            </a:r>
            <a:endParaRPr lang="ru-RU" dirty="0"/>
          </a:p>
          <a:p>
            <a:r>
              <a:rPr lang="uk-UA" dirty="0"/>
              <a:t>Один з можливих варіантів такої обробки включає наступні етапи:</a:t>
            </a:r>
            <a:endParaRPr lang="ru-RU" dirty="0"/>
          </a:p>
          <a:p>
            <a:r>
              <a:rPr lang="uk-UA" dirty="0"/>
              <a:t> 1) побудова діаграми або технологічної схеми до поставленої задачі з визначеннях всіх відомих потоків та кількісних параметрів (такі параметри, як тиск, температура, тощо на даному етапі можна не вказувати);</a:t>
            </a:r>
            <a:endParaRPr lang="ru-RU" dirty="0"/>
          </a:p>
          <a:p>
            <a:r>
              <a:rPr lang="uk-UA" dirty="0"/>
              <a:t> 2) визначення області вирішення задачі (наприклад, проміжок часу або маса продукту, що поступає);</a:t>
            </a:r>
            <a:endParaRPr lang="ru-RU" dirty="0"/>
          </a:p>
          <a:p>
            <a:r>
              <a:rPr lang="uk-UA" dirty="0"/>
              <a:t> 3) визначення (наскрізний компонент – це елемент, або частка або речовина, які проходять крізь систему не змінюючись. В якості наскрізного компоненту часто використовують повітря, воду або інертні тверді речовини);</a:t>
            </a:r>
            <a:endParaRPr lang="ru-RU" dirty="0"/>
          </a:p>
          <a:p>
            <a:r>
              <a:rPr lang="uk-UA" dirty="0"/>
              <a:t> 4) визначення меж системи. Оскільки закон збереження маси працює як для всієї системи, необхідно вибрати таку ділянку через яку проходить тільки один невизначений потік.</a:t>
            </a:r>
            <a:endParaRPr lang="ru-RU" dirty="0"/>
          </a:p>
          <a:p>
            <a:endParaRPr lang="ru-RU" dirty="0"/>
          </a:p>
        </p:txBody>
      </p:sp>
    </p:spTree>
    <p:extLst>
      <p:ext uri="{BB962C8B-B14F-4D97-AF65-F5344CB8AC3E}">
        <p14:creationId xmlns:p14="http://schemas.microsoft.com/office/powerpoint/2010/main" val="1874105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dirty="0"/>
              <a:t>При аналізі системи, в якій протикає одна або кілька хімічних реакцій, для кожної реакції записують окреме рівняння, а також розраховують масу кожного реагенту та продуктів її взаємодії по рівнянню хімічної реакції та пропорційне співвідношення всіх компонентів які приймають участь у реакції.</a:t>
            </a:r>
            <a:endParaRPr lang="ru-RU" dirty="0"/>
          </a:p>
          <a:p>
            <a:r>
              <a:rPr lang="uk-UA" b="1" dirty="0"/>
              <a:t> </a:t>
            </a:r>
            <a:endParaRPr lang="ru-RU" dirty="0"/>
          </a:p>
          <a:p>
            <a:endParaRPr lang="ru-RU" dirty="0"/>
          </a:p>
        </p:txBody>
      </p:sp>
    </p:spTree>
    <p:extLst>
      <p:ext uri="{BB962C8B-B14F-4D97-AF65-F5344CB8AC3E}">
        <p14:creationId xmlns:p14="http://schemas.microsoft.com/office/powerpoint/2010/main" val="1061444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0648"/>
            <a:ext cx="7437512" cy="1143000"/>
          </a:xfrm>
        </p:spPr>
        <p:txBody>
          <a:bodyPr>
            <a:normAutofit fontScale="90000"/>
          </a:bodyPr>
          <a:lstStyle/>
          <a:p>
            <a:r>
              <a:rPr lang="uk-UA" sz="2000" b="1" dirty="0"/>
              <a:t>Оцінка можливого впливу виробництва на навколишнє середовище та моделювання забруднення на основі рівнянь матеріального балансу</a:t>
            </a:r>
            <a:r>
              <a:rPr lang="ru-RU" sz="2000" dirty="0"/>
              <a:t/>
            </a:r>
            <a:br>
              <a:rPr lang="ru-RU" sz="2000" dirty="0"/>
            </a:br>
            <a:endParaRPr lang="ru-RU" sz="2000" dirty="0"/>
          </a:p>
        </p:txBody>
      </p:sp>
      <p:sp>
        <p:nvSpPr>
          <p:cNvPr id="3" name="Объект 2"/>
          <p:cNvSpPr>
            <a:spLocks noGrp="1"/>
          </p:cNvSpPr>
          <p:nvPr>
            <p:ph idx="1"/>
          </p:nvPr>
        </p:nvSpPr>
        <p:spPr/>
        <p:txBody>
          <a:bodyPr/>
          <a:lstStyle/>
          <a:p>
            <a:r>
              <a:rPr lang="uk-UA" dirty="0"/>
              <a:t>Склад та аналіз системи матеріальних балансів основних компонентів матеріалів, води, забруднюючих речовин, як метод екологічної експертизи, дозволяє оцінити  не тільки фактичний вплив(контрольований і неконтрольований) на навколишнє середовище  по виробництву в цілому, але й дає необхідну оцінку окремим джерелам впливу на середовище.</a:t>
            </a:r>
            <a:endParaRPr lang="ru-RU" dirty="0"/>
          </a:p>
          <a:p>
            <a:endParaRPr lang="ru-RU" dirty="0"/>
          </a:p>
        </p:txBody>
      </p:sp>
    </p:spTree>
    <p:extLst>
      <p:ext uri="{BB962C8B-B14F-4D97-AF65-F5344CB8AC3E}">
        <p14:creationId xmlns:p14="http://schemas.microsoft.com/office/powerpoint/2010/main" val="377159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1890713"/>
            <a:ext cx="6438900"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0500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uk-UA" dirty="0"/>
              <a:t>Для даної схеми конденсат з устаткування низькотемпературної сепарації по трубопроводам направляється в </a:t>
            </a:r>
            <a:r>
              <a:rPr lang="uk-UA" dirty="0" err="1"/>
              <a:t>двухфазному</a:t>
            </a:r>
            <a:r>
              <a:rPr lang="uk-UA" dirty="0"/>
              <a:t> стані на головні споруди, де при тиску рівному 2,5 </a:t>
            </a:r>
            <a:r>
              <a:rPr lang="uk-UA" dirty="0" err="1"/>
              <a:t>МПа</a:t>
            </a:r>
            <a:r>
              <a:rPr lang="uk-UA" dirty="0"/>
              <a:t> його дегазують, далі доводять до тиску 6,0 </a:t>
            </a:r>
            <a:r>
              <a:rPr lang="uk-UA" dirty="0" err="1"/>
              <a:t>МПа</a:t>
            </a:r>
            <a:r>
              <a:rPr lang="uk-UA" dirty="0"/>
              <a:t> для транспортування в однофазному стані на </a:t>
            </a:r>
            <a:r>
              <a:rPr lang="uk-UA" dirty="0" err="1"/>
              <a:t>газопідготовче</a:t>
            </a:r>
            <a:r>
              <a:rPr lang="uk-UA" dirty="0"/>
              <a:t> виробництво.</a:t>
            </a:r>
            <a:endParaRPr lang="ru-RU" dirty="0"/>
          </a:p>
          <a:p>
            <a:r>
              <a:rPr lang="uk-UA" dirty="0"/>
              <a:t>Для розрахунку візьмемо наступні показники роботи устаткування:</a:t>
            </a:r>
            <a:endParaRPr lang="ru-RU" dirty="0"/>
          </a:p>
          <a:p>
            <a:r>
              <a:rPr lang="uk-UA" dirty="0"/>
              <a:t>Об’єм видобутку газу </a:t>
            </a:r>
            <a:r>
              <a:rPr lang="en-US" dirty="0"/>
              <a:t>Q</a:t>
            </a:r>
            <a:r>
              <a:rPr lang="uk-UA" baseline="-25000" dirty="0"/>
              <a:t>н</a:t>
            </a:r>
            <a:r>
              <a:rPr lang="uk-UA" dirty="0"/>
              <a:t> = 18,6 ∙10</a:t>
            </a:r>
            <a:r>
              <a:rPr lang="uk-UA" baseline="30000" dirty="0"/>
              <a:t>9  </a:t>
            </a:r>
            <a:r>
              <a:rPr lang="uk-UA" dirty="0"/>
              <a:t>м</a:t>
            </a:r>
            <a:r>
              <a:rPr lang="uk-UA" baseline="30000" dirty="0"/>
              <a:t>3</a:t>
            </a:r>
            <a:r>
              <a:rPr lang="uk-UA" dirty="0"/>
              <a:t>/рік</a:t>
            </a:r>
            <a:endParaRPr lang="ru-RU" dirty="0"/>
          </a:p>
          <a:p>
            <a:r>
              <a:rPr lang="uk-UA" dirty="0"/>
              <a:t>Потенційний вміст конденсату в газі </a:t>
            </a:r>
            <a:r>
              <a:rPr lang="en-US" dirty="0"/>
              <a:t>q</a:t>
            </a:r>
            <a:r>
              <a:rPr lang="uk-UA" baseline="-25000" dirty="0"/>
              <a:t>н </a:t>
            </a:r>
            <a:r>
              <a:rPr lang="uk-UA" dirty="0"/>
              <a:t>= 93,6 м</a:t>
            </a:r>
            <a:r>
              <a:rPr lang="uk-UA" baseline="30000" dirty="0"/>
              <a:t>3</a:t>
            </a:r>
            <a:r>
              <a:rPr lang="uk-UA" dirty="0"/>
              <a:t>/</a:t>
            </a:r>
            <a:r>
              <a:rPr lang="uk-UA" dirty="0" err="1"/>
              <a:t>м</a:t>
            </a:r>
            <a:r>
              <a:rPr lang="uk-UA" baseline="30000" dirty="0" err="1"/>
              <a:t>3</a:t>
            </a:r>
            <a:r>
              <a:rPr lang="uk-UA" dirty="0"/>
              <a:t> </a:t>
            </a:r>
            <a:endParaRPr lang="ru-RU" dirty="0"/>
          </a:p>
          <a:p>
            <a:r>
              <a:rPr lang="uk-UA" dirty="0"/>
              <a:t>Конденсат, який вилучається з газорідинної суміші </a:t>
            </a:r>
            <a:r>
              <a:rPr lang="en-US" dirty="0"/>
              <a:t>Cr</a:t>
            </a:r>
            <a:r>
              <a:rPr lang="uk-UA" baseline="-25000" dirty="0" err="1"/>
              <a:t>стк</a:t>
            </a:r>
            <a:r>
              <a:rPr lang="uk-UA" baseline="-25000" dirty="0"/>
              <a:t> </a:t>
            </a:r>
            <a:r>
              <a:rPr lang="uk-UA" dirty="0"/>
              <a:t>=1535,81 </a:t>
            </a:r>
            <a:r>
              <a:rPr lang="uk-UA" dirty="0" err="1"/>
              <a:t>тис.т</a:t>
            </a:r>
            <a:r>
              <a:rPr lang="uk-UA" dirty="0"/>
              <a:t>/рік.</a:t>
            </a:r>
            <a:endParaRPr lang="ru-RU" dirty="0"/>
          </a:p>
          <a:p>
            <a:r>
              <a:rPr lang="uk-UA" dirty="0"/>
              <a:t>Природний газ, який містить </a:t>
            </a:r>
            <a:r>
              <a:rPr lang="uk-UA" dirty="0" err="1"/>
              <a:t>недовилучений</a:t>
            </a:r>
            <a:r>
              <a:rPr lang="uk-UA" dirty="0"/>
              <a:t> конденсат </a:t>
            </a:r>
            <a:r>
              <a:rPr lang="en-US" dirty="0"/>
              <a:t>Q</a:t>
            </a:r>
            <a:r>
              <a:rPr lang="uk-UA" baseline="-25000" dirty="0"/>
              <a:t>к</a:t>
            </a:r>
            <a:r>
              <a:rPr lang="uk-UA" dirty="0"/>
              <a:t>=18,9∙10</a:t>
            </a:r>
            <a:r>
              <a:rPr lang="uk-UA" baseline="30000" dirty="0"/>
              <a:t>9 </a:t>
            </a:r>
            <a:r>
              <a:rPr lang="uk-UA" dirty="0"/>
              <a:t>м</a:t>
            </a:r>
            <a:r>
              <a:rPr lang="uk-UA" baseline="30000" dirty="0"/>
              <a:t>3</a:t>
            </a:r>
            <a:r>
              <a:rPr lang="uk-UA" dirty="0"/>
              <a:t>/рік.</a:t>
            </a:r>
            <a:endParaRPr lang="ru-RU" dirty="0"/>
          </a:p>
          <a:p>
            <a:r>
              <a:rPr lang="uk-UA" dirty="0"/>
              <a:t>Вміст конденсату в природному газі </a:t>
            </a:r>
            <a:r>
              <a:rPr lang="en-US" dirty="0"/>
              <a:t>q</a:t>
            </a:r>
            <a:r>
              <a:rPr lang="uk-UA" baseline="-25000" dirty="0"/>
              <a:t>к</a:t>
            </a:r>
            <a:r>
              <a:rPr lang="uk-UA" dirty="0"/>
              <a:t>=11,4 г/м</a:t>
            </a:r>
            <a:r>
              <a:rPr lang="uk-UA" baseline="30000" dirty="0"/>
              <a:t>3</a:t>
            </a:r>
            <a:r>
              <a:rPr lang="uk-UA" dirty="0"/>
              <a:t>.</a:t>
            </a:r>
            <a:endParaRPr lang="ru-RU" dirty="0"/>
          </a:p>
          <a:p>
            <a:endParaRPr lang="ru-RU" dirty="0"/>
          </a:p>
        </p:txBody>
      </p:sp>
    </p:spTree>
    <p:extLst>
      <p:ext uri="{BB962C8B-B14F-4D97-AF65-F5344CB8AC3E}">
        <p14:creationId xmlns:p14="http://schemas.microsoft.com/office/powerpoint/2010/main" val="986825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uk-UA" dirty="0"/>
              <a:t>Основне рівняння матеріального балансу для визначення сумарних викидів вуглеводнів(схема 1) має вигляд:</a:t>
            </a:r>
            <a:endParaRPr lang="ru-RU" dirty="0"/>
          </a:p>
          <a:p>
            <a:r>
              <a:rPr lang="en-US" dirty="0"/>
              <a:t>Cr</a:t>
            </a:r>
            <a:r>
              <a:rPr lang="uk-UA" baseline="-25000" dirty="0"/>
              <a:t>в</a:t>
            </a:r>
            <a:r>
              <a:rPr lang="uk-UA" dirty="0"/>
              <a:t> = </a:t>
            </a:r>
            <a:r>
              <a:rPr lang="en-US" dirty="0"/>
              <a:t>Cr</a:t>
            </a:r>
            <a:r>
              <a:rPr lang="uk-UA" baseline="-25000" dirty="0"/>
              <a:t>н</a:t>
            </a:r>
            <a:r>
              <a:rPr lang="uk-UA" dirty="0"/>
              <a:t> - </a:t>
            </a:r>
            <a:r>
              <a:rPr lang="en-US" dirty="0"/>
              <a:t>Cr</a:t>
            </a:r>
            <a:r>
              <a:rPr lang="uk-UA" baseline="-25000" dirty="0"/>
              <a:t>к</a:t>
            </a:r>
            <a:r>
              <a:rPr lang="uk-UA" dirty="0"/>
              <a:t> - </a:t>
            </a:r>
            <a:r>
              <a:rPr lang="en-US" dirty="0"/>
              <a:t>Cr</a:t>
            </a:r>
            <a:r>
              <a:rPr lang="uk-UA" baseline="-25000" dirty="0" err="1"/>
              <a:t>стк</a:t>
            </a:r>
            <a:r>
              <a:rPr lang="uk-UA" dirty="0"/>
              <a:t>					(10)</a:t>
            </a:r>
            <a:endParaRPr lang="ru-RU" dirty="0"/>
          </a:p>
          <a:p>
            <a:r>
              <a:rPr lang="uk-UA" dirty="0"/>
              <a:t>де кількість конденсату, який надходить на устаткування для комплексної підготовки газу (УКПР)</a:t>
            </a:r>
            <a:endParaRPr lang="ru-RU" dirty="0"/>
          </a:p>
          <a:p>
            <a:r>
              <a:rPr lang="en-US" dirty="0"/>
              <a:t>Cr</a:t>
            </a:r>
            <a:r>
              <a:rPr lang="uk-UA" baseline="-25000" dirty="0"/>
              <a:t>н </a:t>
            </a:r>
            <a:r>
              <a:rPr lang="uk-UA" dirty="0"/>
              <a:t>= </a:t>
            </a:r>
            <a:r>
              <a:rPr lang="en-US" dirty="0"/>
              <a:t>Q</a:t>
            </a:r>
            <a:r>
              <a:rPr lang="uk-UA" baseline="-25000" dirty="0"/>
              <a:t>н </a:t>
            </a:r>
            <a:r>
              <a:rPr lang="uk-UA" dirty="0"/>
              <a:t>∙ </a:t>
            </a:r>
            <a:r>
              <a:rPr lang="en-US" dirty="0"/>
              <a:t>q</a:t>
            </a:r>
            <a:r>
              <a:rPr lang="uk-UA" baseline="-25000" dirty="0"/>
              <a:t>н</a:t>
            </a:r>
            <a:r>
              <a:rPr lang="uk-UA" dirty="0"/>
              <a:t> = 1740,96 ∙ 10</a:t>
            </a:r>
            <a:r>
              <a:rPr lang="uk-UA" baseline="30000" dirty="0"/>
              <a:t>9 </a:t>
            </a:r>
            <a:r>
              <a:rPr lang="uk-UA" dirty="0"/>
              <a:t>м</a:t>
            </a:r>
            <a:r>
              <a:rPr lang="uk-UA" baseline="30000" dirty="0"/>
              <a:t>3</a:t>
            </a:r>
            <a:r>
              <a:rPr lang="uk-UA" dirty="0"/>
              <a:t>/рік</a:t>
            </a:r>
            <a:endParaRPr lang="ru-RU" dirty="0"/>
          </a:p>
          <a:p>
            <a:r>
              <a:rPr lang="uk-UA" dirty="0"/>
              <a:t>Кількість </a:t>
            </a:r>
            <a:r>
              <a:rPr lang="uk-UA" dirty="0" err="1"/>
              <a:t>недовилученого</a:t>
            </a:r>
            <a:r>
              <a:rPr lang="uk-UA" dirty="0"/>
              <a:t> конденсату</a:t>
            </a:r>
            <a:endParaRPr lang="ru-RU" dirty="0"/>
          </a:p>
          <a:p>
            <a:r>
              <a:rPr lang="en-US" dirty="0"/>
              <a:t>Cr</a:t>
            </a:r>
            <a:r>
              <a:rPr lang="uk-UA" dirty="0"/>
              <a:t> = </a:t>
            </a:r>
            <a:r>
              <a:rPr lang="en-US" dirty="0"/>
              <a:t>Q</a:t>
            </a:r>
            <a:r>
              <a:rPr lang="uk-UA" baseline="-25000" dirty="0"/>
              <a:t>к </a:t>
            </a:r>
            <a:r>
              <a:rPr lang="uk-UA" dirty="0"/>
              <a:t>∙ </a:t>
            </a:r>
            <a:r>
              <a:rPr lang="en-US" dirty="0"/>
              <a:t>q</a:t>
            </a:r>
            <a:r>
              <a:rPr lang="uk-UA" baseline="-25000" dirty="0"/>
              <a:t>к </a:t>
            </a:r>
            <a:r>
              <a:rPr lang="uk-UA" dirty="0"/>
              <a:t>= 215,46 ∙ 10</a:t>
            </a:r>
            <a:r>
              <a:rPr lang="uk-UA" baseline="30000" dirty="0"/>
              <a:t>9 </a:t>
            </a:r>
            <a:r>
              <a:rPr lang="uk-UA" dirty="0"/>
              <a:t>м</a:t>
            </a:r>
            <a:r>
              <a:rPr lang="uk-UA" baseline="30000" dirty="0"/>
              <a:t>3</a:t>
            </a:r>
            <a:r>
              <a:rPr lang="uk-UA" dirty="0"/>
              <a:t>/рік</a:t>
            </a:r>
            <a:endParaRPr lang="ru-RU" dirty="0"/>
          </a:p>
          <a:p>
            <a:r>
              <a:rPr lang="uk-UA" dirty="0"/>
              <a:t>Сумарні викиди вуглеводнів</a:t>
            </a:r>
            <a:endParaRPr lang="ru-RU" dirty="0"/>
          </a:p>
          <a:p>
            <a:r>
              <a:rPr lang="en-US" dirty="0"/>
              <a:t>Cr</a:t>
            </a:r>
            <a:r>
              <a:rPr lang="uk-UA" baseline="-25000" dirty="0"/>
              <a:t>в </a:t>
            </a:r>
            <a:r>
              <a:rPr lang="uk-UA" dirty="0"/>
              <a:t>= 1,06 ∙ 10</a:t>
            </a:r>
            <a:r>
              <a:rPr lang="uk-UA" baseline="30000" dirty="0"/>
              <a:t>5  </a:t>
            </a:r>
            <a:r>
              <a:rPr lang="uk-UA" dirty="0"/>
              <a:t>м</a:t>
            </a:r>
            <a:r>
              <a:rPr lang="uk-UA" baseline="30000" dirty="0"/>
              <a:t>3</a:t>
            </a:r>
            <a:r>
              <a:rPr lang="uk-UA" dirty="0"/>
              <a:t>/рік</a:t>
            </a:r>
            <a:endParaRPr lang="ru-RU" dirty="0"/>
          </a:p>
          <a:p>
            <a:r>
              <a:rPr lang="uk-UA" dirty="0"/>
              <a:t>Послуговуючись рівнянням  матеріального балансу можна розрахувати також витрати газу при його магістральному транспортуванні.</a:t>
            </a:r>
            <a:endParaRPr lang="ru-RU" dirty="0"/>
          </a:p>
          <a:p>
            <a:r>
              <a:rPr lang="uk-UA" dirty="0"/>
              <a:t>Схеми матеріальних потоків є також одною із найбільш зручних форм організації та представлення різних даних про вплив промислового виробництва на середовище.</a:t>
            </a:r>
            <a:endParaRPr lang="ru-RU" dirty="0"/>
          </a:p>
          <a:p>
            <a:endParaRPr lang="ru-RU" dirty="0"/>
          </a:p>
        </p:txBody>
      </p:sp>
    </p:spTree>
    <p:extLst>
      <p:ext uri="{BB962C8B-B14F-4D97-AF65-F5344CB8AC3E}">
        <p14:creationId xmlns:p14="http://schemas.microsoft.com/office/powerpoint/2010/main" val="1520873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0150" y="714375"/>
            <a:ext cx="6743700" cy="542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5788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uk-UA" dirty="0"/>
              <a:t>В якості додаткових типів матеріальних потоків використовують нормативи і ліміти: гранично допустимі викиди(ГДВ), скиди(ГДС), навантаження(ГДН), ліміти на скид та викид забруднюючих речовин і ліміти на розміщення відходів:</a:t>
            </a:r>
            <a:endParaRPr lang="ru-RU" dirty="0"/>
          </a:p>
          <a:p>
            <a:r>
              <a:rPr lang="uk-UA" dirty="0"/>
              <a:t>М</a:t>
            </a:r>
            <a:r>
              <a:rPr lang="uk-UA" baseline="-25000" dirty="0"/>
              <a:t>1</a:t>
            </a:r>
            <a:r>
              <a:rPr lang="uk-UA" dirty="0"/>
              <a:t>+М</a:t>
            </a:r>
            <a:r>
              <a:rPr lang="uk-UA" baseline="-25000" dirty="0"/>
              <a:t>2</a:t>
            </a:r>
            <a:r>
              <a:rPr lang="uk-UA" dirty="0"/>
              <a:t>=М</a:t>
            </a:r>
            <a:r>
              <a:rPr lang="uk-UA" baseline="-25000" dirty="0"/>
              <a:t>3</a:t>
            </a:r>
            <a:r>
              <a:rPr lang="uk-UA" dirty="0"/>
              <a:t>+М</a:t>
            </a:r>
            <a:r>
              <a:rPr lang="uk-UA" baseline="-25000" dirty="0"/>
              <a:t>3</a:t>
            </a:r>
            <a:r>
              <a:rPr lang="uk-UA" dirty="0"/>
              <a:t>+М</a:t>
            </a:r>
            <a:r>
              <a:rPr lang="uk-UA" baseline="-25000" dirty="0"/>
              <a:t>4</a:t>
            </a:r>
            <a:r>
              <a:rPr lang="uk-UA" dirty="0"/>
              <a:t>,</a:t>
            </a:r>
            <a:endParaRPr lang="ru-RU" dirty="0"/>
          </a:p>
          <a:p>
            <a:r>
              <a:rPr lang="uk-UA" dirty="0"/>
              <a:t>М</a:t>
            </a:r>
            <a:r>
              <a:rPr lang="uk-UA" baseline="-25000" dirty="0"/>
              <a:t>4</a:t>
            </a:r>
            <a:r>
              <a:rPr lang="uk-UA" dirty="0"/>
              <a:t>=М</a:t>
            </a:r>
            <a:r>
              <a:rPr lang="uk-UA" baseline="-25000" dirty="0"/>
              <a:t>С</a:t>
            </a:r>
            <a:r>
              <a:rPr lang="uk-UA" dirty="0"/>
              <a:t>+М</a:t>
            </a:r>
            <a:r>
              <a:rPr lang="uk-UA" baseline="-25000" dirty="0"/>
              <a:t>В</a:t>
            </a:r>
            <a:r>
              <a:rPr lang="uk-UA" dirty="0"/>
              <a:t>+М</a:t>
            </a:r>
            <a:r>
              <a:rPr lang="uk-UA" baseline="-25000" dirty="0"/>
              <a:t>О</a:t>
            </a:r>
            <a:r>
              <a:rPr lang="uk-UA" dirty="0"/>
              <a:t>,</a:t>
            </a:r>
            <a:endParaRPr lang="ru-RU" dirty="0"/>
          </a:p>
          <a:p>
            <a:r>
              <a:rPr lang="uk-UA" dirty="0"/>
              <a:t>М</a:t>
            </a:r>
            <a:r>
              <a:rPr lang="uk-UA" baseline="-25000" dirty="0"/>
              <a:t>С</a:t>
            </a:r>
            <a:r>
              <a:rPr lang="uk-UA" dirty="0"/>
              <a:t>=М</a:t>
            </a:r>
            <a:r>
              <a:rPr lang="uk-UA" baseline="-25000" dirty="0"/>
              <a:t>СК</a:t>
            </a:r>
            <a:r>
              <a:rPr lang="uk-UA" dirty="0"/>
              <a:t>+М</a:t>
            </a:r>
            <a:r>
              <a:rPr lang="uk-UA" baseline="-25000" dirty="0"/>
              <a:t>СН</a:t>
            </a:r>
            <a:r>
              <a:rPr lang="uk-UA" dirty="0"/>
              <a:t>,					</a:t>
            </a:r>
            <a:endParaRPr lang="ru-RU" dirty="0"/>
          </a:p>
          <a:p>
            <a:r>
              <a:rPr lang="uk-UA" dirty="0"/>
              <a:t>М</a:t>
            </a:r>
            <a:r>
              <a:rPr lang="uk-UA" baseline="-25000" dirty="0"/>
              <a:t>В</a:t>
            </a:r>
            <a:r>
              <a:rPr lang="uk-UA" dirty="0"/>
              <a:t>=М</a:t>
            </a:r>
            <a:r>
              <a:rPr lang="uk-UA" baseline="-25000" dirty="0"/>
              <a:t>ВК</a:t>
            </a:r>
            <a:r>
              <a:rPr lang="uk-UA" dirty="0"/>
              <a:t>+М</a:t>
            </a:r>
            <a:r>
              <a:rPr lang="uk-UA" baseline="-25000" dirty="0"/>
              <a:t>ВН</a:t>
            </a:r>
            <a:r>
              <a:rPr lang="uk-UA" dirty="0"/>
              <a:t>,</a:t>
            </a:r>
            <a:endParaRPr lang="ru-RU" dirty="0"/>
          </a:p>
          <a:p>
            <a:r>
              <a:rPr lang="uk-UA" dirty="0"/>
              <a:t>М</a:t>
            </a:r>
            <a:r>
              <a:rPr lang="uk-UA" baseline="-25000" dirty="0"/>
              <a:t>О</a:t>
            </a:r>
            <a:r>
              <a:rPr lang="uk-UA" dirty="0"/>
              <a:t>=М</a:t>
            </a:r>
            <a:r>
              <a:rPr lang="uk-UA" baseline="-25000" dirty="0"/>
              <a:t>ОК</a:t>
            </a:r>
            <a:r>
              <a:rPr lang="uk-UA" dirty="0"/>
              <a:t>+М</a:t>
            </a:r>
            <a:r>
              <a:rPr lang="uk-UA" baseline="-25000" dirty="0"/>
              <a:t>ОН</a:t>
            </a:r>
            <a:r>
              <a:rPr lang="uk-UA" dirty="0"/>
              <a:t>.</a:t>
            </a:r>
            <a:endParaRPr lang="ru-RU" dirty="0"/>
          </a:p>
          <a:p>
            <a:r>
              <a:rPr lang="uk-UA" dirty="0"/>
              <a:t>За допомогою приведених рівнянь  можливо ідентифікувати  та оцінити неконтрольований і контрольований вплив на навколишнє середовище підприємства. А у ряді випадків – аварійний та «нічний» вплив.</a:t>
            </a:r>
            <a:endParaRPr lang="ru-RU" dirty="0"/>
          </a:p>
          <a:p>
            <a:endParaRPr lang="ru-RU" dirty="0"/>
          </a:p>
        </p:txBody>
      </p:sp>
    </p:spTree>
    <p:extLst>
      <p:ext uri="{BB962C8B-B14F-4D97-AF65-F5344CB8AC3E}">
        <p14:creationId xmlns:p14="http://schemas.microsoft.com/office/powerpoint/2010/main" val="1080711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963" y="2190750"/>
            <a:ext cx="6696075"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42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uk-UA" dirty="0"/>
              <a:t>. Згідно закону збереження маси при виготовленні та використанні продуктів ми можемо переводити елементи та з’єднання з однієї фізичної форми в іншу, але ми не можемо ані створити ніяку річ з нічого, ані перетворити в ніщо будь-яку кількість речовини, яка підлягає виміру.</a:t>
            </a:r>
            <a:endParaRPr lang="ru-RU" dirty="0"/>
          </a:p>
          <a:p>
            <a:r>
              <a:rPr lang="uk-UA" dirty="0"/>
              <a:t>Ми можемо збирати пил та сажу, які викидаються через димові труби промислових підприємств, але ці тверді відходи необхідно кудись дівати. Ми можемо зібрати сміття та очистити стічні труби від твердих мастил та мулу, але ці речовини повинні бути утилізовані, при цьому забруднюючи атмосферу(коли вони спалені), або ґрунт чи підземні води(коли </a:t>
            </a:r>
            <a:r>
              <a:rPr lang="uk-UA" dirty="0" err="1"/>
              <a:t>захоронені</a:t>
            </a:r>
            <a:r>
              <a:rPr lang="uk-UA" dirty="0"/>
              <a:t> на суходолі), або річки, океани(коли вони скинуті), або їх повторно треба використати.</a:t>
            </a:r>
            <a:endParaRPr lang="ru-RU" dirty="0"/>
          </a:p>
          <a:p>
            <a:endParaRPr lang="ru-RU" dirty="0"/>
          </a:p>
        </p:txBody>
      </p:sp>
    </p:spTree>
    <p:extLst>
      <p:ext uri="{BB962C8B-B14F-4D97-AF65-F5344CB8AC3E}">
        <p14:creationId xmlns:p14="http://schemas.microsoft.com/office/powerpoint/2010/main" val="1211171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uk-UA" dirty="0"/>
              <a:t>Для того, щоб скласти рівняння матеріального балансу необхідно ввести наступні зміни:</a:t>
            </a:r>
            <a:endParaRPr lang="ru-RU" dirty="0"/>
          </a:p>
          <a:p>
            <a:r>
              <a:rPr lang="uk-UA" dirty="0"/>
              <a:t>Х</a:t>
            </a:r>
            <a:r>
              <a:rPr lang="uk-UA" baseline="-25000" dirty="0"/>
              <a:t>К</a:t>
            </a:r>
            <a:r>
              <a:rPr lang="uk-UA" dirty="0"/>
              <a:t> – кількість найменувань одиниць продукції типу К, яка виробляється за одиницю часу;</a:t>
            </a:r>
            <a:endParaRPr lang="ru-RU" dirty="0"/>
          </a:p>
          <a:p>
            <a:r>
              <a:rPr lang="en-US" dirty="0"/>
              <a:t>Y</a:t>
            </a:r>
            <a:r>
              <a:rPr lang="uk-UA" baseline="-25000" dirty="0"/>
              <a:t>К</a:t>
            </a:r>
            <a:r>
              <a:rPr lang="uk-UA" dirty="0"/>
              <a:t> – кількість найменувань одиниць продукції типу К, яку отримують споживачі за одиницю часу.</a:t>
            </a:r>
            <a:endParaRPr lang="ru-RU" dirty="0"/>
          </a:p>
          <a:p>
            <a:r>
              <a:rPr lang="uk-UA" dirty="0"/>
              <a:t>В загальному випадку Х</a:t>
            </a:r>
            <a:r>
              <a:rPr lang="uk-UA" baseline="-25000" dirty="0"/>
              <a:t>К </a:t>
            </a:r>
            <a:r>
              <a:rPr lang="uk-UA" dirty="0"/>
              <a:t>= </a:t>
            </a:r>
            <a:r>
              <a:rPr lang="en-US" dirty="0"/>
              <a:t>Y</a:t>
            </a:r>
            <a:r>
              <a:rPr lang="uk-UA" baseline="-25000" dirty="0"/>
              <a:t>К </a:t>
            </a:r>
            <a:r>
              <a:rPr lang="uk-UA" dirty="0"/>
              <a:t> система рівняння матеріального балансу для кожного сектору приймає вигляд:</a:t>
            </a:r>
            <a:endParaRPr lang="ru-RU" dirty="0"/>
          </a:p>
          <a:p>
            <a:pPr lvl="8"/>
            <a:r>
              <a:rPr lang="uk-UA" dirty="0"/>
              <a:t/>
            </a:r>
            <a:br>
              <a:rPr lang="uk-UA" dirty="0"/>
            </a:br>
            <a:endParaRPr lang="ru-RU" dirty="0"/>
          </a:p>
          <a:p>
            <a:endParaRPr lang="ru-RU" dirty="0"/>
          </a:p>
        </p:txBody>
      </p:sp>
    </p:spTree>
    <p:extLst>
      <p:ext uri="{BB962C8B-B14F-4D97-AF65-F5344CB8AC3E}">
        <p14:creationId xmlns:p14="http://schemas.microsoft.com/office/powerpoint/2010/main" val="3231190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157" name="Picture 1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986088"/>
            <a:ext cx="3495675" cy="1514475"/>
          </a:xfrm>
          <a:prstGeom prst="rect">
            <a:avLst/>
          </a:prstGeom>
          <a:noFill/>
          <a:extLst>
            <a:ext uri="{909E8E84-426E-40DD-AFC4-6F175D3DCCD1}">
              <a14:hiddenFill xmlns:a14="http://schemas.microsoft.com/office/drawing/2010/main">
                <a:solidFill>
                  <a:srgbClr val="FFFFFF"/>
                </a:solidFill>
              </a14:hiddenFill>
            </a:ext>
          </a:extLst>
        </p:spPr>
      </p:pic>
      <p:pic>
        <p:nvPicPr>
          <p:cNvPr id="6156" name="Picture 1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528888"/>
            <a:ext cx="609600" cy="428625"/>
          </a:xfrm>
          <a:prstGeom prst="rect">
            <a:avLst/>
          </a:prstGeom>
          <a:noFill/>
          <a:extLst>
            <a:ext uri="{909E8E84-426E-40DD-AFC4-6F175D3DCCD1}">
              <a14:hiddenFill xmlns:a14="http://schemas.microsoft.com/office/drawing/2010/main">
                <a:solidFill>
                  <a:srgbClr val="FFFFFF"/>
                </a:solidFill>
              </a14:hiddenFill>
            </a:ext>
          </a:extLst>
        </p:spPr>
      </p:pic>
      <p:pic>
        <p:nvPicPr>
          <p:cNvPr id="6155" name="Picture 1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528888"/>
            <a:ext cx="571500" cy="428625"/>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528888"/>
            <a:ext cx="571500" cy="428625"/>
          </a:xfrm>
          <a:prstGeom prst="rect">
            <a:avLst/>
          </a:prstGeom>
          <a:noFill/>
          <a:extLst>
            <a:ext uri="{909E8E84-426E-40DD-AFC4-6F175D3DCCD1}">
              <a14:hiddenFill xmlns:a14="http://schemas.microsoft.com/office/drawing/2010/main">
                <a:solidFill>
                  <a:srgbClr val="FFFFFF"/>
                </a:solidFill>
              </a14:hiddenFill>
            </a:ext>
          </a:extLst>
        </p:spPr>
      </p:pic>
      <p:pic>
        <p:nvPicPr>
          <p:cNvPr id="6153" name="Picture 9"/>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528888"/>
            <a:ext cx="561975" cy="42862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2528888"/>
            <a:ext cx="619125" cy="428625"/>
          </a:xfrm>
          <a:prstGeom prst="rect">
            <a:avLst/>
          </a:prstGeom>
          <a:noFill/>
          <a:extLst>
            <a:ext uri="{909E8E84-426E-40DD-AFC4-6F175D3DCCD1}">
              <a14:hiddenFill xmlns:a14="http://schemas.microsoft.com/office/drawing/2010/main">
                <a:solidFill>
                  <a:srgbClr val="FFFFFF"/>
                </a:solidFill>
              </a14:hiddenFill>
            </a:ext>
          </a:extLst>
        </p:spPr>
      </p:pic>
      <p:pic>
        <p:nvPicPr>
          <p:cNvPr id="6145" name="Picture 1"/>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0213" y="6615113"/>
            <a:ext cx="180975" cy="2000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14"/>
          <p:cNvSpPr>
            <a:spLocks noChangeArrowheads="1"/>
          </p:cNvSpPr>
          <p:nvPr/>
        </p:nvSpPr>
        <p:spPr bwMode="auto">
          <a:xfrm>
            <a:off x="1700213" y="2528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53958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Для того, щоб скласти рівняння матеріального балансу необхідно ввести наступні зміни:</a:t>
            </a:r>
            <a:endParaRPr kumimoji="0" lang="ru-RU" sz="900" b="0" i="0" u="none" strike="noStrike" cap="none" normalizeH="0" baseline="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Х</a:t>
            </a:r>
            <a:r>
              <a:rPr kumimoji="0" lang="uk-UA"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К</a:t>
            </a: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кількість найменувань одиниць продукції типу К, яка виробляється за одиницю часу;</a:t>
            </a:r>
            <a:endParaRPr kumimoji="0" lang="ru-RU" sz="900" b="0" i="0" u="none" strike="noStrike" cap="none" normalizeH="0" baseline="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Y</a:t>
            </a:r>
            <a:r>
              <a:rPr kumimoji="0" lang="uk-UA"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К</a:t>
            </a: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кількість найменувань одиниць продукції типу К, яку отримують споживачі за одиницю часу.</a:t>
            </a:r>
            <a:endParaRPr kumimoji="0" lang="ru-RU" sz="900" b="0" i="0" u="none" strike="noStrike" cap="none" normalizeH="0" baseline="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В загальному випадку Х</a:t>
            </a:r>
            <a:r>
              <a:rPr kumimoji="0" lang="uk-UA"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К </a:t>
            </a: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Y</a:t>
            </a:r>
            <a:r>
              <a:rPr kumimoji="0" lang="uk-UA" sz="12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К </a:t>
            </a: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система рівняння матеріального балансу для кожного сектору приймає вигляд:</a:t>
            </a:r>
            <a:endParaRPr kumimoji="0" lang="uk-UA" sz="1200" b="0" i="0" u="none" strike="noStrike" cap="none" normalizeH="0" baseline="0" smtClean="0">
              <a:ln>
                <a:noFill/>
              </a:ln>
              <a:solidFill>
                <a:schemeClr val="tx1"/>
              </a:solidFill>
              <a:effectLst/>
              <a:latin typeface="Cambria Math" pitchFamily="18" charset="0"/>
              <a:ea typeface="Times New Roman" pitchFamily="18"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smtClean="0">
                <a:ln>
                  <a:noFill/>
                </a:ln>
                <a:solidFill>
                  <a:schemeClr val="tx1"/>
                </a:solidFill>
                <a:effectLst/>
                <a:latin typeface="Cambria Math" pitchFamily="18" charset="0"/>
                <a:ea typeface="Times New Roman" pitchFamily="18" charset="0"/>
                <a:cs typeface="Arial" pitchFamily="34" charset="0"/>
              </a:rPr>
              <a:t/>
            </a:r>
            <a:br>
              <a:rPr kumimoji="0" lang="uk-UA" sz="1200" b="0" i="0" u="none" strike="noStrike" cap="none" normalizeH="0" baseline="0" smtClean="0">
                <a:ln>
                  <a:noFill/>
                </a:ln>
                <a:solidFill>
                  <a:schemeClr val="tx1"/>
                </a:solidFill>
                <a:effectLst/>
                <a:latin typeface="Cambria Math" pitchFamily="18" charset="0"/>
                <a:ea typeface="Times New Roman" pitchFamily="18" charset="0"/>
                <a:cs typeface="Arial" pitchFamily="34" charset="0"/>
              </a:rPr>
            </a:br>
            <a:endParaRPr kumimoji="0" lang="ru-RU" sz="900" b="0" i="0" u="none" strike="noStrike" cap="none" normalizeH="0" baseline="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15"/>
          <p:cNvSpPr>
            <a:spLocks noChangeArrowheads="1"/>
          </p:cNvSpPr>
          <p:nvPr/>
        </p:nvSpPr>
        <p:spPr bwMode="auto">
          <a:xfrm>
            <a:off x="1700213" y="4290582"/>
            <a:ext cx="1821332"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a:t>
            </a: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6"/>
          <p:cNvSpPr>
            <a:spLocks noChangeArrowheads="1"/>
          </p:cNvSpPr>
          <p:nvPr/>
        </p:nvSpPr>
        <p:spPr bwMode="auto">
          <a:xfrm>
            <a:off x="1700213" y="495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17"/>
          <p:cNvSpPr>
            <a:spLocks noChangeArrowheads="1"/>
          </p:cNvSpPr>
          <p:nvPr/>
        </p:nvSpPr>
        <p:spPr bwMode="auto">
          <a:xfrm>
            <a:off x="1700213" y="5614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9"/>
          <p:cNvSpPr>
            <a:spLocks noChangeArrowheads="1"/>
          </p:cNvSpPr>
          <p:nvPr/>
        </p:nvSpPr>
        <p:spPr bwMode="auto">
          <a:xfrm>
            <a:off x="1700213" y="5876538"/>
            <a:ext cx="683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Объект 14"/>
          <p:cNvSpPr>
            <a:spLocks noGrp="1"/>
          </p:cNvSpPr>
          <p:nvPr>
            <p:ph idx="1"/>
          </p:nvPr>
        </p:nvSpPr>
        <p:spPr>
          <a:xfrm>
            <a:off x="611560" y="-967237"/>
            <a:ext cx="8229600" cy="5682953"/>
          </a:xfrm>
        </p:spPr>
        <p:txBody>
          <a:bodyPr/>
          <a:lstStyle/>
          <a:p>
            <a:pPr lvl="8"/>
            <a:endParaRPr lang="ru-RU" dirty="0"/>
          </a:p>
        </p:txBody>
      </p:sp>
    </p:spTree>
    <p:extLst>
      <p:ext uri="{BB962C8B-B14F-4D97-AF65-F5344CB8AC3E}">
        <p14:creationId xmlns:p14="http://schemas.microsoft.com/office/powerpoint/2010/main" val="3064336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endParaRPr lang="ru-RU" dirty="0"/>
          </a:p>
        </p:txBody>
      </p:sp>
    </p:spTree>
    <p:extLst>
      <p:ext uri="{BB962C8B-B14F-4D97-AF65-F5344CB8AC3E}">
        <p14:creationId xmlns:p14="http://schemas.microsoft.com/office/powerpoint/2010/main" val="2913337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uk-UA" dirty="0"/>
              <a:t>Методи складання матеріальних, енергетичних, </a:t>
            </a:r>
            <a:r>
              <a:rPr lang="uk-UA" dirty="0" err="1"/>
              <a:t>ексергетичних</a:t>
            </a:r>
            <a:r>
              <a:rPr lang="uk-UA" dirty="0"/>
              <a:t> балансів та використання відповідних технологічних розрахунків є на сьогоднішній день, на думку багатьох дослідників, найбільш цінними із існуючих методів визначення масштабу проблеми забруднення. Вони дозволяють скласти загальну картину забруднення та визначити можливі наслідки передбачуваних заходів по охороні навколишнього середовища.</a:t>
            </a:r>
            <a:endParaRPr lang="ru-RU" dirty="0"/>
          </a:p>
          <a:p>
            <a:endParaRPr lang="ru-RU" dirty="0"/>
          </a:p>
        </p:txBody>
      </p:sp>
    </p:spTree>
    <p:extLst>
      <p:ext uri="{BB962C8B-B14F-4D97-AF65-F5344CB8AC3E}">
        <p14:creationId xmlns:p14="http://schemas.microsoft.com/office/powerpoint/2010/main" val="3078493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uk-UA" dirty="0"/>
          </a:p>
          <a:p>
            <a:r>
              <a:rPr lang="uk-UA" dirty="0"/>
              <a:t>Рис.14. Схема матеріальних та енергетичних потоків у реальній системі</a:t>
            </a:r>
            <a:endParaRPr lang="ru-RU" dirty="0"/>
          </a:p>
          <a:p>
            <a:r>
              <a:rPr lang="uk-UA" dirty="0"/>
              <a:t>1 – об’єкт, що аналізується;</a:t>
            </a:r>
            <a:endParaRPr lang="ru-RU" dirty="0"/>
          </a:p>
          <a:p>
            <a:r>
              <a:rPr lang="uk-UA" dirty="0"/>
              <a:t>2, 3 – відповідні джерела та вихід потоків речовини(М), теплових потоків(</a:t>
            </a:r>
            <a:r>
              <a:rPr lang="en-US" dirty="0"/>
              <a:t>Q</a:t>
            </a:r>
            <a:r>
              <a:rPr lang="uk-UA" dirty="0"/>
              <a:t>) та роботи(</a:t>
            </a:r>
            <a:r>
              <a:rPr lang="en-US" dirty="0"/>
              <a:t>L</a:t>
            </a:r>
            <a:r>
              <a:rPr lang="uk-UA" dirty="0"/>
              <a:t>).</a:t>
            </a:r>
            <a:endParaRPr lang="ru-RU" dirty="0"/>
          </a:p>
          <a:p>
            <a:r>
              <a:rPr lang="uk-UA" dirty="0"/>
              <a:t> </a:t>
            </a:r>
            <a:endParaRPr lang="ru-RU" dirty="0"/>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3" y="548680"/>
            <a:ext cx="43719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147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uk-UA" dirty="0"/>
              <a:t>Система, що аналізується, характеризується матеріальним, енергетичним(тепловим) та </a:t>
            </a:r>
            <a:r>
              <a:rPr lang="uk-UA" dirty="0" err="1"/>
              <a:t>ексергетичним</a:t>
            </a:r>
            <a:r>
              <a:rPr lang="uk-UA" dirty="0"/>
              <a:t> балансами. В основі складання цих балансів полягає закони збереження маси та енергії. Максимальна робота, яку здійснює система при взаємозв’язку із навколишнім середовищем, отримала назву </a:t>
            </a:r>
            <a:r>
              <a:rPr lang="uk-UA" dirty="0" err="1"/>
              <a:t>ексергії</a:t>
            </a:r>
            <a:r>
              <a:rPr lang="uk-UA" dirty="0"/>
              <a:t>.</a:t>
            </a:r>
            <a:endParaRPr lang="ru-RU" dirty="0"/>
          </a:p>
          <a:p>
            <a:r>
              <a:rPr lang="uk-UA" dirty="0"/>
              <a:t>Матеріальний баланс системи, яка представлена на рис.1 має вигляд:</a:t>
            </a:r>
            <a:endParaRPr lang="ru-RU" dirty="0"/>
          </a:p>
          <a:p>
            <a:r>
              <a:rPr lang="uk-UA" dirty="0"/>
              <a:t>Σ M´ + М´</a:t>
            </a:r>
            <a:r>
              <a:rPr lang="uk-UA" baseline="-25000" dirty="0"/>
              <a:t>0 </a:t>
            </a:r>
            <a:r>
              <a:rPr lang="uk-UA" dirty="0"/>
              <a:t>= Σ M´´  ±  ∆ М				(3)</a:t>
            </a:r>
            <a:endParaRPr lang="ru-RU" dirty="0"/>
          </a:p>
          <a:p>
            <a:r>
              <a:rPr lang="uk-UA" dirty="0"/>
              <a:t> де Σ M´ и Σ M´´   - сумарні  матеріальні потоки, які входять в об’єкт та виходять з нього;</a:t>
            </a:r>
            <a:endParaRPr lang="ru-RU" dirty="0"/>
          </a:p>
          <a:p>
            <a:r>
              <a:rPr lang="uk-UA" dirty="0"/>
              <a:t>М´</a:t>
            </a:r>
            <a:r>
              <a:rPr lang="uk-UA" baseline="-25000" dirty="0"/>
              <a:t>0</a:t>
            </a:r>
            <a:r>
              <a:rPr lang="uk-UA" dirty="0"/>
              <a:t> – потік речовини, яка поступає з навколишнього середовища в об’єкт;</a:t>
            </a:r>
            <a:endParaRPr lang="ru-RU" dirty="0"/>
          </a:p>
          <a:p>
            <a:r>
              <a:rPr lang="uk-UA" dirty="0"/>
              <a:t>∆ М – зміна маси речовини в об’єкті. Для стаціонарного процесу ∆ М=0.</a:t>
            </a:r>
            <a:endParaRPr lang="ru-RU" dirty="0"/>
          </a:p>
          <a:p>
            <a:r>
              <a:rPr lang="uk-UA" dirty="0"/>
              <a:t>А коли об’єднати потік маси з навколишнього середовища (він може також дорівнювати нулю) з рештою потоків, то матеріальний баланс прийме вигляд:</a:t>
            </a:r>
            <a:endParaRPr lang="ru-RU" dirty="0"/>
          </a:p>
          <a:p>
            <a:r>
              <a:rPr lang="uk-UA" dirty="0"/>
              <a:t>Σ M´ = Σ M´´</a:t>
            </a:r>
            <a:endParaRPr lang="ru-RU" dirty="0"/>
          </a:p>
          <a:p>
            <a:endParaRPr lang="ru-RU" sz="3600" dirty="0"/>
          </a:p>
        </p:txBody>
      </p:sp>
    </p:spTree>
    <p:extLst>
      <p:ext uri="{BB962C8B-B14F-4D97-AF65-F5344CB8AC3E}">
        <p14:creationId xmlns:p14="http://schemas.microsoft.com/office/powerpoint/2010/main" val="3627082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uk-UA" dirty="0"/>
              <a:t>Енергетичний баланс системи має вигляд:</a:t>
            </a:r>
            <a:endParaRPr lang="ru-RU" dirty="0"/>
          </a:p>
          <a:p>
            <a:r>
              <a:rPr lang="uk-UA" dirty="0"/>
              <a:t>Σ </a:t>
            </a:r>
            <a:r>
              <a:rPr lang="en-US" dirty="0"/>
              <a:t>Q</a:t>
            </a:r>
            <a:r>
              <a:rPr lang="uk-UA" dirty="0"/>
              <a:t>´ + Σ </a:t>
            </a:r>
            <a:r>
              <a:rPr lang="en-US" dirty="0"/>
              <a:t>L</a:t>
            </a:r>
            <a:r>
              <a:rPr lang="uk-UA" dirty="0"/>
              <a:t>´</a:t>
            </a:r>
            <a:r>
              <a:rPr lang="uk-UA" baseline="-25000" dirty="0"/>
              <a:t> </a:t>
            </a:r>
            <a:r>
              <a:rPr lang="uk-UA" dirty="0"/>
              <a:t>= Σ </a:t>
            </a:r>
            <a:r>
              <a:rPr lang="en-US" dirty="0"/>
              <a:t>Q</a:t>
            </a:r>
            <a:r>
              <a:rPr lang="uk-UA" dirty="0"/>
              <a:t>´´  +  Σ </a:t>
            </a:r>
            <a:r>
              <a:rPr lang="en-US" dirty="0"/>
              <a:t>L</a:t>
            </a:r>
            <a:r>
              <a:rPr lang="uk-UA" dirty="0"/>
              <a:t>´´  ±  ∆ </a:t>
            </a:r>
            <a:r>
              <a:rPr lang="en-US" dirty="0"/>
              <a:t>Q</a:t>
            </a:r>
            <a:r>
              <a:rPr lang="uk-UA" baseline="-25000" dirty="0"/>
              <a:t>0</a:t>
            </a:r>
            <a:r>
              <a:rPr lang="uk-UA" dirty="0"/>
              <a:t>				(4)</a:t>
            </a:r>
            <a:endParaRPr lang="ru-RU" dirty="0"/>
          </a:p>
          <a:p>
            <a:r>
              <a:rPr lang="uk-UA" dirty="0"/>
              <a:t>де </a:t>
            </a:r>
            <a:r>
              <a:rPr lang="en-US" dirty="0"/>
              <a:t>Q</a:t>
            </a:r>
            <a:r>
              <a:rPr lang="uk-UA" dirty="0"/>
              <a:t>´ та </a:t>
            </a:r>
            <a:r>
              <a:rPr lang="en-US" dirty="0"/>
              <a:t>Q</a:t>
            </a:r>
            <a:r>
              <a:rPr lang="uk-UA" dirty="0"/>
              <a:t>´´   - потоки тепла, які входять в об’єкт і виходять з нього;</a:t>
            </a:r>
            <a:endParaRPr lang="ru-RU" dirty="0"/>
          </a:p>
          <a:p>
            <a:r>
              <a:rPr lang="en-US" dirty="0"/>
              <a:t>L</a:t>
            </a:r>
            <a:r>
              <a:rPr lang="uk-UA" dirty="0"/>
              <a:t>´ та </a:t>
            </a:r>
            <a:r>
              <a:rPr lang="en-US" dirty="0"/>
              <a:t>L</a:t>
            </a:r>
            <a:r>
              <a:rPr lang="uk-UA" dirty="0"/>
              <a:t>´´   - робота, яка підводиться до об’єкта і отримується з нього;</a:t>
            </a:r>
            <a:endParaRPr lang="ru-RU" dirty="0"/>
          </a:p>
          <a:p>
            <a:r>
              <a:rPr lang="en-US" dirty="0"/>
              <a:t>Q</a:t>
            </a:r>
            <a:r>
              <a:rPr lang="uk-UA" baseline="-25000" dirty="0"/>
              <a:t>0 </a:t>
            </a:r>
            <a:r>
              <a:rPr lang="uk-UA" dirty="0"/>
              <a:t>– тепло, яке віддається в навколишнє середовище або отримується з навколишнього середовища.</a:t>
            </a:r>
            <a:endParaRPr lang="ru-RU" dirty="0"/>
          </a:p>
          <a:p>
            <a:endParaRPr lang="ru-RU" dirty="0"/>
          </a:p>
        </p:txBody>
      </p:sp>
    </p:spTree>
    <p:extLst>
      <p:ext uri="{BB962C8B-B14F-4D97-AF65-F5344CB8AC3E}">
        <p14:creationId xmlns:p14="http://schemas.microsoft.com/office/powerpoint/2010/main" val="1756366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uk-UA" dirty="0"/>
              <a:t>Для потоків </a:t>
            </a:r>
            <a:r>
              <a:rPr lang="uk-UA" dirty="0" err="1"/>
              <a:t>ексергії</a:t>
            </a:r>
            <a:r>
              <a:rPr lang="uk-UA" dirty="0"/>
              <a:t>, баланс, аналогічний балансу речовини або енергії, скласти неможливо. Це обумовлено тим, що будь-який реальний процес незворотній і, таким чином, супроводжується втратами </a:t>
            </a:r>
            <a:r>
              <a:rPr lang="uk-UA" dirty="0" err="1"/>
              <a:t>ексергії</a:t>
            </a:r>
            <a:r>
              <a:rPr lang="uk-UA" dirty="0"/>
              <a:t>. Тому рівняння потоків </a:t>
            </a:r>
            <a:r>
              <a:rPr lang="uk-UA" dirty="0" err="1"/>
              <a:t>ексергії</a:t>
            </a:r>
            <a:r>
              <a:rPr lang="uk-UA" dirty="0"/>
              <a:t> має вид нерівності</a:t>
            </a:r>
            <a:endParaRPr lang="ru-RU" dirty="0"/>
          </a:p>
          <a:p>
            <a:r>
              <a:rPr lang="uk-UA" dirty="0"/>
              <a:t>Σ Е´ </a:t>
            </a:r>
            <a:r>
              <a:rPr lang="en-US" baseline="-25000" dirty="0"/>
              <a:t>m</a:t>
            </a:r>
            <a:r>
              <a:rPr lang="uk-UA" dirty="0"/>
              <a:t>  + Σ Е´ </a:t>
            </a:r>
            <a:r>
              <a:rPr lang="en-US" baseline="-25000" dirty="0"/>
              <a:t>q</a:t>
            </a:r>
            <a:r>
              <a:rPr lang="uk-UA" baseline="-25000" dirty="0"/>
              <a:t>  </a:t>
            </a:r>
            <a:r>
              <a:rPr lang="uk-UA" dirty="0"/>
              <a:t>+ Σ Е´ </a:t>
            </a:r>
            <a:r>
              <a:rPr lang="en-US" baseline="-25000" dirty="0"/>
              <a:t>e</a:t>
            </a:r>
            <a:r>
              <a:rPr lang="uk-UA" dirty="0"/>
              <a:t> &gt; Σ Е´´</a:t>
            </a:r>
            <a:r>
              <a:rPr lang="en-US" baseline="-25000" dirty="0"/>
              <a:t>m</a:t>
            </a:r>
            <a:r>
              <a:rPr lang="uk-UA" dirty="0"/>
              <a:t> + Σ Е´´</a:t>
            </a:r>
            <a:r>
              <a:rPr lang="en-US" baseline="-25000" dirty="0"/>
              <a:t>q</a:t>
            </a:r>
            <a:r>
              <a:rPr lang="uk-UA" dirty="0"/>
              <a:t> + Σ Е´´</a:t>
            </a:r>
            <a:r>
              <a:rPr lang="en-US" baseline="-25000" dirty="0"/>
              <a:t>e</a:t>
            </a:r>
            <a:r>
              <a:rPr lang="uk-UA" dirty="0"/>
              <a:t>			(5)</a:t>
            </a:r>
            <a:endParaRPr lang="ru-RU" dirty="0"/>
          </a:p>
          <a:p>
            <a:r>
              <a:rPr lang="uk-UA" dirty="0"/>
              <a:t> </a:t>
            </a:r>
            <a:r>
              <a:rPr lang="ru-RU" dirty="0" err="1"/>
              <a:t>або</a:t>
            </a:r>
            <a:r>
              <a:rPr lang="ru-RU" dirty="0"/>
              <a:t> </a:t>
            </a:r>
            <a:r>
              <a:rPr lang="uk-UA" dirty="0"/>
              <a:t>в загальному вигляді:</a:t>
            </a:r>
            <a:endParaRPr lang="ru-RU" dirty="0"/>
          </a:p>
          <a:p>
            <a:r>
              <a:rPr lang="uk-UA" dirty="0"/>
              <a:t>Σ Е´  &gt; Σ Е´´						(6)</a:t>
            </a:r>
            <a:endParaRPr lang="ru-RU" dirty="0"/>
          </a:p>
          <a:p>
            <a:endParaRPr lang="ru-RU" dirty="0"/>
          </a:p>
        </p:txBody>
      </p:sp>
    </p:spTree>
    <p:extLst>
      <p:ext uri="{BB962C8B-B14F-4D97-AF65-F5344CB8AC3E}">
        <p14:creationId xmlns:p14="http://schemas.microsoft.com/office/powerpoint/2010/main" val="397944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uk-UA" dirty="0"/>
              <a:t>Для того, щоб ця нерівність перетворилася в тотожність, необхідно до правої частини додати витрати </a:t>
            </a:r>
            <a:r>
              <a:rPr lang="uk-UA" dirty="0" err="1"/>
              <a:t>ексергії</a:t>
            </a:r>
            <a:r>
              <a:rPr lang="uk-UA" dirty="0"/>
              <a:t> внаслідок незворотності процесів, які проходять в об’єкті, які можна підрахувати по рівнянню </a:t>
            </a:r>
            <a:r>
              <a:rPr lang="uk-UA" dirty="0" err="1"/>
              <a:t>Гюі-Стодоли</a:t>
            </a:r>
            <a:r>
              <a:rPr lang="uk-UA" dirty="0"/>
              <a:t>:</a:t>
            </a:r>
            <a:endParaRPr lang="ru-RU" dirty="0"/>
          </a:p>
          <a:p>
            <a:r>
              <a:rPr lang="uk-UA" dirty="0"/>
              <a:t>Σ ∆Е = Т</a:t>
            </a:r>
            <a:r>
              <a:rPr lang="uk-UA" baseline="-25000" dirty="0"/>
              <a:t>0</a:t>
            </a:r>
            <a:r>
              <a:rPr lang="uk-UA" dirty="0"/>
              <a:t> Σ ∆</a:t>
            </a:r>
            <a:r>
              <a:rPr lang="en-US" dirty="0"/>
              <a:t>S</a:t>
            </a:r>
            <a:r>
              <a:rPr lang="uk-UA" dirty="0"/>
              <a:t>						(7)</a:t>
            </a:r>
            <a:endParaRPr lang="ru-RU" dirty="0"/>
          </a:p>
          <a:p>
            <a:r>
              <a:rPr lang="uk-UA" dirty="0"/>
              <a:t>де Σ ∆</a:t>
            </a:r>
            <a:r>
              <a:rPr lang="en-US" dirty="0"/>
              <a:t>S</a:t>
            </a:r>
            <a:r>
              <a:rPr lang="uk-UA" dirty="0"/>
              <a:t> – зміна ентропії всіх речовин, які беруть участь у процесі.</a:t>
            </a:r>
            <a:endParaRPr lang="ru-RU" dirty="0"/>
          </a:p>
          <a:p>
            <a:r>
              <a:rPr lang="uk-UA" dirty="0"/>
              <a:t>З врахуванням останнього зауваження,  нерівність </a:t>
            </a:r>
            <a:r>
              <a:rPr lang="uk-UA" dirty="0" err="1"/>
              <a:t>ексерпії</a:t>
            </a:r>
            <a:r>
              <a:rPr lang="uk-UA" dirty="0"/>
              <a:t> прийматиме вигляд(рис. 2):</a:t>
            </a:r>
            <a:endParaRPr lang="ru-RU" dirty="0"/>
          </a:p>
          <a:p>
            <a:r>
              <a:rPr lang="uk-UA" dirty="0"/>
              <a:t>Σ Е´ =   Σ Е´´  + Σ ∆Е					(8)</a:t>
            </a:r>
            <a:endParaRPr lang="ru-RU" dirty="0"/>
          </a:p>
          <a:p>
            <a:endParaRPr lang="ru-RU" dirty="0"/>
          </a:p>
        </p:txBody>
      </p:sp>
    </p:spTree>
    <p:extLst>
      <p:ext uri="{BB962C8B-B14F-4D97-AF65-F5344CB8AC3E}">
        <p14:creationId xmlns:p14="http://schemas.microsoft.com/office/powerpoint/2010/main" val="128967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0638" y="1819275"/>
            <a:ext cx="6562725"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98592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1017</Words>
  <Application>Microsoft Office PowerPoint</Application>
  <PresentationFormat>Екран (4:3)</PresentationFormat>
  <Paragraphs>81</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Calibri</vt:lpstr>
      <vt:lpstr>Cambria Math</vt:lpstr>
      <vt:lpstr>Times New Roman</vt:lpstr>
      <vt:lpstr>Тема Office</vt:lpstr>
      <vt:lpstr>Застосування методів матеріального балансу для моделювання та прогнозування безпеки об’єктів та територій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Оцінка можливого впливу виробництва на навколишнє середовище та моделювання забруднення на основі рівнянь матеріального балансу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Застосування методів матеріального балансу для моделювання та прогнозування безпеки об’єктів та територій</dc:title>
  <dc:creator>EVM</dc:creator>
  <cp:lastModifiedBy>Олена Волошкіна</cp:lastModifiedBy>
  <cp:revision>11</cp:revision>
  <dcterms:created xsi:type="dcterms:W3CDTF">2016-02-29T12:45:12Z</dcterms:created>
  <dcterms:modified xsi:type="dcterms:W3CDTF">2019-01-31T10:18:22Z</dcterms:modified>
</cp:coreProperties>
</file>